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theme/themeOverride2.xml" ContentType="application/vnd.openxmlformats-officedocument.themeOverr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62" r:id="rId3"/>
    <p:sldId id="260" r:id="rId4"/>
    <p:sldId id="623" r:id="rId5"/>
    <p:sldId id="624" r:id="rId6"/>
    <p:sldId id="627" r:id="rId7"/>
    <p:sldId id="628" r:id="rId8"/>
    <p:sldId id="635" r:id="rId9"/>
    <p:sldId id="631" r:id="rId10"/>
    <p:sldId id="615" r:id="rId11"/>
    <p:sldId id="1326" r:id="rId12"/>
    <p:sldId id="610" r:id="rId13"/>
    <p:sldId id="265" r:id="rId14"/>
    <p:sldId id="613" r:id="rId15"/>
    <p:sldId id="633" r:id="rId16"/>
    <p:sldId id="612" r:id="rId17"/>
    <p:sldId id="423" r:id="rId18"/>
    <p:sldId id="617" r:id="rId19"/>
    <p:sldId id="634"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443"/>
    <a:srgbClr val="B34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822"/>
    <p:restoredTop sz="71835"/>
  </p:normalViewPr>
  <p:slideViewPr>
    <p:cSldViewPr snapToGrid="0" snapToObjects="1">
      <p:cViewPr varScale="1">
        <p:scale>
          <a:sx n="78" d="100"/>
          <a:sy n="78" d="100"/>
        </p:scale>
        <p:origin x="990" y="54"/>
      </p:cViewPr>
      <p:guideLst>
        <p:guide orient="horz" pos="2183"/>
        <p:guide pos="3840"/>
      </p:guideLst>
    </p:cSldViewPr>
  </p:slideViewPr>
  <p:outlineViewPr>
    <p:cViewPr>
      <p:scale>
        <a:sx n="30" d="100"/>
        <a:sy n="30" d="100"/>
      </p:scale>
      <p:origin x="0" y="0"/>
    </p:cViewPr>
  </p:outlineViewPr>
  <p:notesTextViewPr>
    <p:cViewPr>
      <p:scale>
        <a:sx n="70" d="100"/>
        <a:sy n="70" d="100"/>
      </p:scale>
      <p:origin x="0" y="0"/>
    </p:cViewPr>
  </p:notesTextViewPr>
  <p:sorterViewPr>
    <p:cViewPr>
      <p:scale>
        <a:sx n="80" d="100"/>
        <a:sy n="80" d="100"/>
      </p:scale>
      <p:origin x="0" y="0"/>
    </p:cViewPr>
  </p:sorterViewPr>
  <p:notesViewPr>
    <p:cSldViewPr snapToGrid="0" snapToObjects="1">
      <p:cViewPr varScale="1">
        <p:scale>
          <a:sx n="82" d="100"/>
          <a:sy n="82" d="100"/>
        </p:scale>
        <p:origin x="3640" y="1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39768F-7999-214C-A787-6EB9AAE97A69}" type="doc">
      <dgm:prSet loTypeId="urn:microsoft.com/office/officeart/2005/8/layout/radial3" loCatId="" qsTypeId="urn:microsoft.com/office/officeart/2005/8/quickstyle/simple2" qsCatId="simple" csTypeId="urn:microsoft.com/office/officeart/2005/8/colors/accent3_2" csCatId="accent3" phldr="1"/>
      <dgm:spPr/>
      <dgm:t>
        <a:bodyPr/>
        <a:lstStyle/>
        <a:p>
          <a:endParaRPr lang="de-DE"/>
        </a:p>
      </dgm:t>
    </dgm:pt>
    <dgm:pt modelId="{B72C8BB9-8ADD-B540-8546-45BD2AF56BE7}">
      <dgm:prSet phldrT="[Text]" custT="1"/>
      <dgm:spPr/>
      <dgm:t>
        <a:bodyPr/>
        <a:lstStyle/>
        <a:p>
          <a:r>
            <a:rPr lang="de-DE" sz="3800" dirty="0">
              <a:latin typeface="Calibri" panose="020F0502020204030204" pitchFamily="34" charset="0"/>
              <a:cs typeface="Calibri" panose="020F0502020204030204" pitchFamily="34" charset="0"/>
            </a:rPr>
            <a:t>ICH</a:t>
          </a:r>
        </a:p>
      </dgm:t>
    </dgm:pt>
    <dgm:pt modelId="{D375885A-D5A9-164A-B820-86DB54C9CA27}" type="parTrans" cxnId="{BE2B0C76-4C85-7941-B645-BC9AEE8F0338}">
      <dgm:prSet/>
      <dgm:spPr/>
      <dgm:t>
        <a:bodyPr/>
        <a:lstStyle/>
        <a:p>
          <a:endParaRPr lang="de-DE"/>
        </a:p>
      </dgm:t>
    </dgm:pt>
    <dgm:pt modelId="{7B96B8AC-D380-3F41-BF64-811D80CCEC5A}" type="sibTrans" cxnId="{BE2B0C76-4C85-7941-B645-BC9AEE8F0338}">
      <dgm:prSet/>
      <dgm:spPr/>
      <dgm:t>
        <a:bodyPr/>
        <a:lstStyle/>
        <a:p>
          <a:endParaRPr lang="de-DE"/>
        </a:p>
      </dgm:t>
    </dgm:pt>
    <dgm:pt modelId="{522909CC-37C1-A444-8E93-18B17343F1C8}">
      <dgm:prSet phldrT="[Text]" custT="1"/>
      <dgm:spPr/>
      <dgm:t>
        <a:bodyPr/>
        <a:lstStyle/>
        <a:p>
          <a:r>
            <a:rPr lang="de-DE" sz="1500" b="1" dirty="0">
              <a:latin typeface="Calibri" panose="020F0502020204030204" pitchFamily="34" charset="0"/>
              <a:cs typeface="Calibri" panose="020F0502020204030204" pitchFamily="34" charset="0"/>
            </a:rPr>
            <a:t>Mutter</a:t>
          </a:r>
        </a:p>
      </dgm:t>
    </dgm:pt>
    <dgm:pt modelId="{CD304F06-2F6C-ED45-A47F-6F10BF223C54}" type="parTrans" cxnId="{64A62F71-D197-FB4E-8B8A-2B7438AC1074}">
      <dgm:prSet/>
      <dgm:spPr/>
      <dgm:t>
        <a:bodyPr/>
        <a:lstStyle/>
        <a:p>
          <a:endParaRPr lang="de-DE"/>
        </a:p>
      </dgm:t>
    </dgm:pt>
    <dgm:pt modelId="{087539C5-14F5-A643-A406-E709EE22ABA6}" type="sibTrans" cxnId="{64A62F71-D197-FB4E-8B8A-2B7438AC1074}">
      <dgm:prSet/>
      <dgm:spPr/>
      <dgm:t>
        <a:bodyPr/>
        <a:lstStyle/>
        <a:p>
          <a:endParaRPr lang="de-DE"/>
        </a:p>
      </dgm:t>
    </dgm:pt>
    <dgm:pt modelId="{751F7258-6E4D-104A-A149-D923B32B4368}">
      <dgm:prSet phldrT="[Text]" custT="1"/>
      <dgm:spPr/>
      <dgm:t>
        <a:bodyPr/>
        <a:lstStyle/>
        <a:p>
          <a:r>
            <a:rPr lang="de-DE" sz="1500" b="1" dirty="0">
              <a:latin typeface="Calibri" panose="020F0502020204030204" pitchFamily="34" charset="0"/>
              <a:cs typeface="Calibri" panose="020F0502020204030204" pitchFamily="34" charset="0"/>
            </a:rPr>
            <a:t>Freundin </a:t>
          </a:r>
        </a:p>
      </dgm:t>
    </dgm:pt>
    <dgm:pt modelId="{3A7B1B7A-2723-5849-AF15-667CFF354EC9}" type="parTrans" cxnId="{B7CF8EAA-CFD3-E048-A33A-864AA1FAF60E}">
      <dgm:prSet/>
      <dgm:spPr/>
      <dgm:t>
        <a:bodyPr/>
        <a:lstStyle/>
        <a:p>
          <a:endParaRPr lang="de-DE"/>
        </a:p>
      </dgm:t>
    </dgm:pt>
    <dgm:pt modelId="{966DE3CB-2417-894E-A139-F741172FBE07}" type="sibTrans" cxnId="{B7CF8EAA-CFD3-E048-A33A-864AA1FAF60E}">
      <dgm:prSet/>
      <dgm:spPr/>
      <dgm:t>
        <a:bodyPr/>
        <a:lstStyle/>
        <a:p>
          <a:endParaRPr lang="de-DE"/>
        </a:p>
      </dgm:t>
    </dgm:pt>
    <dgm:pt modelId="{F9943781-BF99-AC4E-B791-67CB82167A92}">
      <dgm:prSet phldrT="[Text]" custT="1"/>
      <dgm:spPr/>
      <dgm:t>
        <a:bodyPr/>
        <a:lstStyle/>
        <a:p>
          <a:r>
            <a:rPr lang="de-DE" sz="1500" b="1" dirty="0">
              <a:latin typeface="Calibri" panose="020F0502020204030204" pitchFamily="34" charset="0"/>
              <a:cs typeface="Calibri" panose="020F0502020204030204" pitchFamily="34" charset="0"/>
            </a:rPr>
            <a:t>Tochter</a:t>
          </a:r>
        </a:p>
      </dgm:t>
    </dgm:pt>
    <dgm:pt modelId="{B106497C-ACFA-1545-ADBD-11B568286627}" type="parTrans" cxnId="{8B615964-870D-6B47-B4C8-F837F6CEDFFC}">
      <dgm:prSet/>
      <dgm:spPr/>
      <dgm:t>
        <a:bodyPr/>
        <a:lstStyle/>
        <a:p>
          <a:endParaRPr lang="de-DE"/>
        </a:p>
      </dgm:t>
    </dgm:pt>
    <dgm:pt modelId="{2498C7EA-B3AD-BF40-9210-3AEEEDEF0C08}" type="sibTrans" cxnId="{8B615964-870D-6B47-B4C8-F837F6CEDFFC}">
      <dgm:prSet/>
      <dgm:spPr/>
      <dgm:t>
        <a:bodyPr/>
        <a:lstStyle/>
        <a:p>
          <a:endParaRPr lang="de-DE"/>
        </a:p>
      </dgm:t>
    </dgm:pt>
    <dgm:pt modelId="{0F4F516E-1272-8D4F-9C65-CD64239ED720}">
      <dgm:prSet phldrT="[Text]" custT="1"/>
      <dgm:spPr/>
      <dgm:t>
        <a:bodyPr/>
        <a:lstStyle/>
        <a:p>
          <a:r>
            <a:rPr lang="de-DE" sz="1500" b="1" dirty="0">
              <a:latin typeface="Calibri" panose="020F0502020204030204" pitchFamily="34" charset="0"/>
              <a:cs typeface="Calibri" panose="020F0502020204030204" pitchFamily="34" charset="0"/>
            </a:rPr>
            <a:t>Unter-nehmerin </a:t>
          </a:r>
        </a:p>
      </dgm:t>
    </dgm:pt>
    <dgm:pt modelId="{1D98A182-ADB7-2344-859E-AF066D12AF22}" type="parTrans" cxnId="{2727AB57-32F7-B84D-9864-24137AB31D1A}">
      <dgm:prSet/>
      <dgm:spPr/>
      <dgm:t>
        <a:bodyPr/>
        <a:lstStyle/>
        <a:p>
          <a:endParaRPr lang="de-DE"/>
        </a:p>
      </dgm:t>
    </dgm:pt>
    <dgm:pt modelId="{FC46150F-06A4-FE46-AD80-FA70610E5159}" type="sibTrans" cxnId="{2727AB57-32F7-B84D-9864-24137AB31D1A}">
      <dgm:prSet/>
      <dgm:spPr/>
      <dgm:t>
        <a:bodyPr/>
        <a:lstStyle/>
        <a:p>
          <a:endParaRPr lang="de-DE"/>
        </a:p>
      </dgm:t>
    </dgm:pt>
    <dgm:pt modelId="{990E2043-221F-DC4A-90AD-ECD170429A12}">
      <dgm:prSet phldrT="[Text]" custT="1"/>
      <dgm:spPr/>
      <dgm:t>
        <a:bodyPr/>
        <a:lstStyle/>
        <a:p>
          <a:r>
            <a:rPr lang="de-DE" sz="1500" b="1" dirty="0">
              <a:latin typeface="Calibri" panose="020F0502020204030204" pitchFamily="34" charset="0"/>
              <a:cs typeface="Calibri" panose="020F0502020204030204" pitchFamily="34" charset="0"/>
            </a:rPr>
            <a:t>Geschäfts-führerin </a:t>
          </a:r>
        </a:p>
      </dgm:t>
    </dgm:pt>
    <dgm:pt modelId="{D36794B5-F8B3-0C41-956D-A8DC61468C39}" type="parTrans" cxnId="{A9C2B027-A6D6-8844-A1E6-DD4C6B5C8F16}">
      <dgm:prSet/>
      <dgm:spPr/>
      <dgm:t>
        <a:bodyPr/>
        <a:lstStyle/>
        <a:p>
          <a:endParaRPr lang="de-DE"/>
        </a:p>
      </dgm:t>
    </dgm:pt>
    <dgm:pt modelId="{BA45AB32-386C-3341-BD11-7B51B14901C6}" type="sibTrans" cxnId="{A9C2B027-A6D6-8844-A1E6-DD4C6B5C8F16}">
      <dgm:prSet/>
      <dgm:spPr/>
      <dgm:t>
        <a:bodyPr/>
        <a:lstStyle/>
        <a:p>
          <a:endParaRPr lang="de-DE"/>
        </a:p>
      </dgm:t>
    </dgm:pt>
    <dgm:pt modelId="{16A4483F-E9C7-AF40-B123-91FCA3C0C213}">
      <dgm:prSet phldrT="[Text]" custT="1"/>
      <dgm:spPr/>
      <dgm:t>
        <a:bodyPr/>
        <a:lstStyle/>
        <a:p>
          <a:r>
            <a:rPr lang="de-DE" sz="1500" b="1" dirty="0">
              <a:latin typeface="Calibri" panose="020F0502020204030204" pitchFamily="34" charset="0"/>
              <a:cs typeface="Calibri" panose="020F0502020204030204" pitchFamily="34" charset="0"/>
            </a:rPr>
            <a:t>Gründerin </a:t>
          </a:r>
        </a:p>
      </dgm:t>
    </dgm:pt>
    <dgm:pt modelId="{B9EC3BCD-8D63-9843-AB7A-B2BE858C6F96}" type="parTrans" cxnId="{8147CC4D-2152-DF4F-AD4D-08A20543A030}">
      <dgm:prSet/>
      <dgm:spPr/>
      <dgm:t>
        <a:bodyPr/>
        <a:lstStyle/>
        <a:p>
          <a:endParaRPr lang="de-DE"/>
        </a:p>
      </dgm:t>
    </dgm:pt>
    <dgm:pt modelId="{025A8E46-1DCB-D140-BE96-3BD8095109B4}" type="sibTrans" cxnId="{8147CC4D-2152-DF4F-AD4D-08A20543A030}">
      <dgm:prSet/>
      <dgm:spPr/>
      <dgm:t>
        <a:bodyPr/>
        <a:lstStyle/>
        <a:p>
          <a:endParaRPr lang="de-DE"/>
        </a:p>
      </dgm:t>
    </dgm:pt>
    <dgm:pt modelId="{BABF0FE0-1A21-DC42-B2EB-8A4BECC1BFB5}">
      <dgm:prSet phldrT="[Text]" custT="1"/>
      <dgm:spPr/>
      <dgm:t>
        <a:bodyPr/>
        <a:lstStyle/>
        <a:p>
          <a:r>
            <a:rPr lang="de-DE" sz="1500" b="1" dirty="0">
              <a:latin typeface="Calibri" panose="020F0502020204030204" pitchFamily="34" charset="0"/>
              <a:cs typeface="Calibri" panose="020F0502020204030204" pitchFamily="34" charset="0"/>
            </a:rPr>
            <a:t>Seglerin </a:t>
          </a:r>
        </a:p>
      </dgm:t>
    </dgm:pt>
    <dgm:pt modelId="{B892C2D5-140D-D741-9001-982D99CD4566}" type="parTrans" cxnId="{0FE28EA0-CD45-2748-8819-C34764234F71}">
      <dgm:prSet/>
      <dgm:spPr/>
      <dgm:t>
        <a:bodyPr/>
        <a:lstStyle/>
        <a:p>
          <a:endParaRPr lang="de-DE"/>
        </a:p>
      </dgm:t>
    </dgm:pt>
    <dgm:pt modelId="{08F5451F-3C54-7F4C-9BEA-6E292CB70B11}" type="sibTrans" cxnId="{0FE28EA0-CD45-2748-8819-C34764234F71}">
      <dgm:prSet/>
      <dgm:spPr/>
      <dgm:t>
        <a:bodyPr/>
        <a:lstStyle/>
        <a:p>
          <a:endParaRPr lang="de-DE"/>
        </a:p>
      </dgm:t>
    </dgm:pt>
    <dgm:pt modelId="{A3CEBF01-0E6F-5C41-84E9-26C4FFAE2790}">
      <dgm:prSet phldrT="[Text]" custT="1"/>
      <dgm:spPr/>
      <dgm:t>
        <a:bodyPr/>
        <a:lstStyle/>
        <a:p>
          <a:r>
            <a:rPr lang="de-DE" sz="1500" b="1" dirty="0">
              <a:latin typeface="Calibri" panose="020F0502020204030204" pitchFamily="34" charset="0"/>
              <a:cs typeface="Calibri" panose="020F0502020204030204" pitchFamily="34" charset="0"/>
            </a:rPr>
            <a:t>Digitale Nomadin</a:t>
          </a:r>
        </a:p>
      </dgm:t>
    </dgm:pt>
    <dgm:pt modelId="{EF1864F5-C612-E244-B45E-3196939C805E}" type="parTrans" cxnId="{4306E801-5598-054F-9455-C8AB33D05D27}">
      <dgm:prSet/>
      <dgm:spPr/>
      <dgm:t>
        <a:bodyPr/>
        <a:lstStyle/>
        <a:p>
          <a:endParaRPr lang="de-DE"/>
        </a:p>
      </dgm:t>
    </dgm:pt>
    <dgm:pt modelId="{0BE45FE7-A1AD-364F-A28D-9A43845C8167}" type="sibTrans" cxnId="{4306E801-5598-054F-9455-C8AB33D05D27}">
      <dgm:prSet/>
      <dgm:spPr/>
      <dgm:t>
        <a:bodyPr/>
        <a:lstStyle/>
        <a:p>
          <a:endParaRPr lang="de-DE"/>
        </a:p>
      </dgm:t>
    </dgm:pt>
    <dgm:pt modelId="{FF293AAC-3AC1-A745-90A8-EBC230EE7E8D}">
      <dgm:prSet phldrT="[Text]" custT="1"/>
      <dgm:spPr/>
      <dgm:t>
        <a:bodyPr/>
        <a:lstStyle/>
        <a:p>
          <a:r>
            <a:rPr lang="de-DE" sz="1500" b="1" dirty="0">
              <a:latin typeface="Calibri" panose="020F0502020204030204" pitchFamily="34" charset="0"/>
              <a:cs typeface="Calibri" panose="020F0502020204030204" pitchFamily="34" charset="0"/>
            </a:rPr>
            <a:t>Hunde-besitzerin </a:t>
          </a:r>
        </a:p>
      </dgm:t>
    </dgm:pt>
    <dgm:pt modelId="{8BC6CE52-4CB6-184E-90CD-02F8A1D2136B}" type="parTrans" cxnId="{D8E99599-AB3E-F440-B5CD-082B538CF844}">
      <dgm:prSet/>
      <dgm:spPr/>
      <dgm:t>
        <a:bodyPr/>
        <a:lstStyle/>
        <a:p>
          <a:endParaRPr lang="de-DE"/>
        </a:p>
      </dgm:t>
    </dgm:pt>
    <dgm:pt modelId="{11C8BC2A-5FEC-EE48-81C4-159632AD32E5}" type="sibTrans" cxnId="{D8E99599-AB3E-F440-B5CD-082B538CF844}">
      <dgm:prSet/>
      <dgm:spPr/>
      <dgm:t>
        <a:bodyPr/>
        <a:lstStyle/>
        <a:p>
          <a:endParaRPr lang="de-DE"/>
        </a:p>
      </dgm:t>
    </dgm:pt>
    <dgm:pt modelId="{C7A572A9-56F4-6649-B6EB-50BC6320B527}">
      <dgm:prSet phldrT="[Text]" custT="1"/>
      <dgm:spPr/>
      <dgm:t>
        <a:bodyPr/>
        <a:lstStyle/>
        <a:p>
          <a:r>
            <a:rPr lang="de-DE" sz="1500" b="1" dirty="0">
              <a:latin typeface="Calibri" panose="020F0502020204030204" pitchFamily="34" charset="0"/>
              <a:cs typeface="Calibri" panose="020F0502020204030204" pitchFamily="34" charset="0"/>
            </a:rPr>
            <a:t>Frau </a:t>
          </a:r>
        </a:p>
      </dgm:t>
    </dgm:pt>
    <dgm:pt modelId="{F4F24D3C-6875-8A47-B2AD-FB4CAFF39D3A}" type="parTrans" cxnId="{B00873B4-D5B8-5442-A5DD-90FFE957355F}">
      <dgm:prSet/>
      <dgm:spPr/>
      <dgm:t>
        <a:bodyPr/>
        <a:lstStyle/>
        <a:p>
          <a:endParaRPr lang="de-DE"/>
        </a:p>
      </dgm:t>
    </dgm:pt>
    <dgm:pt modelId="{B49D40C4-9FA3-E749-A611-654A49E80B24}" type="sibTrans" cxnId="{B00873B4-D5B8-5442-A5DD-90FFE957355F}">
      <dgm:prSet/>
      <dgm:spPr/>
      <dgm:t>
        <a:bodyPr/>
        <a:lstStyle/>
        <a:p>
          <a:endParaRPr lang="de-DE"/>
        </a:p>
      </dgm:t>
    </dgm:pt>
    <dgm:pt modelId="{78C5DF8B-BBFD-9243-B5BB-47A8EABE42B7}">
      <dgm:prSet phldrT="[Text]" custT="1"/>
      <dgm:spPr/>
      <dgm:t>
        <a:bodyPr/>
        <a:lstStyle/>
        <a:p>
          <a:r>
            <a:rPr lang="de-DE" sz="1500" b="1" baseline="0" dirty="0">
              <a:latin typeface="Calibri" panose="020F0502020204030204" pitchFamily="34" charset="0"/>
              <a:cs typeface="Calibri" panose="020F0502020204030204" pitchFamily="34" charset="0"/>
            </a:rPr>
            <a:t>Mensch mit einer </a:t>
          </a:r>
          <a:r>
            <a:rPr lang="de-DE" sz="1500" b="1" baseline="0" dirty="0" err="1">
              <a:latin typeface="Calibri" panose="020F0502020204030204" pitchFamily="34" charset="0"/>
              <a:cs typeface="Calibri" panose="020F0502020204030204" pitchFamily="34" charset="0"/>
            </a:rPr>
            <a:t>dementiel-len</a:t>
          </a:r>
          <a:r>
            <a:rPr lang="de-DE" sz="1500" b="1" baseline="0" dirty="0">
              <a:latin typeface="Calibri" panose="020F0502020204030204" pitchFamily="34" charset="0"/>
              <a:cs typeface="Calibri" panose="020F0502020204030204" pitchFamily="34" charset="0"/>
            </a:rPr>
            <a:t> (Früh-) Erkrankung</a:t>
          </a:r>
          <a:endParaRPr lang="de-DE" sz="1500" b="1" dirty="0">
            <a:latin typeface="Calibri" panose="020F0502020204030204" pitchFamily="34" charset="0"/>
            <a:cs typeface="Calibri" panose="020F0502020204030204" pitchFamily="34" charset="0"/>
          </a:endParaRPr>
        </a:p>
      </dgm:t>
    </dgm:pt>
    <dgm:pt modelId="{5D54E30F-B16A-144D-A440-292A55AA3E34}" type="parTrans" cxnId="{1B11E963-E267-914E-B5CA-3E773F805868}">
      <dgm:prSet/>
      <dgm:spPr/>
      <dgm:t>
        <a:bodyPr/>
        <a:lstStyle/>
        <a:p>
          <a:endParaRPr lang="de-DE"/>
        </a:p>
      </dgm:t>
    </dgm:pt>
    <dgm:pt modelId="{023C1C97-0833-3947-B37B-5257DB5C54D8}" type="sibTrans" cxnId="{1B11E963-E267-914E-B5CA-3E773F805868}">
      <dgm:prSet/>
      <dgm:spPr/>
      <dgm:t>
        <a:bodyPr/>
        <a:lstStyle/>
        <a:p>
          <a:endParaRPr lang="de-DE"/>
        </a:p>
      </dgm:t>
    </dgm:pt>
    <dgm:pt modelId="{91966B66-7E1E-6144-B8CA-0F672F9FFC05}">
      <dgm:prSet phldrT="[Text]" custT="1"/>
      <dgm:spPr/>
      <dgm:t>
        <a:bodyPr/>
        <a:lstStyle/>
        <a:p>
          <a:pPr>
            <a:buFont typeface="Wingdings" pitchFamily="2" charset="2"/>
            <a:buChar char="v"/>
          </a:pPr>
          <a:r>
            <a:rPr lang="de-DE" sz="1500" b="1" baseline="0" dirty="0">
              <a:latin typeface="Calibri" panose="020F0502020204030204" pitchFamily="34" charset="0"/>
              <a:cs typeface="Calibri" panose="020F0502020204030204" pitchFamily="34" charset="0"/>
            </a:rPr>
            <a:t>Mitglied im Beirat der Alzheimer Gesellschaft Deutschland</a:t>
          </a:r>
          <a:endParaRPr lang="de-DE" sz="1500" b="1" dirty="0">
            <a:latin typeface="Calibri" panose="020F0502020204030204" pitchFamily="34" charset="0"/>
            <a:cs typeface="Calibri" panose="020F0502020204030204" pitchFamily="34" charset="0"/>
          </a:endParaRPr>
        </a:p>
      </dgm:t>
    </dgm:pt>
    <dgm:pt modelId="{56D1DEE2-A076-0546-A3CC-A14DF11125D4}" type="parTrans" cxnId="{7C7F64C0-B3F9-3B42-A6A9-ED8B924CE618}">
      <dgm:prSet/>
      <dgm:spPr/>
      <dgm:t>
        <a:bodyPr/>
        <a:lstStyle/>
        <a:p>
          <a:endParaRPr lang="de-DE"/>
        </a:p>
      </dgm:t>
    </dgm:pt>
    <dgm:pt modelId="{CBBB924B-3048-CA46-979A-6AD9FDF83ACB}" type="sibTrans" cxnId="{7C7F64C0-B3F9-3B42-A6A9-ED8B924CE618}">
      <dgm:prSet/>
      <dgm:spPr/>
      <dgm:t>
        <a:bodyPr/>
        <a:lstStyle/>
        <a:p>
          <a:endParaRPr lang="de-DE"/>
        </a:p>
      </dgm:t>
    </dgm:pt>
    <dgm:pt modelId="{5C3A814A-9583-8044-8A5A-04DA4866244A}">
      <dgm:prSet phldrT="[Text]" custT="1"/>
      <dgm:spPr/>
      <dgm:t>
        <a:bodyPr/>
        <a:lstStyle/>
        <a:p>
          <a:r>
            <a:rPr lang="de-DE" sz="1500" b="1" dirty="0" err="1">
              <a:latin typeface="Calibri" panose="020F0502020204030204" pitchFamily="34" charset="0"/>
              <a:cs typeface="Calibri" panose="020F0502020204030204" pitchFamily="34" charset="0"/>
            </a:rPr>
            <a:t>Inkluencerin</a:t>
          </a:r>
          <a:r>
            <a:rPr lang="de-DE" sz="1500" b="1" dirty="0">
              <a:latin typeface="Calibri" panose="020F0502020204030204" pitchFamily="34" charset="0"/>
              <a:cs typeface="Calibri" panose="020F0502020204030204" pitchFamily="34" charset="0"/>
            </a:rPr>
            <a:t> </a:t>
          </a:r>
        </a:p>
      </dgm:t>
    </dgm:pt>
    <dgm:pt modelId="{0E68A2D2-10BA-7B41-8B53-B97136EA41EC}" type="parTrans" cxnId="{400F3807-5C72-9148-BFEA-DF548FD68EBF}">
      <dgm:prSet/>
      <dgm:spPr/>
      <dgm:t>
        <a:bodyPr/>
        <a:lstStyle/>
        <a:p>
          <a:endParaRPr lang="de-DE"/>
        </a:p>
      </dgm:t>
    </dgm:pt>
    <dgm:pt modelId="{7B2B9353-C367-7745-B320-5A1D9D245EA6}" type="sibTrans" cxnId="{400F3807-5C72-9148-BFEA-DF548FD68EBF}">
      <dgm:prSet/>
      <dgm:spPr/>
      <dgm:t>
        <a:bodyPr/>
        <a:lstStyle/>
        <a:p>
          <a:endParaRPr lang="de-DE"/>
        </a:p>
      </dgm:t>
    </dgm:pt>
    <dgm:pt modelId="{395F4CC8-5703-B548-9A44-0A2CB764DC89}">
      <dgm:prSet phldrT="[Text]" custT="1"/>
      <dgm:spPr/>
      <dgm:t>
        <a:bodyPr/>
        <a:lstStyle/>
        <a:p>
          <a:r>
            <a:rPr lang="de-DE" sz="1500" b="1" dirty="0">
              <a:latin typeface="Calibri" panose="020F0502020204030204" pitchFamily="34" charset="0"/>
              <a:cs typeface="Calibri" panose="020F0502020204030204" pitchFamily="34" charset="0"/>
            </a:rPr>
            <a:t>Feministin  </a:t>
          </a:r>
        </a:p>
      </dgm:t>
    </dgm:pt>
    <dgm:pt modelId="{39E04739-2439-764C-B379-886A14757084}" type="parTrans" cxnId="{31333589-33EA-8F4B-9378-122B96B05222}">
      <dgm:prSet/>
      <dgm:spPr/>
      <dgm:t>
        <a:bodyPr/>
        <a:lstStyle/>
        <a:p>
          <a:endParaRPr lang="de-DE"/>
        </a:p>
      </dgm:t>
    </dgm:pt>
    <dgm:pt modelId="{537A4519-507C-F240-A220-BBBA1E94DC1F}" type="sibTrans" cxnId="{31333589-33EA-8F4B-9378-122B96B05222}">
      <dgm:prSet/>
      <dgm:spPr/>
      <dgm:t>
        <a:bodyPr/>
        <a:lstStyle/>
        <a:p>
          <a:endParaRPr lang="de-DE"/>
        </a:p>
      </dgm:t>
    </dgm:pt>
    <dgm:pt modelId="{D924E300-CDAA-074B-BCEF-18F3B371781A}" type="pres">
      <dgm:prSet presAssocID="{B939768F-7999-214C-A787-6EB9AAE97A69}" presName="composite" presStyleCnt="0">
        <dgm:presLayoutVars>
          <dgm:chMax val="1"/>
          <dgm:dir/>
          <dgm:resizeHandles val="exact"/>
        </dgm:presLayoutVars>
      </dgm:prSet>
      <dgm:spPr/>
    </dgm:pt>
    <dgm:pt modelId="{72E75FE5-A02D-C242-BEA8-13122F724A6A}" type="pres">
      <dgm:prSet presAssocID="{B939768F-7999-214C-A787-6EB9AAE97A69}" presName="radial" presStyleCnt="0">
        <dgm:presLayoutVars>
          <dgm:animLvl val="ctr"/>
        </dgm:presLayoutVars>
      </dgm:prSet>
      <dgm:spPr/>
    </dgm:pt>
    <dgm:pt modelId="{785A1B3A-3246-CE48-AC93-02FEA6C825BE}" type="pres">
      <dgm:prSet presAssocID="{B72C8BB9-8ADD-B540-8546-45BD2AF56BE7}" presName="centerShape" presStyleLbl="vennNode1" presStyleIdx="0" presStyleCnt="15"/>
      <dgm:spPr/>
    </dgm:pt>
    <dgm:pt modelId="{ADF17310-F620-1A48-BAC9-0888B493D021}" type="pres">
      <dgm:prSet presAssocID="{C7A572A9-56F4-6649-B6EB-50BC6320B527}" presName="node" presStyleLbl="vennNode1" presStyleIdx="1" presStyleCnt="15" custRadScaleRad="93863" custRadScaleInc="0">
        <dgm:presLayoutVars>
          <dgm:bulletEnabled val="1"/>
        </dgm:presLayoutVars>
      </dgm:prSet>
      <dgm:spPr/>
    </dgm:pt>
    <dgm:pt modelId="{D6387F87-802F-9045-839E-4037A4A6A58A}" type="pres">
      <dgm:prSet presAssocID="{522909CC-37C1-A444-8E93-18B17343F1C8}" presName="node" presStyleLbl="vennNode1" presStyleIdx="2" presStyleCnt="15">
        <dgm:presLayoutVars>
          <dgm:bulletEnabled val="1"/>
        </dgm:presLayoutVars>
      </dgm:prSet>
      <dgm:spPr/>
    </dgm:pt>
    <dgm:pt modelId="{A0272ED1-A05E-1F4F-A793-1FB6064C8E06}" type="pres">
      <dgm:prSet presAssocID="{F9943781-BF99-AC4E-B791-67CB82167A92}" presName="node" presStyleLbl="vennNode1" presStyleIdx="3" presStyleCnt="15">
        <dgm:presLayoutVars>
          <dgm:bulletEnabled val="1"/>
        </dgm:presLayoutVars>
      </dgm:prSet>
      <dgm:spPr/>
    </dgm:pt>
    <dgm:pt modelId="{146FD021-292C-944E-901A-2015B04EE5F3}" type="pres">
      <dgm:prSet presAssocID="{751F7258-6E4D-104A-A149-D923B32B4368}" presName="node" presStyleLbl="vennNode1" presStyleIdx="4" presStyleCnt="15">
        <dgm:presLayoutVars>
          <dgm:bulletEnabled val="1"/>
        </dgm:presLayoutVars>
      </dgm:prSet>
      <dgm:spPr/>
    </dgm:pt>
    <dgm:pt modelId="{33F504D3-2B7E-E14E-BDA3-7D4631112B49}" type="pres">
      <dgm:prSet presAssocID="{0F4F516E-1272-8D4F-9C65-CD64239ED720}" presName="node" presStyleLbl="vennNode1" presStyleIdx="5" presStyleCnt="15">
        <dgm:presLayoutVars>
          <dgm:bulletEnabled val="1"/>
        </dgm:presLayoutVars>
      </dgm:prSet>
      <dgm:spPr/>
    </dgm:pt>
    <dgm:pt modelId="{E9B4E1DF-75E0-CB4D-A7D1-5C86CDFB82CB}" type="pres">
      <dgm:prSet presAssocID="{990E2043-221F-DC4A-90AD-ECD170429A12}" presName="node" presStyleLbl="vennNode1" presStyleIdx="6" presStyleCnt="15">
        <dgm:presLayoutVars>
          <dgm:bulletEnabled val="1"/>
        </dgm:presLayoutVars>
      </dgm:prSet>
      <dgm:spPr/>
    </dgm:pt>
    <dgm:pt modelId="{53E3260A-D6E1-0940-8A38-76B0CDBEA71B}" type="pres">
      <dgm:prSet presAssocID="{16A4483F-E9C7-AF40-B123-91FCA3C0C213}" presName="node" presStyleLbl="vennNode1" presStyleIdx="7" presStyleCnt="15">
        <dgm:presLayoutVars>
          <dgm:bulletEnabled val="1"/>
        </dgm:presLayoutVars>
      </dgm:prSet>
      <dgm:spPr/>
    </dgm:pt>
    <dgm:pt modelId="{AE062B3A-285B-AC44-9DA1-B198517ED950}" type="pres">
      <dgm:prSet presAssocID="{BABF0FE0-1A21-DC42-B2EB-8A4BECC1BFB5}" presName="node" presStyleLbl="vennNode1" presStyleIdx="8" presStyleCnt="15">
        <dgm:presLayoutVars>
          <dgm:bulletEnabled val="1"/>
        </dgm:presLayoutVars>
      </dgm:prSet>
      <dgm:spPr/>
    </dgm:pt>
    <dgm:pt modelId="{68A72BF3-C265-E240-BD11-B3620925A3C4}" type="pres">
      <dgm:prSet presAssocID="{A3CEBF01-0E6F-5C41-84E9-26C4FFAE2790}" presName="node" presStyleLbl="vennNode1" presStyleIdx="9" presStyleCnt="15">
        <dgm:presLayoutVars>
          <dgm:bulletEnabled val="1"/>
        </dgm:presLayoutVars>
      </dgm:prSet>
      <dgm:spPr/>
    </dgm:pt>
    <dgm:pt modelId="{D15A9329-6F5B-574E-9894-BCC9BFB1E1A7}" type="pres">
      <dgm:prSet presAssocID="{395F4CC8-5703-B548-9A44-0A2CB764DC89}" presName="node" presStyleLbl="vennNode1" presStyleIdx="10" presStyleCnt="15">
        <dgm:presLayoutVars>
          <dgm:bulletEnabled val="1"/>
        </dgm:presLayoutVars>
      </dgm:prSet>
      <dgm:spPr/>
    </dgm:pt>
    <dgm:pt modelId="{57574CCF-4186-5045-92B5-EB58A93FE642}" type="pres">
      <dgm:prSet presAssocID="{FF293AAC-3AC1-A745-90A8-EBC230EE7E8D}" presName="node" presStyleLbl="vennNode1" presStyleIdx="11" presStyleCnt="15">
        <dgm:presLayoutVars>
          <dgm:bulletEnabled val="1"/>
        </dgm:presLayoutVars>
      </dgm:prSet>
      <dgm:spPr/>
    </dgm:pt>
    <dgm:pt modelId="{708DAE9B-1C50-5B44-9B7C-5FF6DF71F508}" type="pres">
      <dgm:prSet presAssocID="{78C5DF8B-BBFD-9243-B5BB-47A8EABE42B7}" presName="node" presStyleLbl="vennNode1" presStyleIdx="12" presStyleCnt="15">
        <dgm:presLayoutVars>
          <dgm:bulletEnabled val="1"/>
        </dgm:presLayoutVars>
      </dgm:prSet>
      <dgm:spPr/>
    </dgm:pt>
    <dgm:pt modelId="{0A18418D-4090-7744-90BC-0B576C4C5BE7}" type="pres">
      <dgm:prSet presAssocID="{5C3A814A-9583-8044-8A5A-04DA4866244A}" presName="node" presStyleLbl="vennNode1" presStyleIdx="13" presStyleCnt="15">
        <dgm:presLayoutVars>
          <dgm:bulletEnabled val="1"/>
        </dgm:presLayoutVars>
      </dgm:prSet>
      <dgm:spPr/>
    </dgm:pt>
    <dgm:pt modelId="{57437E5D-EEA2-0F4E-8EC6-759242FE9C43}" type="pres">
      <dgm:prSet presAssocID="{91966B66-7E1E-6144-B8CA-0F672F9FFC05}" presName="node" presStyleLbl="vennNode1" presStyleIdx="14" presStyleCnt="15" custRadScaleRad="96950" custRadScaleInc="-3256">
        <dgm:presLayoutVars>
          <dgm:bulletEnabled val="1"/>
        </dgm:presLayoutVars>
      </dgm:prSet>
      <dgm:spPr/>
    </dgm:pt>
  </dgm:ptLst>
  <dgm:cxnLst>
    <dgm:cxn modelId="{4306E801-5598-054F-9455-C8AB33D05D27}" srcId="{B72C8BB9-8ADD-B540-8546-45BD2AF56BE7}" destId="{A3CEBF01-0E6F-5C41-84E9-26C4FFAE2790}" srcOrd="8" destOrd="0" parTransId="{EF1864F5-C612-E244-B45E-3196939C805E}" sibTransId="{0BE45FE7-A1AD-364F-A28D-9A43845C8167}"/>
    <dgm:cxn modelId="{E5EA0C05-23B6-C24F-AC9E-3648C50A07A4}" type="presOf" srcId="{751F7258-6E4D-104A-A149-D923B32B4368}" destId="{146FD021-292C-944E-901A-2015B04EE5F3}" srcOrd="0" destOrd="0" presId="urn:microsoft.com/office/officeart/2005/8/layout/radial3"/>
    <dgm:cxn modelId="{400F3807-5C72-9148-BFEA-DF548FD68EBF}" srcId="{B72C8BB9-8ADD-B540-8546-45BD2AF56BE7}" destId="{5C3A814A-9583-8044-8A5A-04DA4866244A}" srcOrd="12" destOrd="0" parTransId="{0E68A2D2-10BA-7B41-8B53-B97136EA41EC}" sibTransId="{7B2B9353-C367-7745-B320-5A1D9D245EA6}"/>
    <dgm:cxn modelId="{A9C2B027-A6D6-8844-A1E6-DD4C6B5C8F16}" srcId="{B72C8BB9-8ADD-B540-8546-45BD2AF56BE7}" destId="{990E2043-221F-DC4A-90AD-ECD170429A12}" srcOrd="5" destOrd="0" parTransId="{D36794B5-F8B3-0C41-956D-A8DC61468C39}" sibTransId="{BA45AB32-386C-3341-BD11-7B51B14901C6}"/>
    <dgm:cxn modelId="{F6894932-1253-2C48-8E50-96C8D63D87BF}" type="presOf" srcId="{78C5DF8B-BBFD-9243-B5BB-47A8EABE42B7}" destId="{708DAE9B-1C50-5B44-9B7C-5FF6DF71F508}" srcOrd="0" destOrd="0" presId="urn:microsoft.com/office/officeart/2005/8/layout/radial3"/>
    <dgm:cxn modelId="{50E59B35-3E37-8349-A937-B331F2BBED33}" type="presOf" srcId="{B72C8BB9-8ADD-B540-8546-45BD2AF56BE7}" destId="{785A1B3A-3246-CE48-AC93-02FEA6C825BE}" srcOrd="0" destOrd="0" presId="urn:microsoft.com/office/officeart/2005/8/layout/radial3"/>
    <dgm:cxn modelId="{C3A4C35C-DF64-1644-B373-5AD46043FA87}" type="presOf" srcId="{BABF0FE0-1A21-DC42-B2EB-8A4BECC1BFB5}" destId="{AE062B3A-285B-AC44-9DA1-B198517ED950}" srcOrd="0" destOrd="0" presId="urn:microsoft.com/office/officeart/2005/8/layout/radial3"/>
    <dgm:cxn modelId="{1B11E963-E267-914E-B5CA-3E773F805868}" srcId="{B72C8BB9-8ADD-B540-8546-45BD2AF56BE7}" destId="{78C5DF8B-BBFD-9243-B5BB-47A8EABE42B7}" srcOrd="11" destOrd="0" parTransId="{5D54E30F-B16A-144D-A440-292A55AA3E34}" sibTransId="{023C1C97-0833-3947-B37B-5257DB5C54D8}"/>
    <dgm:cxn modelId="{8B615964-870D-6B47-B4C8-F837F6CEDFFC}" srcId="{B72C8BB9-8ADD-B540-8546-45BD2AF56BE7}" destId="{F9943781-BF99-AC4E-B791-67CB82167A92}" srcOrd="2" destOrd="0" parTransId="{B106497C-ACFA-1545-ADBD-11B568286627}" sibTransId="{2498C7EA-B3AD-BF40-9210-3AEEEDEF0C08}"/>
    <dgm:cxn modelId="{8147CC4D-2152-DF4F-AD4D-08A20543A030}" srcId="{B72C8BB9-8ADD-B540-8546-45BD2AF56BE7}" destId="{16A4483F-E9C7-AF40-B123-91FCA3C0C213}" srcOrd="6" destOrd="0" parTransId="{B9EC3BCD-8D63-9843-AB7A-B2BE858C6F96}" sibTransId="{025A8E46-1DCB-D140-BE96-3BD8095109B4}"/>
    <dgm:cxn modelId="{64A62F71-D197-FB4E-8B8A-2B7438AC1074}" srcId="{B72C8BB9-8ADD-B540-8546-45BD2AF56BE7}" destId="{522909CC-37C1-A444-8E93-18B17343F1C8}" srcOrd="1" destOrd="0" parTransId="{CD304F06-2F6C-ED45-A47F-6F10BF223C54}" sibTransId="{087539C5-14F5-A643-A406-E709EE22ABA6}"/>
    <dgm:cxn modelId="{BE2B0C76-4C85-7941-B645-BC9AEE8F0338}" srcId="{B939768F-7999-214C-A787-6EB9AAE97A69}" destId="{B72C8BB9-8ADD-B540-8546-45BD2AF56BE7}" srcOrd="0" destOrd="0" parTransId="{D375885A-D5A9-164A-B820-86DB54C9CA27}" sibTransId="{7B96B8AC-D380-3F41-BF64-811D80CCEC5A}"/>
    <dgm:cxn modelId="{2727AB57-32F7-B84D-9864-24137AB31D1A}" srcId="{B72C8BB9-8ADD-B540-8546-45BD2AF56BE7}" destId="{0F4F516E-1272-8D4F-9C65-CD64239ED720}" srcOrd="4" destOrd="0" parTransId="{1D98A182-ADB7-2344-859E-AF066D12AF22}" sibTransId="{FC46150F-06A4-FE46-AD80-FA70610E5159}"/>
    <dgm:cxn modelId="{31333589-33EA-8F4B-9378-122B96B05222}" srcId="{B72C8BB9-8ADD-B540-8546-45BD2AF56BE7}" destId="{395F4CC8-5703-B548-9A44-0A2CB764DC89}" srcOrd="9" destOrd="0" parTransId="{39E04739-2439-764C-B379-886A14757084}" sibTransId="{537A4519-507C-F240-A220-BBBA1E94DC1F}"/>
    <dgm:cxn modelId="{AD97018A-688D-1C48-805C-B1692CAD1307}" type="presOf" srcId="{395F4CC8-5703-B548-9A44-0A2CB764DC89}" destId="{D15A9329-6F5B-574E-9894-BCC9BFB1E1A7}" srcOrd="0" destOrd="0" presId="urn:microsoft.com/office/officeart/2005/8/layout/radial3"/>
    <dgm:cxn modelId="{A71F5299-D9D8-0741-AABB-F432BBBB2258}" type="presOf" srcId="{F9943781-BF99-AC4E-B791-67CB82167A92}" destId="{A0272ED1-A05E-1F4F-A793-1FB6064C8E06}" srcOrd="0" destOrd="0" presId="urn:microsoft.com/office/officeart/2005/8/layout/radial3"/>
    <dgm:cxn modelId="{D8E99599-AB3E-F440-B5CD-082B538CF844}" srcId="{B72C8BB9-8ADD-B540-8546-45BD2AF56BE7}" destId="{FF293AAC-3AC1-A745-90A8-EBC230EE7E8D}" srcOrd="10" destOrd="0" parTransId="{8BC6CE52-4CB6-184E-90CD-02F8A1D2136B}" sibTransId="{11C8BC2A-5FEC-EE48-81C4-159632AD32E5}"/>
    <dgm:cxn modelId="{0FE28EA0-CD45-2748-8819-C34764234F71}" srcId="{B72C8BB9-8ADD-B540-8546-45BD2AF56BE7}" destId="{BABF0FE0-1A21-DC42-B2EB-8A4BECC1BFB5}" srcOrd="7" destOrd="0" parTransId="{B892C2D5-140D-D741-9001-982D99CD4566}" sibTransId="{08F5451F-3C54-7F4C-9BEA-6E292CB70B11}"/>
    <dgm:cxn modelId="{5625E6A0-21EE-5844-A1A1-E9F43F981A98}" type="presOf" srcId="{91966B66-7E1E-6144-B8CA-0F672F9FFC05}" destId="{57437E5D-EEA2-0F4E-8EC6-759242FE9C43}" srcOrd="0" destOrd="0" presId="urn:microsoft.com/office/officeart/2005/8/layout/radial3"/>
    <dgm:cxn modelId="{0C5DB3A3-EB39-5849-B548-BF951C610208}" type="presOf" srcId="{990E2043-221F-DC4A-90AD-ECD170429A12}" destId="{E9B4E1DF-75E0-CB4D-A7D1-5C86CDFB82CB}" srcOrd="0" destOrd="0" presId="urn:microsoft.com/office/officeart/2005/8/layout/radial3"/>
    <dgm:cxn modelId="{B7CF8EAA-CFD3-E048-A33A-864AA1FAF60E}" srcId="{B72C8BB9-8ADD-B540-8546-45BD2AF56BE7}" destId="{751F7258-6E4D-104A-A149-D923B32B4368}" srcOrd="3" destOrd="0" parTransId="{3A7B1B7A-2723-5849-AF15-667CFF354EC9}" sibTransId="{966DE3CB-2417-894E-A139-F741172FBE07}"/>
    <dgm:cxn modelId="{C244B9B2-F710-3341-B2B6-E2DBEDF90ABC}" type="presOf" srcId="{0F4F516E-1272-8D4F-9C65-CD64239ED720}" destId="{33F504D3-2B7E-E14E-BDA3-7D4631112B49}" srcOrd="0" destOrd="0" presId="urn:microsoft.com/office/officeart/2005/8/layout/radial3"/>
    <dgm:cxn modelId="{B00873B4-D5B8-5442-A5DD-90FFE957355F}" srcId="{B72C8BB9-8ADD-B540-8546-45BD2AF56BE7}" destId="{C7A572A9-56F4-6649-B6EB-50BC6320B527}" srcOrd="0" destOrd="0" parTransId="{F4F24D3C-6875-8A47-B2AD-FB4CAFF39D3A}" sibTransId="{B49D40C4-9FA3-E749-A611-654A49E80B24}"/>
    <dgm:cxn modelId="{35D77FB4-7918-4545-9E90-85A61F740394}" type="presOf" srcId="{5C3A814A-9583-8044-8A5A-04DA4866244A}" destId="{0A18418D-4090-7744-90BC-0B576C4C5BE7}" srcOrd="0" destOrd="0" presId="urn:microsoft.com/office/officeart/2005/8/layout/radial3"/>
    <dgm:cxn modelId="{7C7F64C0-B3F9-3B42-A6A9-ED8B924CE618}" srcId="{B72C8BB9-8ADD-B540-8546-45BD2AF56BE7}" destId="{91966B66-7E1E-6144-B8CA-0F672F9FFC05}" srcOrd="13" destOrd="0" parTransId="{56D1DEE2-A076-0546-A3CC-A14DF11125D4}" sibTransId="{CBBB924B-3048-CA46-979A-6AD9FDF83ACB}"/>
    <dgm:cxn modelId="{FB8C6DC9-C963-4140-8D39-01C070E08745}" type="presOf" srcId="{FF293AAC-3AC1-A745-90A8-EBC230EE7E8D}" destId="{57574CCF-4186-5045-92B5-EB58A93FE642}" srcOrd="0" destOrd="0" presId="urn:microsoft.com/office/officeart/2005/8/layout/radial3"/>
    <dgm:cxn modelId="{3DF1F8CA-848F-974B-A6E2-C8B18D524238}" type="presOf" srcId="{B939768F-7999-214C-A787-6EB9AAE97A69}" destId="{D924E300-CDAA-074B-BCEF-18F3B371781A}" srcOrd="0" destOrd="0" presId="urn:microsoft.com/office/officeart/2005/8/layout/radial3"/>
    <dgm:cxn modelId="{C5618FCC-8937-9647-8540-5CD3999A6B67}" type="presOf" srcId="{522909CC-37C1-A444-8E93-18B17343F1C8}" destId="{D6387F87-802F-9045-839E-4037A4A6A58A}" srcOrd="0" destOrd="0" presId="urn:microsoft.com/office/officeart/2005/8/layout/radial3"/>
    <dgm:cxn modelId="{E020E6CE-4BD3-604C-9A72-1FA05E9CB2A4}" type="presOf" srcId="{16A4483F-E9C7-AF40-B123-91FCA3C0C213}" destId="{53E3260A-D6E1-0940-8A38-76B0CDBEA71B}" srcOrd="0" destOrd="0" presId="urn:microsoft.com/office/officeart/2005/8/layout/radial3"/>
    <dgm:cxn modelId="{B6E2C5F7-2AB8-A84F-8274-54A35100C598}" type="presOf" srcId="{C7A572A9-56F4-6649-B6EB-50BC6320B527}" destId="{ADF17310-F620-1A48-BAC9-0888B493D021}" srcOrd="0" destOrd="0" presId="urn:microsoft.com/office/officeart/2005/8/layout/radial3"/>
    <dgm:cxn modelId="{9BE306FC-43CD-0644-9418-1035F8952651}" type="presOf" srcId="{A3CEBF01-0E6F-5C41-84E9-26C4FFAE2790}" destId="{68A72BF3-C265-E240-BD11-B3620925A3C4}" srcOrd="0" destOrd="0" presId="urn:microsoft.com/office/officeart/2005/8/layout/radial3"/>
    <dgm:cxn modelId="{3CD55A42-391C-FA4F-8E91-B125815B09AC}" type="presParOf" srcId="{D924E300-CDAA-074B-BCEF-18F3B371781A}" destId="{72E75FE5-A02D-C242-BEA8-13122F724A6A}" srcOrd="0" destOrd="0" presId="urn:microsoft.com/office/officeart/2005/8/layout/radial3"/>
    <dgm:cxn modelId="{9CD707DD-ACB4-DE43-AB8B-5A8E4EA9D5BC}" type="presParOf" srcId="{72E75FE5-A02D-C242-BEA8-13122F724A6A}" destId="{785A1B3A-3246-CE48-AC93-02FEA6C825BE}" srcOrd="0" destOrd="0" presId="urn:microsoft.com/office/officeart/2005/8/layout/radial3"/>
    <dgm:cxn modelId="{ED5C1CF2-2A04-B644-A936-7B56A69C87F3}" type="presParOf" srcId="{72E75FE5-A02D-C242-BEA8-13122F724A6A}" destId="{ADF17310-F620-1A48-BAC9-0888B493D021}" srcOrd="1" destOrd="0" presId="urn:microsoft.com/office/officeart/2005/8/layout/radial3"/>
    <dgm:cxn modelId="{F1C54D39-464E-0449-B322-280E67E8B003}" type="presParOf" srcId="{72E75FE5-A02D-C242-BEA8-13122F724A6A}" destId="{D6387F87-802F-9045-839E-4037A4A6A58A}" srcOrd="2" destOrd="0" presId="urn:microsoft.com/office/officeart/2005/8/layout/radial3"/>
    <dgm:cxn modelId="{85E53FF7-7510-904B-91C8-20DE68F850B1}" type="presParOf" srcId="{72E75FE5-A02D-C242-BEA8-13122F724A6A}" destId="{A0272ED1-A05E-1F4F-A793-1FB6064C8E06}" srcOrd="3" destOrd="0" presId="urn:microsoft.com/office/officeart/2005/8/layout/radial3"/>
    <dgm:cxn modelId="{6A3C6947-D743-5240-BB03-2AD9D37A70AF}" type="presParOf" srcId="{72E75FE5-A02D-C242-BEA8-13122F724A6A}" destId="{146FD021-292C-944E-901A-2015B04EE5F3}" srcOrd="4" destOrd="0" presId="urn:microsoft.com/office/officeart/2005/8/layout/radial3"/>
    <dgm:cxn modelId="{836C8188-9183-7B4C-B42D-627B16A22F54}" type="presParOf" srcId="{72E75FE5-A02D-C242-BEA8-13122F724A6A}" destId="{33F504D3-2B7E-E14E-BDA3-7D4631112B49}" srcOrd="5" destOrd="0" presId="urn:microsoft.com/office/officeart/2005/8/layout/radial3"/>
    <dgm:cxn modelId="{6ECAFE32-558A-0345-8A27-FC7A61412ADD}" type="presParOf" srcId="{72E75FE5-A02D-C242-BEA8-13122F724A6A}" destId="{E9B4E1DF-75E0-CB4D-A7D1-5C86CDFB82CB}" srcOrd="6" destOrd="0" presId="urn:microsoft.com/office/officeart/2005/8/layout/radial3"/>
    <dgm:cxn modelId="{498F1F74-C2D1-4044-9DE9-C7F97AC1BB48}" type="presParOf" srcId="{72E75FE5-A02D-C242-BEA8-13122F724A6A}" destId="{53E3260A-D6E1-0940-8A38-76B0CDBEA71B}" srcOrd="7" destOrd="0" presId="urn:microsoft.com/office/officeart/2005/8/layout/radial3"/>
    <dgm:cxn modelId="{92A3BA62-F8A4-644D-9E61-2B7F0A43BC19}" type="presParOf" srcId="{72E75FE5-A02D-C242-BEA8-13122F724A6A}" destId="{AE062B3A-285B-AC44-9DA1-B198517ED950}" srcOrd="8" destOrd="0" presId="urn:microsoft.com/office/officeart/2005/8/layout/radial3"/>
    <dgm:cxn modelId="{FC496EC1-137C-FF49-A1CF-EF606A0E7245}" type="presParOf" srcId="{72E75FE5-A02D-C242-BEA8-13122F724A6A}" destId="{68A72BF3-C265-E240-BD11-B3620925A3C4}" srcOrd="9" destOrd="0" presId="urn:microsoft.com/office/officeart/2005/8/layout/radial3"/>
    <dgm:cxn modelId="{CA3B6CDB-C8CF-0244-8D7A-9D015F204045}" type="presParOf" srcId="{72E75FE5-A02D-C242-BEA8-13122F724A6A}" destId="{D15A9329-6F5B-574E-9894-BCC9BFB1E1A7}" srcOrd="10" destOrd="0" presId="urn:microsoft.com/office/officeart/2005/8/layout/radial3"/>
    <dgm:cxn modelId="{9152C048-715B-6247-9AE9-3B21C9670A8F}" type="presParOf" srcId="{72E75FE5-A02D-C242-BEA8-13122F724A6A}" destId="{57574CCF-4186-5045-92B5-EB58A93FE642}" srcOrd="11" destOrd="0" presId="urn:microsoft.com/office/officeart/2005/8/layout/radial3"/>
    <dgm:cxn modelId="{52344883-C8A2-FC40-9B19-42F45A028391}" type="presParOf" srcId="{72E75FE5-A02D-C242-BEA8-13122F724A6A}" destId="{708DAE9B-1C50-5B44-9B7C-5FF6DF71F508}" srcOrd="12" destOrd="0" presId="urn:microsoft.com/office/officeart/2005/8/layout/radial3"/>
    <dgm:cxn modelId="{6ECF056E-D50C-CA43-B119-79BBF0365B87}" type="presParOf" srcId="{72E75FE5-A02D-C242-BEA8-13122F724A6A}" destId="{0A18418D-4090-7744-90BC-0B576C4C5BE7}" srcOrd="13" destOrd="0" presId="urn:microsoft.com/office/officeart/2005/8/layout/radial3"/>
    <dgm:cxn modelId="{7E8181E8-9E4A-524B-87A6-4C58B6197B6D}" type="presParOf" srcId="{72E75FE5-A02D-C242-BEA8-13122F724A6A}" destId="{57437E5D-EEA2-0F4E-8EC6-759242FE9C43}" srcOrd="14"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39768F-7999-214C-A787-6EB9AAE97A69}" type="doc">
      <dgm:prSet loTypeId="urn:microsoft.com/office/officeart/2005/8/layout/radial3" loCatId="" qsTypeId="urn:microsoft.com/office/officeart/2005/8/quickstyle/simple2" qsCatId="simple" csTypeId="urn:microsoft.com/office/officeart/2005/8/colors/accent3_2" csCatId="accent3" phldr="1"/>
      <dgm:spPr/>
      <dgm:t>
        <a:bodyPr/>
        <a:lstStyle/>
        <a:p>
          <a:endParaRPr lang="de-DE"/>
        </a:p>
      </dgm:t>
    </dgm:pt>
    <dgm:pt modelId="{B72C8BB9-8ADD-B540-8546-45BD2AF56BE7}">
      <dgm:prSet phldrT="[Text]" custT="1"/>
      <dgm:spPr/>
      <dgm:t>
        <a:bodyPr/>
        <a:lstStyle/>
        <a:p>
          <a:r>
            <a:rPr lang="de-DE" sz="3800" dirty="0">
              <a:latin typeface="Calibri" panose="020F0502020204030204" pitchFamily="34" charset="0"/>
              <a:cs typeface="Calibri" panose="020F0502020204030204" pitchFamily="34" charset="0"/>
            </a:rPr>
            <a:t>DER BEIRAT</a:t>
          </a:r>
        </a:p>
      </dgm:t>
    </dgm:pt>
    <dgm:pt modelId="{D375885A-D5A9-164A-B820-86DB54C9CA27}" type="parTrans" cxnId="{BE2B0C76-4C85-7941-B645-BC9AEE8F0338}">
      <dgm:prSet/>
      <dgm:spPr/>
      <dgm:t>
        <a:bodyPr/>
        <a:lstStyle/>
        <a:p>
          <a:endParaRPr lang="de-DE"/>
        </a:p>
      </dgm:t>
    </dgm:pt>
    <dgm:pt modelId="{7B96B8AC-D380-3F41-BF64-811D80CCEC5A}" type="sibTrans" cxnId="{BE2B0C76-4C85-7941-B645-BC9AEE8F0338}">
      <dgm:prSet/>
      <dgm:spPr/>
      <dgm:t>
        <a:bodyPr/>
        <a:lstStyle/>
        <a:p>
          <a:endParaRPr lang="de-DE"/>
        </a:p>
      </dgm:t>
    </dgm:pt>
    <dgm:pt modelId="{522909CC-37C1-A444-8E93-18B17343F1C8}">
      <dgm:prSet phldrT="[Text]" custT="1"/>
      <dgm:spPr/>
      <dgm:t>
        <a:bodyPr/>
        <a:lstStyle/>
        <a:p>
          <a:r>
            <a:rPr lang="de-DE" sz="1500" b="1" dirty="0">
              <a:latin typeface="Calibri" panose="020F0502020204030204" pitchFamily="34" charset="0"/>
              <a:cs typeface="Calibri" panose="020F0502020204030204" pitchFamily="34" charset="0"/>
            </a:rPr>
            <a:t>diverse Lebenswege- und Modelle</a:t>
          </a:r>
        </a:p>
      </dgm:t>
    </dgm:pt>
    <dgm:pt modelId="{CD304F06-2F6C-ED45-A47F-6F10BF223C54}" type="parTrans" cxnId="{64A62F71-D197-FB4E-8B8A-2B7438AC1074}">
      <dgm:prSet/>
      <dgm:spPr/>
      <dgm:t>
        <a:bodyPr/>
        <a:lstStyle/>
        <a:p>
          <a:endParaRPr lang="de-DE"/>
        </a:p>
      </dgm:t>
    </dgm:pt>
    <dgm:pt modelId="{087539C5-14F5-A643-A406-E709EE22ABA6}" type="sibTrans" cxnId="{64A62F71-D197-FB4E-8B8A-2B7438AC1074}">
      <dgm:prSet/>
      <dgm:spPr/>
      <dgm:t>
        <a:bodyPr/>
        <a:lstStyle/>
        <a:p>
          <a:endParaRPr lang="de-DE"/>
        </a:p>
      </dgm:t>
    </dgm:pt>
    <dgm:pt modelId="{FF293AAC-3AC1-A745-90A8-EBC230EE7E8D}">
      <dgm:prSet phldrT="[Text]" custT="1"/>
      <dgm:spPr/>
      <dgm:t>
        <a:bodyPr/>
        <a:lstStyle/>
        <a:p>
          <a:r>
            <a:rPr lang="de-DE" sz="1500" b="1" dirty="0">
              <a:latin typeface="Calibri" panose="020F0502020204030204" pitchFamily="34" charset="0"/>
              <a:cs typeface="Calibri" panose="020F0502020204030204" pitchFamily="34" charset="0"/>
            </a:rPr>
            <a:t>Teilhabe an Projekten des </a:t>
          </a:r>
          <a:r>
            <a:rPr lang="de-DE" sz="1500" b="1" spc="-295" dirty="0" err="1">
              <a:latin typeface="Arial"/>
              <a:cs typeface="Arial"/>
            </a:rPr>
            <a:t>DAlzG</a:t>
          </a:r>
          <a:endParaRPr lang="de-DE" sz="1500" b="1" dirty="0">
            <a:latin typeface="Calibri" panose="020F0502020204030204" pitchFamily="34" charset="0"/>
            <a:cs typeface="Calibri" panose="020F0502020204030204" pitchFamily="34" charset="0"/>
          </a:endParaRPr>
        </a:p>
      </dgm:t>
    </dgm:pt>
    <dgm:pt modelId="{8BC6CE52-4CB6-184E-90CD-02F8A1D2136B}" type="parTrans" cxnId="{D8E99599-AB3E-F440-B5CD-082B538CF844}">
      <dgm:prSet/>
      <dgm:spPr/>
      <dgm:t>
        <a:bodyPr/>
        <a:lstStyle/>
        <a:p>
          <a:endParaRPr lang="de-DE"/>
        </a:p>
      </dgm:t>
    </dgm:pt>
    <dgm:pt modelId="{11C8BC2A-5FEC-EE48-81C4-159632AD32E5}" type="sibTrans" cxnId="{D8E99599-AB3E-F440-B5CD-082B538CF844}">
      <dgm:prSet/>
      <dgm:spPr/>
      <dgm:t>
        <a:bodyPr/>
        <a:lstStyle/>
        <a:p>
          <a:endParaRPr lang="de-DE"/>
        </a:p>
      </dgm:t>
    </dgm:pt>
    <dgm:pt modelId="{C7A572A9-56F4-6649-B6EB-50BC6320B527}">
      <dgm:prSet phldrT="[Text]" custT="1"/>
      <dgm:spPr/>
      <dgm:t>
        <a:bodyPr/>
        <a:lstStyle/>
        <a:p>
          <a:r>
            <a:rPr lang="de-DE" sz="1500" b="1" baseline="0" dirty="0">
              <a:latin typeface="Calibri" panose="020F0502020204030204" pitchFamily="34" charset="0"/>
              <a:cs typeface="Calibri" panose="020F0502020204030204" pitchFamily="34" charset="0"/>
            </a:rPr>
            <a:t>Menschen mit einer </a:t>
          </a:r>
          <a:r>
            <a:rPr lang="de-DE" sz="1500" b="1" baseline="0" dirty="0" err="1">
              <a:latin typeface="Calibri" panose="020F0502020204030204" pitchFamily="34" charset="0"/>
              <a:cs typeface="Calibri" panose="020F0502020204030204" pitchFamily="34" charset="0"/>
            </a:rPr>
            <a:t>dementiel-len</a:t>
          </a:r>
          <a:r>
            <a:rPr lang="de-DE" sz="1500" b="1" baseline="0" dirty="0">
              <a:latin typeface="Calibri" panose="020F0502020204030204" pitchFamily="34" charset="0"/>
              <a:cs typeface="Calibri" panose="020F0502020204030204" pitchFamily="34" charset="0"/>
            </a:rPr>
            <a:t> (Früh-) Erkrankung</a:t>
          </a:r>
          <a:endParaRPr lang="de-DE" sz="1500" b="1" dirty="0">
            <a:latin typeface="Calibri" panose="020F0502020204030204" pitchFamily="34" charset="0"/>
            <a:cs typeface="Calibri" panose="020F0502020204030204" pitchFamily="34" charset="0"/>
          </a:endParaRPr>
        </a:p>
      </dgm:t>
    </dgm:pt>
    <dgm:pt modelId="{F4F24D3C-6875-8A47-B2AD-FB4CAFF39D3A}" type="parTrans" cxnId="{B00873B4-D5B8-5442-A5DD-90FFE957355F}">
      <dgm:prSet/>
      <dgm:spPr/>
      <dgm:t>
        <a:bodyPr/>
        <a:lstStyle/>
        <a:p>
          <a:endParaRPr lang="de-DE"/>
        </a:p>
      </dgm:t>
    </dgm:pt>
    <dgm:pt modelId="{B49D40C4-9FA3-E749-A611-654A49E80B24}" type="sibTrans" cxnId="{B00873B4-D5B8-5442-A5DD-90FFE957355F}">
      <dgm:prSet/>
      <dgm:spPr/>
      <dgm:t>
        <a:bodyPr/>
        <a:lstStyle/>
        <a:p>
          <a:endParaRPr lang="de-DE"/>
        </a:p>
      </dgm:t>
    </dgm:pt>
    <dgm:pt modelId="{B04C2ADC-4B1E-5246-B532-273CD57914E9}">
      <dgm:prSet phldrT="[Text]" custT="1"/>
      <dgm:spPr/>
      <dgm:t>
        <a:bodyPr/>
        <a:lstStyle/>
        <a:p>
          <a:r>
            <a:rPr lang="de-DE" sz="1500" b="1" dirty="0">
              <a:latin typeface="Calibri" panose="020F0502020204030204" pitchFamily="34" charset="0"/>
              <a:cs typeface="Calibri" panose="020F0502020204030204" pitchFamily="34" charset="0"/>
            </a:rPr>
            <a:t>verschiedenste Berufe</a:t>
          </a:r>
        </a:p>
      </dgm:t>
    </dgm:pt>
    <dgm:pt modelId="{91CB6837-DED9-0B41-8DBA-8BD4F86A717B}" type="parTrans" cxnId="{BB2126C7-917F-5E42-9C6E-CD8330586464}">
      <dgm:prSet/>
      <dgm:spPr/>
      <dgm:t>
        <a:bodyPr/>
        <a:lstStyle/>
        <a:p>
          <a:endParaRPr lang="de-DE"/>
        </a:p>
      </dgm:t>
    </dgm:pt>
    <dgm:pt modelId="{CF969D76-0E25-E444-A860-FB031BA2C37E}" type="sibTrans" cxnId="{BB2126C7-917F-5E42-9C6E-CD8330586464}">
      <dgm:prSet/>
      <dgm:spPr/>
      <dgm:t>
        <a:bodyPr/>
        <a:lstStyle/>
        <a:p>
          <a:endParaRPr lang="de-DE"/>
        </a:p>
      </dgm:t>
    </dgm:pt>
    <dgm:pt modelId="{6441FBD9-478C-5046-ADCF-58D184BBB69C}">
      <dgm:prSet phldrT="[Text]" custT="1"/>
      <dgm:spPr/>
      <dgm:t>
        <a:bodyPr/>
        <a:lstStyle/>
        <a:p>
          <a:r>
            <a:rPr lang="de-DE" sz="1500" b="1" baseline="0" dirty="0">
              <a:latin typeface="Calibri" panose="020F0502020204030204" pitchFamily="34" charset="0"/>
              <a:cs typeface="Calibri" panose="020F0502020204030204" pitchFamily="34" charset="0"/>
            </a:rPr>
            <a:t>6 Mitglieder im Beirat</a:t>
          </a:r>
          <a:endParaRPr lang="de-DE" sz="1500" b="1" dirty="0">
            <a:latin typeface="Calibri" panose="020F0502020204030204" pitchFamily="34" charset="0"/>
            <a:cs typeface="Calibri" panose="020F0502020204030204" pitchFamily="34" charset="0"/>
          </a:endParaRPr>
        </a:p>
      </dgm:t>
    </dgm:pt>
    <dgm:pt modelId="{E9DA5F7A-B5B2-1D48-A775-CDDC8E2B63E5}" type="parTrans" cxnId="{0052C95F-0B12-3D42-AE60-D2A141E0D040}">
      <dgm:prSet/>
      <dgm:spPr/>
      <dgm:t>
        <a:bodyPr/>
        <a:lstStyle/>
        <a:p>
          <a:endParaRPr lang="de-DE"/>
        </a:p>
      </dgm:t>
    </dgm:pt>
    <dgm:pt modelId="{A2309182-BD04-7440-A184-8E5044F2751E}" type="sibTrans" cxnId="{0052C95F-0B12-3D42-AE60-D2A141E0D040}">
      <dgm:prSet/>
      <dgm:spPr/>
      <dgm:t>
        <a:bodyPr/>
        <a:lstStyle/>
        <a:p>
          <a:endParaRPr lang="de-DE"/>
        </a:p>
      </dgm:t>
    </dgm:pt>
    <dgm:pt modelId="{C5074F54-BE79-D544-9506-87C523F33CFB}">
      <dgm:prSet phldrT="[Text]" custT="1"/>
      <dgm:spPr/>
      <dgm:t>
        <a:bodyPr/>
        <a:lstStyle/>
        <a:p>
          <a:r>
            <a:rPr lang="de-DE" sz="1500" b="1" dirty="0">
              <a:latin typeface="Calibri" panose="020F0502020204030204" pitchFamily="34" charset="0"/>
              <a:cs typeface="Calibri" panose="020F0502020204030204" pitchFamily="34" charset="0"/>
            </a:rPr>
            <a:t>verheiratet, geschieden</a:t>
          </a:r>
        </a:p>
      </dgm:t>
    </dgm:pt>
    <dgm:pt modelId="{C2DE5EF9-D93D-414D-B54C-0716761A6D3D}" type="parTrans" cxnId="{57DDF6F5-4B7F-2A41-9B95-3AC6042C5EB2}">
      <dgm:prSet/>
      <dgm:spPr/>
      <dgm:t>
        <a:bodyPr/>
        <a:lstStyle/>
        <a:p>
          <a:endParaRPr lang="de-DE"/>
        </a:p>
      </dgm:t>
    </dgm:pt>
    <dgm:pt modelId="{FEABC15E-17EA-B849-A370-EC3631E21ACC}" type="sibTrans" cxnId="{57DDF6F5-4B7F-2A41-9B95-3AC6042C5EB2}">
      <dgm:prSet/>
      <dgm:spPr/>
      <dgm:t>
        <a:bodyPr/>
        <a:lstStyle/>
        <a:p>
          <a:endParaRPr lang="de-DE"/>
        </a:p>
      </dgm:t>
    </dgm:pt>
    <dgm:pt modelId="{B62A3E57-AB68-F842-ADFD-D08FA05F391E}">
      <dgm:prSet phldrT="[Text]" custT="1"/>
      <dgm:spPr/>
      <dgm:t>
        <a:bodyPr/>
        <a:lstStyle/>
        <a:p>
          <a:r>
            <a:rPr lang="de-DE" sz="1500" b="1" dirty="0">
              <a:latin typeface="Calibri" panose="020F0502020204030204" pitchFamily="34" charset="0"/>
              <a:cs typeface="Calibri" panose="020F0502020204030204" pitchFamily="34" charset="0"/>
            </a:rPr>
            <a:t>religiös, nicht religiös</a:t>
          </a:r>
        </a:p>
      </dgm:t>
    </dgm:pt>
    <dgm:pt modelId="{EA2623A7-4CBD-AC4D-9186-2A772F91FDE6}" type="parTrans" cxnId="{71115F0F-CFC2-B24D-8060-309860095C10}">
      <dgm:prSet/>
      <dgm:spPr/>
      <dgm:t>
        <a:bodyPr/>
        <a:lstStyle/>
        <a:p>
          <a:endParaRPr lang="de-DE"/>
        </a:p>
      </dgm:t>
    </dgm:pt>
    <dgm:pt modelId="{4BEE5522-E819-9444-9860-1F89B85BC367}" type="sibTrans" cxnId="{71115F0F-CFC2-B24D-8060-309860095C10}">
      <dgm:prSet/>
      <dgm:spPr/>
      <dgm:t>
        <a:bodyPr/>
        <a:lstStyle/>
        <a:p>
          <a:endParaRPr lang="de-DE"/>
        </a:p>
      </dgm:t>
    </dgm:pt>
    <dgm:pt modelId="{67A4543B-4CF4-6644-BE04-485D138D8123}">
      <dgm:prSet phldrT="[Text]" custT="1"/>
      <dgm:spPr/>
      <dgm:t>
        <a:bodyPr/>
        <a:lstStyle/>
        <a:p>
          <a:r>
            <a:rPr lang="de-DE" sz="1500" b="1" dirty="0">
              <a:latin typeface="Calibri" panose="020F0502020204030204" pitchFamily="34" charset="0"/>
              <a:cs typeface="Calibri" panose="020F0502020204030204" pitchFamily="34" charset="0"/>
            </a:rPr>
            <a:t>Begleitung nationaler und internationaler Demenz-strategien</a:t>
          </a:r>
        </a:p>
      </dgm:t>
    </dgm:pt>
    <dgm:pt modelId="{A2B3170F-03D2-0644-88DA-F99563F161CF}" type="parTrans" cxnId="{F1019B90-D304-6847-B756-FA6DB0FCC023}">
      <dgm:prSet/>
      <dgm:spPr/>
      <dgm:t>
        <a:bodyPr/>
        <a:lstStyle/>
        <a:p>
          <a:endParaRPr lang="de-DE"/>
        </a:p>
      </dgm:t>
    </dgm:pt>
    <dgm:pt modelId="{CB8678B0-772E-1741-8CED-42FE0ED46189}" type="sibTrans" cxnId="{F1019B90-D304-6847-B756-FA6DB0FCC023}">
      <dgm:prSet/>
      <dgm:spPr/>
      <dgm:t>
        <a:bodyPr/>
        <a:lstStyle/>
        <a:p>
          <a:endParaRPr lang="de-DE"/>
        </a:p>
      </dgm:t>
    </dgm:pt>
    <dgm:pt modelId="{F17AA59B-8A81-EF41-98DC-7BFCBBFE2870}">
      <dgm:prSet phldrT="[Text]" custT="1"/>
      <dgm:spPr/>
      <dgm:t>
        <a:bodyPr/>
        <a:lstStyle/>
        <a:p>
          <a:r>
            <a:rPr lang="de-DE" sz="1500" b="1" dirty="0">
              <a:latin typeface="Calibri" panose="020F0502020204030204" pitchFamily="34" charset="0"/>
              <a:cs typeface="Calibri" panose="020F0502020204030204" pitchFamily="34" charset="0"/>
            </a:rPr>
            <a:t>Begleitung von Forschungs-projekten</a:t>
          </a:r>
        </a:p>
      </dgm:t>
    </dgm:pt>
    <dgm:pt modelId="{E8151CF8-3FAF-1C44-B88A-728B3B65E070}" type="parTrans" cxnId="{7E6F07EB-FF3F-F64B-83F3-AA83D29D2DB1}">
      <dgm:prSet/>
      <dgm:spPr/>
      <dgm:t>
        <a:bodyPr/>
        <a:lstStyle/>
        <a:p>
          <a:endParaRPr lang="de-DE"/>
        </a:p>
      </dgm:t>
    </dgm:pt>
    <dgm:pt modelId="{0EB2BEDF-342F-5247-B381-DDAEB96C287C}" type="sibTrans" cxnId="{7E6F07EB-FF3F-F64B-83F3-AA83D29D2DB1}">
      <dgm:prSet/>
      <dgm:spPr/>
      <dgm:t>
        <a:bodyPr/>
        <a:lstStyle/>
        <a:p>
          <a:endParaRPr lang="de-DE"/>
        </a:p>
      </dgm:t>
    </dgm:pt>
    <dgm:pt modelId="{B34B7367-A4D4-914D-9A31-F2ED31C57420}">
      <dgm:prSet phldrT="[Text]" custT="1"/>
      <dgm:spPr/>
      <dgm:t>
        <a:bodyPr/>
        <a:lstStyle/>
        <a:p>
          <a:r>
            <a:rPr lang="de-DE" sz="1500" b="1" dirty="0">
              <a:latin typeface="Calibri" panose="020F0502020204030204" pitchFamily="34" charset="0"/>
              <a:cs typeface="Calibri" panose="020F0502020204030204" pitchFamily="34" charset="0"/>
            </a:rPr>
            <a:t>Interviews und Podcasts</a:t>
          </a:r>
        </a:p>
      </dgm:t>
    </dgm:pt>
    <dgm:pt modelId="{F1EDE0F9-F2A4-224A-8AA4-54BFC9D64786}" type="parTrans" cxnId="{3B59B6AC-C596-DE46-AB5B-5257A02B4209}">
      <dgm:prSet/>
      <dgm:spPr/>
      <dgm:t>
        <a:bodyPr/>
        <a:lstStyle/>
        <a:p>
          <a:endParaRPr lang="de-DE"/>
        </a:p>
      </dgm:t>
    </dgm:pt>
    <dgm:pt modelId="{2EDED6EF-962F-8145-A05C-498106781B3D}" type="sibTrans" cxnId="{3B59B6AC-C596-DE46-AB5B-5257A02B4209}">
      <dgm:prSet/>
      <dgm:spPr/>
      <dgm:t>
        <a:bodyPr/>
        <a:lstStyle/>
        <a:p>
          <a:endParaRPr lang="de-DE"/>
        </a:p>
      </dgm:t>
    </dgm:pt>
    <dgm:pt modelId="{6A086E35-E744-744E-AA3D-5B376B49EC9F}">
      <dgm:prSet phldrT="[Text]" custT="1"/>
      <dgm:spPr/>
      <dgm:t>
        <a:bodyPr/>
        <a:lstStyle/>
        <a:p>
          <a:r>
            <a:rPr lang="de-DE" sz="1500" b="1" dirty="0">
              <a:latin typeface="Calibri" panose="020F0502020204030204" pitchFamily="34" charset="0"/>
              <a:cs typeface="Calibri" panose="020F0502020204030204" pitchFamily="34" charset="0"/>
            </a:rPr>
            <a:t>Artikel in digitalen und Printmedien</a:t>
          </a:r>
        </a:p>
      </dgm:t>
    </dgm:pt>
    <dgm:pt modelId="{6E5A4EE2-8D34-ED4D-877F-C447AC0F7A0C}" type="parTrans" cxnId="{057A3F21-3264-1A41-AB10-7980FDFCE96E}">
      <dgm:prSet/>
      <dgm:spPr/>
      <dgm:t>
        <a:bodyPr/>
        <a:lstStyle/>
        <a:p>
          <a:endParaRPr lang="de-DE"/>
        </a:p>
      </dgm:t>
    </dgm:pt>
    <dgm:pt modelId="{211408A2-2A9D-FB4A-97A3-84925388650B}" type="sibTrans" cxnId="{057A3F21-3264-1A41-AB10-7980FDFCE96E}">
      <dgm:prSet/>
      <dgm:spPr/>
      <dgm:t>
        <a:bodyPr/>
        <a:lstStyle/>
        <a:p>
          <a:endParaRPr lang="de-DE"/>
        </a:p>
      </dgm:t>
    </dgm:pt>
    <dgm:pt modelId="{DE1C5B34-A3E1-9E49-B88D-0B8B36175794}">
      <dgm:prSet phldrT="[Text]" custT="1"/>
      <dgm:spPr/>
      <dgm:t>
        <a:bodyPr/>
        <a:lstStyle/>
        <a:p>
          <a:r>
            <a:rPr lang="de-DE" sz="1500" b="1" dirty="0">
              <a:latin typeface="Calibri" panose="020F0502020204030204" pitchFamily="34" charset="0"/>
              <a:cs typeface="Calibri" panose="020F0502020204030204" pitchFamily="34" charset="0"/>
            </a:rPr>
            <a:t>Unterschied-</a:t>
          </a:r>
          <a:r>
            <a:rPr lang="de-DE" sz="1500" b="1" dirty="0" err="1">
              <a:latin typeface="Calibri" panose="020F0502020204030204" pitchFamily="34" charset="0"/>
              <a:cs typeface="Calibri" panose="020F0502020204030204" pitchFamily="34" charset="0"/>
            </a:rPr>
            <a:t>liche</a:t>
          </a:r>
          <a:r>
            <a:rPr lang="de-DE" sz="1500" b="1" dirty="0">
              <a:latin typeface="Calibri" panose="020F0502020204030204" pitchFamily="34" charset="0"/>
              <a:cs typeface="Calibri" panose="020F0502020204030204" pitchFamily="34" charset="0"/>
            </a:rPr>
            <a:t> Diagnosen </a:t>
          </a:r>
        </a:p>
      </dgm:t>
    </dgm:pt>
    <dgm:pt modelId="{072DA4CF-A94B-534F-995A-288E1DFD4C33}" type="parTrans" cxnId="{5BC12873-7CF0-314D-9E95-CDB30967F725}">
      <dgm:prSet/>
      <dgm:spPr/>
      <dgm:t>
        <a:bodyPr/>
        <a:lstStyle/>
        <a:p>
          <a:endParaRPr lang="de-DE"/>
        </a:p>
      </dgm:t>
    </dgm:pt>
    <dgm:pt modelId="{AEED0C97-78C6-BB41-9C68-724FEBC2D038}" type="sibTrans" cxnId="{5BC12873-7CF0-314D-9E95-CDB30967F725}">
      <dgm:prSet/>
      <dgm:spPr/>
      <dgm:t>
        <a:bodyPr/>
        <a:lstStyle/>
        <a:p>
          <a:endParaRPr lang="de-DE"/>
        </a:p>
      </dgm:t>
    </dgm:pt>
    <dgm:pt modelId="{D91BF0E8-55C8-344E-99D5-FB589BAEF285}">
      <dgm:prSet phldrT="[Text]" custT="1"/>
      <dgm:spPr/>
      <dgm:t>
        <a:bodyPr/>
        <a:lstStyle/>
        <a:p>
          <a:r>
            <a:rPr lang="de-DE" sz="1400" b="1" dirty="0">
              <a:latin typeface="Calibri" panose="020F0502020204030204" pitchFamily="34" charset="0"/>
              <a:cs typeface="Calibri" panose="020F0502020204030204" pitchFamily="34" charset="0"/>
            </a:rPr>
            <a:t>Verschiedene Phasen der dementiellen Erkrankung </a:t>
          </a:r>
        </a:p>
      </dgm:t>
    </dgm:pt>
    <dgm:pt modelId="{BE3D9B4E-34D9-3B40-B10D-9D3057843BF5}" type="parTrans" cxnId="{A8A4528F-4C04-1B41-BFE9-CF64353C042D}">
      <dgm:prSet/>
      <dgm:spPr/>
      <dgm:t>
        <a:bodyPr/>
        <a:lstStyle/>
        <a:p>
          <a:endParaRPr lang="de-DE"/>
        </a:p>
      </dgm:t>
    </dgm:pt>
    <dgm:pt modelId="{03C6E78F-0606-B84A-A233-D6509CC71C72}" type="sibTrans" cxnId="{A8A4528F-4C04-1B41-BFE9-CF64353C042D}">
      <dgm:prSet/>
      <dgm:spPr/>
      <dgm:t>
        <a:bodyPr/>
        <a:lstStyle/>
        <a:p>
          <a:endParaRPr lang="de-DE"/>
        </a:p>
      </dgm:t>
    </dgm:pt>
    <dgm:pt modelId="{A1D66B99-3265-9049-90EC-600A78BE85C4}">
      <dgm:prSet phldrT="[Text]" custT="1"/>
      <dgm:spPr/>
      <dgm:t>
        <a:bodyPr/>
        <a:lstStyle/>
        <a:p>
          <a:r>
            <a:rPr lang="de-DE" sz="1400" b="1" dirty="0">
              <a:latin typeface="Calibri" panose="020F0502020204030204" pitchFamily="34" charset="0"/>
              <a:cs typeface="Calibri" panose="020F0502020204030204" pitchFamily="34" charset="0"/>
            </a:rPr>
            <a:t>diverse</a:t>
          </a:r>
          <a:r>
            <a:rPr lang="de-DE" sz="1500" b="1" dirty="0">
              <a:latin typeface="Calibri" panose="020F0502020204030204" pitchFamily="34" charset="0"/>
              <a:cs typeface="Calibri" panose="020F0502020204030204" pitchFamily="34" charset="0"/>
            </a:rPr>
            <a:t> Schwer-punkte im Beirat </a:t>
          </a:r>
        </a:p>
      </dgm:t>
    </dgm:pt>
    <dgm:pt modelId="{7A406CB2-64BA-9D45-A5EC-C317AA20D6EC}" type="sibTrans" cxnId="{02BC5B63-BAC3-8344-9FC1-53F8F52598BF}">
      <dgm:prSet/>
      <dgm:spPr/>
      <dgm:t>
        <a:bodyPr/>
        <a:lstStyle/>
        <a:p>
          <a:endParaRPr lang="de-DE"/>
        </a:p>
      </dgm:t>
    </dgm:pt>
    <dgm:pt modelId="{7261BE57-BF19-DC45-B958-DAB71D8CBDEF}" type="parTrans" cxnId="{02BC5B63-BAC3-8344-9FC1-53F8F52598BF}">
      <dgm:prSet/>
      <dgm:spPr/>
      <dgm:t>
        <a:bodyPr/>
        <a:lstStyle/>
        <a:p>
          <a:endParaRPr lang="de-DE"/>
        </a:p>
      </dgm:t>
    </dgm:pt>
    <dgm:pt modelId="{D924E300-CDAA-074B-BCEF-18F3B371781A}" type="pres">
      <dgm:prSet presAssocID="{B939768F-7999-214C-A787-6EB9AAE97A69}" presName="composite" presStyleCnt="0">
        <dgm:presLayoutVars>
          <dgm:chMax val="1"/>
          <dgm:dir/>
          <dgm:resizeHandles val="exact"/>
        </dgm:presLayoutVars>
      </dgm:prSet>
      <dgm:spPr/>
    </dgm:pt>
    <dgm:pt modelId="{72E75FE5-A02D-C242-BEA8-13122F724A6A}" type="pres">
      <dgm:prSet presAssocID="{B939768F-7999-214C-A787-6EB9AAE97A69}" presName="radial" presStyleCnt="0">
        <dgm:presLayoutVars>
          <dgm:animLvl val="ctr"/>
        </dgm:presLayoutVars>
      </dgm:prSet>
      <dgm:spPr/>
    </dgm:pt>
    <dgm:pt modelId="{785A1B3A-3246-CE48-AC93-02FEA6C825BE}" type="pres">
      <dgm:prSet presAssocID="{B72C8BB9-8ADD-B540-8546-45BD2AF56BE7}" presName="centerShape" presStyleLbl="vennNode1" presStyleIdx="0" presStyleCnt="15"/>
      <dgm:spPr/>
    </dgm:pt>
    <dgm:pt modelId="{9B293283-3267-F848-B96E-CF54559338DF}" type="pres">
      <dgm:prSet presAssocID="{6441FBD9-478C-5046-ADCF-58D184BBB69C}" presName="node" presStyleLbl="vennNode1" presStyleIdx="1" presStyleCnt="15">
        <dgm:presLayoutVars>
          <dgm:bulletEnabled val="1"/>
        </dgm:presLayoutVars>
      </dgm:prSet>
      <dgm:spPr/>
    </dgm:pt>
    <dgm:pt modelId="{ADF17310-F620-1A48-BAC9-0888B493D021}" type="pres">
      <dgm:prSet presAssocID="{C7A572A9-56F4-6649-B6EB-50BC6320B527}" presName="node" presStyleLbl="vennNode1" presStyleIdx="2" presStyleCnt="15">
        <dgm:presLayoutVars>
          <dgm:bulletEnabled val="1"/>
        </dgm:presLayoutVars>
      </dgm:prSet>
      <dgm:spPr/>
    </dgm:pt>
    <dgm:pt modelId="{A6FE164A-BE5F-7A49-9E08-9D56A0802AC0}" type="pres">
      <dgm:prSet presAssocID="{DE1C5B34-A3E1-9E49-B88D-0B8B36175794}" presName="node" presStyleLbl="vennNode1" presStyleIdx="3" presStyleCnt="15">
        <dgm:presLayoutVars>
          <dgm:bulletEnabled val="1"/>
        </dgm:presLayoutVars>
      </dgm:prSet>
      <dgm:spPr/>
    </dgm:pt>
    <dgm:pt modelId="{9AD7C5A3-4FB0-7E49-8F9E-208A20BF4D5A}" type="pres">
      <dgm:prSet presAssocID="{D91BF0E8-55C8-344E-99D5-FB589BAEF285}" presName="node" presStyleLbl="vennNode1" presStyleIdx="4" presStyleCnt="15">
        <dgm:presLayoutVars>
          <dgm:bulletEnabled val="1"/>
        </dgm:presLayoutVars>
      </dgm:prSet>
      <dgm:spPr/>
    </dgm:pt>
    <dgm:pt modelId="{9FE39A89-0CBC-9A47-A643-579478726EE7}" type="pres">
      <dgm:prSet presAssocID="{A1D66B99-3265-9049-90EC-600A78BE85C4}" presName="node" presStyleLbl="vennNode1" presStyleIdx="5" presStyleCnt="15">
        <dgm:presLayoutVars>
          <dgm:bulletEnabled val="1"/>
        </dgm:presLayoutVars>
      </dgm:prSet>
      <dgm:spPr/>
    </dgm:pt>
    <dgm:pt modelId="{6077199F-E2EE-C84B-8047-F9656A3ABA87}" type="pres">
      <dgm:prSet presAssocID="{C5074F54-BE79-D544-9506-87C523F33CFB}" presName="node" presStyleLbl="vennNode1" presStyleIdx="6" presStyleCnt="15">
        <dgm:presLayoutVars>
          <dgm:bulletEnabled val="1"/>
        </dgm:presLayoutVars>
      </dgm:prSet>
      <dgm:spPr/>
    </dgm:pt>
    <dgm:pt modelId="{5E0C407B-83D2-6640-83A1-B123C524468D}" type="pres">
      <dgm:prSet presAssocID="{B62A3E57-AB68-F842-ADFD-D08FA05F391E}" presName="node" presStyleLbl="vennNode1" presStyleIdx="7" presStyleCnt="15">
        <dgm:presLayoutVars>
          <dgm:bulletEnabled val="1"/>
        </dgm:presLayoutVars>
      </dgm:prSet>
      <dgm:spPr/>
    </dgm:pt>
    <dgm:pt modelId="{D6387F87-802F-9045-839E-4037A4A6A58A}" type="pres">
      <dgm:prSet presAssocID="{522909CC-37C1-A444-8E93-18B17343F1C8}" presName="node" presStyleLbl="vennNode1" presStyleIdx="8" presStyleCnt="15">
        <dgm:presLayoutVars>
          <dgm:bulletEnabled val="1"/>
        </dgm:presLayoutVars>
      </dgm:prSet>
      <dgm:spPr/>
    </dgm:pt>
    <dgm:pt modelId="{E461A347-67F9-FC4A-8A6C-4324E0B9DC1F}" type="pres">
      <dgm:prSet presAssocID="{B04C2ADC-4B1E-5246-B532-273CD57914E9}" presName="node" presStyleLbl="vennNode1" presStyleIdx="9" presStyleCnt="15">
        <dgm:presLayoutVars>
          <dgm:bulletEnabled val="1"/>
        </dgm:presLayoutVars>
      </dgm:prSet>
      <dgm:spPr/>
    </dgm:pt>
    <dgm:pt modelId="{57574CCF-4186-5045-92B5-EB58A93FE642}" type="pres">
      <dgm:prSet presAssocID="{FF293AAC-3AC1-A745-90A8-EBC230EE7E8D}" presName="node" presStyleLbl="vennNode1" presStyleIdx="10" presStyleCnt="15">
        <dgm:presLayoutVars>
          <dgm:bulletEnabled val="1"/>
        </dgm:presLayoutVars>
      </dgm:prSet>
      <dgm:spPr/>
    </dgm:pt>
    <dgm:pt modelId="{2FEE3C99-534E-004D-A9E0-37DFFEEEC87D}" type="pres">
      <dgm:prSet presAssocID="{F17AA59B-8A81-EF41-98DC-7BFCBBFE2870}" presName="node" presStyleLbl="vennNode1" presStyleIdx="11" presStyleCnt="15">
        <dgm:presLayoutVars>
          <dgm:bulletEnabled val="1"/>
        </dgm:presLayoutVars>
      </dgm:prSet>
      <dgm:spPr/>
    </dgm:pt>
    <dgm:pt modelId="{4CEDFA02-A0E5-6C4E-B1CF-3D936360596A}" type="pres">
      <dgm:prSet presAssocID="{B34B7367-A4D4-914D-9A31-F2ED31C57420}" presName="node" presStyleLbl="vennNode1" presStyleIdx="12" presStyleCnt="15">
        <dgm:presLayoutVars>
          <dgm:bulletEnabled val="1"/>
        </dgm:presLayoutVars>
      </dgm:prSet>
      <dgm:spPr/>
    </dgm:pt>
    <dgm:pt modelId="{901561E0-5DE8-3944-B475-2DFC9686AFC8}" type="pres">
      <dgm:prSet presAssocID="{6A086E35-E744-744E-AA3D-5B376B49EC9F}" presName="node" presStyleLbl="vennNode1" presStyleIdx="13" presStyleCnt="15">
        <dgm:presLayoutVars>
          <dgm:bulletEnabled val="1"/>
        </dgm:presLayoutVars>
      </dgm:prSet>
      <dgm:spPr/>
    </dgm:pt>
    <dgm:pt modelId="{20354D4D-03E9-C840-B6C1-A9BAE46D04FA}" type="pres">
      <dgm:prSet presAssocID="{67A4543B-4CF4-6644-BE04-485D138D8123}" presName="node" presStyleLbl="vennNode1" presStyleIdx="14" presStyleCnt="15">
        <dgm:presLayoutVars>
          <dgm:bulletEnabled val="1"/>
        </dgm:presLayoutVars>
      </dgm:prSet>
      <dgm:spPr/>
    </dgm:pt>
  </dgm:ptLst>
  <dgm:cxnLst>
    <dgm:cxn modelId="{71115F0F-CFC2-B24D-8060-309860095C10}" srcId="{B72C8BB9-8ADD-B540-8546-45BD2AF56BE7}" destId="{B62A3E57-AB68-F842-ADFD-D08FA05F391E}" srcOrd="6" destOrd="0" parTransId="{EA2623A7-4CBD-AC4D-9186-2A772F91FDE6}" sibTransId="{4BEE5522-E819-9444-9860-1F89B85BC367}"/>
    <dgm:cxn modelId="{4EC58F12-AFDE-B544-AD52-44641806E3C0}" type="presOf" srcId="{6441FBD9-478C-5046-ADCF-58D184BBB69C}" destId="{9B293283-3267-F848-B96E-CF54559338DF}" srcOrd="0" destOrd="0" presId="urn:microsoft.com/office/officeart/2005/8/layout/radial3"/>
    <dgm:cxn modelId="{057A3F21-3264-1A41-AB10-7980FDFCE96E}" srcId="{B72C8BB9-8ADD-B540-8546-45BD2AF56BE7}" destId="{6A086E35-E744-744E-AA3D-5B376B49EC9F}" srcOrd="12" destOrd="0" parTransId="{6E5A4EE2-8D34-ED4D-877F-C447AC0F7A0C}" sibTransId="{211408A2-2A9D-FB4A-97A3-84925388650B}"/>
    <dgm:cxn modelId="{50E59B35-3E37-8349-A937-B331F2BBED33}" type="presOf" srcId="{B72C8BB9-8ADD-B540-8546-45BD2AF56BE7}" destId="{785A1B3A-3246-CE48-AC93-02FEA6C825BE}" srcOrd="0" destOrd="0" presId="urn:microsoft.com/office/officeart/2005/8/layout/radial3"/>
    <dgm:cxn modelId="{4655983B-D62B-C349-B29C-037F19768A1A}" type="presOf" srcId="{B34B7367-A4D4-914D-9A31-F2ED31C57420}" destId="{4CEDFA02-A0E5-6C4E-B1CF-3D936360596A}" srcOrd="0" destOrd="0" presId="urn:microsoft.com/office/officeart/2005/8/layout/radial3"/>
    <dgm:cxn modelId="{7CC1835F-6425-4A4D-8507-8B7D239AE552}" type="presOf" srcId="{D91BF0E8-55C8-344E-99D5-FB589BAEF285}" destId="{9AD7C5A3-4FB0-7E49-8F9E-208A20BF4D5A}" srcOrd="0" destOrd="0" presId="urn:microsoft.com/office/officeart/2005/8/layout/radial3"/>
    <dgm:cxn modelId="{0052C95F-0B12-3D42-AE60-D2A141E0D040}" srcId="{B72C8BB9-8ADD-B540-8546-45BD2AF56BE7}" destId="{6441FBD9-478C-5046-ADCF-58D184BBB69C}" srcOrd="0" destOrd="0" parTransId="{E9DA5F7A-B5B2-1D48-A775-CDDC8E2B63E5}" sibTransId="{A2309182-BD04-7440-A184-8E5044F2751E}"/>
    <dgm:cxn modelId="{02365662-B007-854C-AF8D-3DCDF6C9BEEC}" type="presOf" srcId="{A1D66B99-3265-9049-90EC-600A78BE85C4}" destId="{9FE39A89-0CBC-9A47-A643-579478726EE7}" srcOrd="0" destOrd="0" presId="urn:microsoft.com/office/officeart/2005/8/layout/radial3"/>
    <dgm:cxn modelId="{02BC5B63-BAC3-8344-9FC1-53F8F52598BF}" srcId="{B72C8BB9-8ADD-B540-8546-45BD2AF56BE7}" destId="{A1D66B99-3265-9049-90EC-600A78BE85C4}" srcOrd="4" destOrd="0" parTransId="{7261BE57-BF19-DC45-B958-DAB71D8CBDEF}" sibTransId="{7A406CB2-64BA-9D45-A5EC-C317AA20D6EC}"/>
    <dgm:cxn modelId="{72E55849-B9E1-8B4D-9316-5F1578673213}" type="presOf" srcId="{6A086E35-E744-744E-AA3D-5B376B49EC9F}" destId="{901561E0-5DE8-3944-B475-2DFC9686AFC8}" srcOrd="0" destOrd="0" presId="urn:microsoft.com/office/officeart/2005/8/layout/radial3"/>
    <dgm:cxn modelId="{64A62F71-D197-FB4E-8B8A-2B7438AC1074}" srcId="{B72C8BB9-8ADD-B540-8546-45BD2AF56BE7}" destId="{522909CC-37C1-A444-8E93-18B17343F1C8}" srcOrd="7" destOrd="0" parTransId="{CD304F06-2F6C-ED45-A47F-6F10BF223C54}" sibTransId="{087539C5-14F5-A643-A406-E709EE22ABA6}"/>
    <dgm:cxn modelId="{5BC12873-7CF0-314D-9E95-CDB30967F725}" srcId="{B72C8BB9-8ADD-B540-8546-45BD2AF56BE7}" destId="{DE1C5B34-A3E1-9E49-B88D-0B8B36175794}" srcOrd="2" destOrd="0" parTransId="{072DA4CF-A94B-534F-995A-288E1DFD4C33}" sibTransId="{AEED0C97-78C6-BB41-9C68-724FEBC2D038}"/>
    <dgm:cxn modelId="{BE2B0C76-4C85-7941-B645-BC9AEE8F0338}" srcId="{B939768F-7999-214C-A787-6EB9AAE97A69}" destId="{B72C8BB9-8ADD-B540-8546-45BD2AF56BE7}" srcOrd="0" destOrd="0" parTransId="{D375885A-D5A9-164A-B820-86DB54C9CA27}" sibTransId="{7B96B8AC-D380-3F41-BF64-811D80CCEC5A}"/>
    <dgm:cxn modelId="{FA25F98C-EC01-644E-92DA-CE3A29A27316}" type="presOf" srcId="{67A4543B-4CF4-6644-BE04-485D138D8123}" destId="{20354D4D-03E9-C840-B6C1-A9BAE46D04FA}" srcOrd="0" destOrd="0" presId="urn:microsoft.com/office/officeart/2005/8/layout/radial3"/>
    <dgm:cxn modelId="{A8A4528F-4C04-1B41-BFE9-CF64353C042D}" srcId="{B72C8BB9-8ADD-B540-8546-45BD2AF56BE7}" destId="{D91BF0E8-55C8-344E-99D5-FB589BAEF285}" srcOrd="3" destOrd="0" parTransId="{BE3D9B4E-34D9-3B40-B10D-9D3057843BF5}" sibTransId="{03C6E78F-0606-B84A-A233-D6509CC71C72}"/>
    <dgm:cxn modelId="{F1019B90-D304-6847-B756-FA6DB0FCC023}" srcId="{B72C8BB9-8ADD-B540-8546-45BD2AF56BE7}" destId="{67A4543B-4CF4-6644-BE04-485D138D8123}" srcOrd="13" destOrd="0" parTransId="{A2B3170F-03D2-0644-88DA-F99563F161CF}" sibTransId="{CB8678B0-772E-1741-8CED-42FE0ED46189}"/>
    <dgm:cxn modelId="{E1500396-6CA8-B043-BA49-C30BEB4B99E0}" type="presOf" srcId="{B62A3E57-AB68-F842-ADFD-D08FA05F391E}" destId="{5E0C407B-83D2-6640-83A1-B123C524468D}" srcOrd="0" destOrd="0" presId="urn:microsoft.com/office/officeart/2005/8/layout/radial3"/>
    <dgm:cxn modelId="{D8E99599-AB3E-F440-B5CD-082B538CF844}" srcId="{B72C8BB9-8ADD-B540-8546-45BD2AF56BE7}" destId="{FF293AAC-3AC1-A745-90A8-EBC230EE7E8D}" srcOrd="9" destOrd="0" parTransId="{8BC6CE52-4CB6-184E-90CD-02F8A1D2136B}" sibTransId="{11C8BC2A-5FEC-EE48-81C4-159632AD32E5}"/>
    <dgm:cxn modelId="{7509B09B-907D-DC48-97AB-D56E4E782C7D}" type="presOf" srcId="{C5074F54-BE79-D544-9506-87C523F33CFB}" destId="{6077199F-E2EE-C84B-8047-F9656A3ABA87}" srcOrd="0" destOrd="0" presId="urn:microsoft.com/office/officeart/2005/8/layout/radial3"/>
    <dgm:cxn modelId="{3B59B6AC-C596-DE46-AB5B-5257A02B4209}" srcId="{B72C8BB9-8ADD-B540-8546-45BD2AF56BE7}" destId="{B34B7367-A4D4-914D-9A31-F2ED31C57420}" srcOrd="11" destOrd="0" parTransId="{F1EDE0F9-F2A4-224A-8AA4-54BFC9D64786}" sibTransId="{2EDED6EF-962F-8145-A05C-498106781B3D}"/>
    <dgm:cxn modelId="{B00873B4-D5B8-5442-A5DD-90FFE957355F}" srcId="{B72C8BB9-8ADD-B540-8546-45BD2AF56BE7}" destId="{C7A572A9-56F4-6649-B6EB-50BC6320B527}" srcOrd="1" destOrd="0" parTransId="{F4F24D3C-6875-8A47-B2AD-FB4CAFF39D3A}" sibTransId="{B49D40C4-9FA3-E749-A611-654A49E80B24}"/>
    <dgm:cxn modelId="{F73875B7-84F3-DF4C-ACA3-FBC3E8F4175F}" type="presOf" srcId="{F17AA59B-8A81-EF41-98DC-7BFCBBFE2870}" destId="{2FEE3C99-534E-004D-A9E0-37DFFEEEC87D}" srcOrd="0" destOrd="0" presId="urn:microsoft.com/office/officeart/2005/8/layout/radial3"/>
    <dgm:cxn modelId="{BB2126C7-917F-5E42-9C6E-CD8330586464}" srcId="{B72C8BB9-8ADD-B540-8546-45BD2AF56BE7}" destId="{B04C2ADC-4B1E-5246-B532-273CD57914E9}" srcOrd="8" destOrd="0" parTransId="{91CB6837-DED9-0B41-8DBA-8BD4F86A717B}" sibTransId="{CF969D76-0E25-E444-A860-FB031BA2C37E}"/>
    <dgm:cxn modelId="{67BAF1C7-1EDF-6F48-92D0-1A2421C37660}" type="presOf" srcId="{DE1C5B34-A3E1-9E49-B88D-0B8B36175794}" destId="{A6FE164A-BE5F-7A49-9E08-9D56A0802AC0}" srcOrd="0" destOrd="0" presId="urn:microsoft.com/office/officeart/2005/8/layout/radial3"/>
    <dgm:cxn modelId="{FB8C6DC9-C963-4140-8D39-01C070E08745}" type="presOf" srcId="{FF293AAC-3AC1-A745-90A8-EBC230EE7E8D}" destId="{57574CCF-4186-5045-92B5-EB58A93FE642}" srcOrd="0" destOrd="0" presId="urn:microsoft.com/office/officeart/2005/8/layout/radial3"/>
    <dgm:cxn modelId="{3DF1F8CA-848F-974B-A6E2-C8B18D524238}" type="presOf" srcId="{B939768F-7999-214C-A787-6EB9AAE97A69}" destId="{D924E300-CDAA-074B-BCEF-18F3B371781A}" srcOrd="0" destOrd="0" presId="urn:microsoft.com/office/officeart/2005/8/layout/radial3"/>
    <dgm:cxn modelId="{CC9A3ACC-C25F-5541-B095-444CD890BC5E}" type="presOf" srcId="{B04C2ADC-4B1E-5246-B532-273CD57914E9}" destId="{E461A347-67F9-FC4A-8A6C-4324E0B9DC1F}" srcOrd="0" destOrd="0" presId="urn:microsoft.com/office/officeart/2005/8/layout/radial3"/>
    <dgm:cxn modelId="{C5618FCC-8937-9647-8540-5CD3999A6B67}" type="presOf" srcId="{522909CC-37C1-A444-8E93-18B17343F1C8}" destId="{D6387F87-802F-9045-839E-4037A4A6A58A}" srcOrd="0" destOrd="0" presId="urn:microsoft.com/office/officeart/2005/8/layout/radial3"/>
    <dgm:cxn modelId="{7E6F07EB-FF3F-F64B-83F3-AA83D29D2DB1}" srcId="{B72C8BB9-8ADD-B540-8546-45BD2AF56BE7}" destId="{F17AA59B-8A81-EF41-98DC-7BFCBBFE2870}" srcOrd="10" destOrd="0" parTransId="{E8151CF8-3FAF-1C44-B88A-728B3B65E070}" sibTransId="{0EB2BEDF-342F-5247-B381-DDAEB96C287C}"/>
    <dgm:cxn modelId="{57DDF6F5-4B7F-2A41-9B95-3AC6042C5EB2}" srcId="{B72C8BB9-8ADD-B540-8546-45BD2AF56BE7}" destId="{C5074F54-BE79-D544-9506-87C523F33CFB}" srcOrd="5" destOrd="0" parTransId="{C2DE5EF9-D93D-414D-B54C-0716761A6D3D}" sibTransId="{FEABC15E-17EA-B849-A370-EC3631E21ACC}"/>
    <dgm:cxn modelId="{B6E2C5F7-2AB8-A84F-8274-54A35100C598}" type="presOf" srcId="{C7A572A9-56F4-6649-B6EB-50BC6320B527}" destId="{ADF17310-F620-1A48-BAC9-0888B493D021}" srcOrd="0" destOrd="0" presId="urn:microsoft.com/office/officeart/2005/8/layout/radial3"/>
    <dgm:cxn modelId="{3CD55A42-391C-FA4F-8E91-B125815B09AC}" type="presParOf" srcId="{D924E300-CDAA-074B-BCEF-18F3B371781A}" destId="{72E75FE5-A02D-C242-BEA8-13122F724A6A}" srcOrd="0" destOrd="0" presId="urn:microsoft.com/office/officeart/2005/8/layout/radial3"/>
    <dgm:cxn modelId="{9CD707DD-ACB4-DE43-AB8B-5A8E4EA9D5BC}" type="presParOf" srcId="{72E75FE5-A02D-C242-BEA8-13122F724A6A}" destId="{785A1B3A-3246-CE48-AC93-02FEA6C825BE}" srcOrd="0" destOrd="0" presId="urn:microsoft.com/office/officeart/2005/8/layout/radial3"/>
    <dgm:cxn modelId="{91F2D375-0F1F-6E44-8335-108D8D893558}" type="presParOf" srcId="{72E75FE5-A02D-C242-BEA8-13122F724A6A}" destId="{9B293283-3267-F848-B96E-CF54559338DF}" srcOrd="1" destOrd="0" presId="urn:microsoft.com/office/officeart/2005/8/layout/radial3"/>
    <dgm:cxn modelId="{ED5C1CF2-2A04-B644-A936-7B56A69C87F3}" type="presParOf" srcId="{72E75FE5-A02D-C242-BEA8-13122F724A6A}" destId="{ADF17310-F620-1A48-BAC9-0888B493D021}" srcOrd="2" destOrd="0" presId="urn:microsoft.com/office/officeart/2005/8/layout/radial3"/>
    <dgm:cxn modelId="{3BB700EB-6D3D-0142-8CB8-D6265679A38F}" type="presParOf" srcId="{72E75FE5-A02D-C242-BEA8-13122F724A6A}" destId="{A6FE164A-BE5F-7A49-9E08-9D56A0802AC0}" srcOrd="3" destOrd="0" presId="urn:microsoft.com/office/officeart/2005/8/layout/radial3"/>
    <dgm:cxn modelId="{0A245640-F02D-964B-BE26-0327268E2F33}" type="presParOf" srcId="{72E75FE5-A02D-C242-BEA8-13122F724A6A}" destId="{9AD7C5A3-4FB0-7E49-8F9E-208A20BF4D5A}" srcOrd="4" destOrd="0" presId="urn:microsoft.com/office/officeart/2005/8/layout/radial3"/>
    <dgm:cxn modelId="{6BB178B1-CDCB-2944-A666-11CBC72EB26A}" type="presParOf" srcId="{72E75FE5-A02D-C242-BEA8-13122F724A6A}" destId="{9FE39A89-0CBC-9A47-A643-579478726EE7}" srcOrd="5" destOrd="0" presId="urn:microsoft.com/office/officeart/2005/8/layout/radial3"/>
    <dgm:cxn modelId="{ECF20679-EC06-6645-B41A-35E86D34A272}" type="presParOf" srcId="{72E75FE5-A02D-C242-BEA8-13122F724A6A}" destId="{6077199F-E2EE-C84B-8047-F9656A3ABA87}" srcOrd="6" destOrd="0" presId="urn:microsoft.com/office/officeart/2005/8/layout/radial3"/>
    <dgm:cxn modelId="{4B61C64C-0D31-4041-8525-CA1E883B02D7}" type="presParOf" srcId="{72E75FE5-A02D-C242-BEA8-13122F724A6A}" destId="{5E0C407B-83D2-6640-83A1-B123C524468D}" srcOrd="7" destOrd="0" presId="urn:microsoft.com/office/officeart/2005/8/layout/radial3"/>
    <dgm:cxn modelId="{F1C54D39-464E-0449-B322-280E67E8B003}" type="presParOf" srcId="{72E75FE5-A02D-C242-BEA8-13122F724A6A}" destId="{D6387F87-802F-9045-839E-4037A4A6A58A}" srcOrd="8" destOrd="0" presId="urn:microsoft.com/office/officeart/2005/8/layout/radial3"/>
    <dgm:cxn modelId="{10364FF9-76E0-CD48-B9DB-1C0D522E7103}" type="presParOf" srcId="{72E75FE5-A02D-C242-BEA8-13122F724A6A}" destId="{E461A347-67F9-FC4A-8A6C-4324E0B9DC1F}" srcOrd="9" destOrd="0" presId="urn:microsoft.com/office/officeart/2005/8/layout/radial3"/>
    <dgm:cxn modelId="{9152C048-715B-6247-9AE9-3B21C9670A8F}" type="presParOf" srcId="{72E75FE5-A02D-C242-BEA8-13122F724A6A}" destId="{57574CCF-4186-5045-92B5-EB58A93FE642}" srcOrd="10" destOrd="0" presId="urn:microsoft.com/office/officeart/2005/8/layout/radial3"/>
    <dgm:cxn modelId="{1A85DFA9-5ECD-1B4A-A19B-A45B36F6459C}" type="presParOf" srcId="{72E75FE5-A02D-C242-BEA8-13122F724A6A}" destId="{2FEE3C99-534E-004D-A9E0-37DFFEEEC87D}" srcOrd="11" destOrd="0" presId="urn:microsoft.com/office/officeart/2005/8/layout/radial3"/>
    <dgm:cxn modelId="{84E46A46-AF52-5848-A77B-92A971750806}" type="presParOf" srcId="{72E75FE5-A02D-C242-BEA8-13122F724A6A}" destId="{4CEDFA02-A0E5-6C4E-B1CF-3D936360596A}" srcOrd="12" destOrd="0" presId="urn:microsoft.com/office/officeart/2005/8/layout/radial3"/>
    <dgm:cxn modelId="{578E4CDF-91E0-9E40-B145-F86DF9B057F8}" type="presParOf" srcId="{72E75FE5-A02D-C242-BEA8-13122F724A6A}" destId="{901561E0-5DE8-3944-B475-2DFC9686AFC8}" srcOrd="13" destOrd="0" presId="urn:microsoft.com/office/officeart/2005/8/layout/radial3"/>
    <dgm:cxn modelId="{82122F11-79C7-114F-9F3B-F1AC0170656A}" type="presParOf" srcId="{72E75FE5-A02D-C242-BEA8-13122F724A6A}" destId="{20354D4D-03E9-C840-B6C1-A9BAE46D04FA}" srcOrd="14"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39768F-7999-214C-A787-6EB9AAE97A69}" type="doc">
      <dgm:prSet loTypeId="urn:microsoft.com/office/officeart/2005/8/layout/radial3" loCatId="" qsTypeId="urn:microsoft.com/office/officeart/2005/8/quickstyle/simple2" qsCatId="simple" csTypeId="urn:microsoft.com/office/officeart/2005/8/colors/accent3_2" csCatId="accent3" phldr="1"/>
      <dgm:spPr/>
      <dgm:t>
        <a:bodyPr/>
        <a:lstStyle/>
        <a:p>
          <a:endParaRPr lang="de-DE"/>
        </a:p>
      </dgm:t>
    </dgm:pt>
    <dgm:pt modelId="{B72C8BB9-8ADD-B540-8546-45BD2AF56BE7}">
      <dgm:prSet phldrT="[Text]" custT="1"/>
      <dgm:spPr/>
      <dgm:t>
        <a:bodyPr/>
        <a:lstStyle/>
        <a:p>
          <a:r>
            <a:rPr lang="de-DE" sz="3600" dirty="0">
              <a:latin typeface="Calibri" panose="020F0502020204030204" pitchFamily="34" charset="0"/>
              <a:cs typeface="Calibri" panose="020F0502020204030204" pitchFamily="34" charset="0"/>
            </a:rPr>
            <a:t>EWGPD</a:t>
          </a:r>
        </a:p>
        <a:p>
          <a:r>
            <a:rPr lang="de-DE" sz="3600" dirty="0">
              <a:latin typeface="Calibri" panose="020F0502020204030204" pitchFamily="34" charset="0"/>
              <a:cs typeface="Calibri" panose="020F0502020204030204" pitchFamily="34" charset="0"/>
            </a:rPr>
            <a:t>Brüssel </a:t>
          </a:r>
        </a:p>
      </dgm:t>
    </dgm:pt>
    <dgm:pt modelId="{D375885A-D5A9-164A-B820-86DB54C9CA27}" type="parTrans" cxnId="{BE2B0C76-4C85-7941-B645-BC9AEE8F0338}">
      <dgm:prSet/>
      <dgm:spPr/>
      <dgm:t>
        <a:bodyPr/>
        <a:lstStyle/>
        <a:p>
          <a:endParaRPr lang="de-DE"/>
        </a:p>
      </dgm:t>
    </dgm:pt>
    <dgm:pt modelId="{7B96B8AC-D380-3F41-BF64-811D80CCEC5A}" type="sibTrans" cxnId="{BE2B0C76-4C85-7941-B645-BC9AEE8F0338}">
      <dgm:prSet/>
      <dgm:spPr/>
      <dgm:t>
        <a:bodyPr/>
        <a:lstStyle/>
        <a:p>
          <a:endParaRPr lang="de-DE"/>
        </a:p>
      </dgm:t>
    </dgm:pt>
    <dgm:pt modelId="{C7A572A9-56F4-6649-B6EB-50BC6320B527}">
      <dgm:prSet phldrT="[Text]" custT="1"/>
      <dgm:spPr/>
      <dgm:t>
        <a:bodyPr/>
        <a:lstStyle/>
        <a:p>
          <a:r>
            <a:rPr lang="de-DE" sz="1500" b="1" baseline="0" dirty="0">
              <a:latin typeface="Calibri" panose="020F0502020204030204" pitchFamily="34" charset="0"/>
              <a:cs typeface="Calibri" panose="020F0502020204030204" pitchFamily="34" charset="0"/>
            </a:rPr>
            <a:t>15 Menschen mit einer dementiellen (Früh-) Erkrankung</a:t>
          </a:r>
          <a:endParaRPr lang="de-DE" sz="1500" b="1" dirty="0">
            <a:latin typeface="Calibri" panose="020F0502020204030204" pitchFamily="34" charset="0"/>
            <a:cs typeface="Calibri" panose="020F0502020204030204" pitchFamily="34" charset="0"/>
          </a:endParaRPr>
        </a:p>
      </dgm:t>
    </dgm:pt>
    <dgm:pt modelId="{F4F24D3C-6875-8A47-B2AD-FB4CAFF39D3A}" type="parTrans" cxnId="{B00873B4-D5B8-5442-A5DD-90FFE957355F}">
      <dgm:prSet/>
      <dgm:spPr/>
      <dgm:t>
        <a:bodyPr/>
        <a:lstStyle/>
        <a:p>
          <a:endParaRPr lang="de-DE"/>
        </a:p>
      </dgm:t>
    </dgm:pt>
    <dgm:pt modelId="{B49D40C4-9FA3-E749-A611-654A49E80B24}" type="sibTrans" cxnId="{B00873B4-D5B8-5442-A5DD-90FFE957355F}">
      <dgm:prSet/>
      <dgm:spPr/>
      <dgm:t>
        <a:bodyPr/>
        <a:lstStyle/>
        <a:p>
          <a:endParaRPr lang="de-DE"/>
        </a:p>
      </dgm:t>
    </dgm:pt>
    <dgm:pt modelId="{B04C2ADC-4B1E-5246-B532-273CD57914E9}">
      <dgm:prSet phldrT="[Text]" custT="1"/>
      <dgm:spPr/>
      <dgm:t>
        <a:bodyPr/>
        <a:lstStyle/>
        <a:p>
          <a:r>
            <a:rPr lang="de-DE" sz="1500" b="1" dirty="0">
              <a:effectLst/>
              <a:latin typeface="Calibri" panose="020F0502020204030204" pitchFamily="34" charset="0"/>
              <a:ea typeface="Times New Roman" panose="02020603050405020304" pitchFamily="18" charset="0"/>
            </a:rPr>
            <a:t>Ziel 1: Menschen mit Demenz und ihren Betreuern eine Stimme geben</a:t>
          </a:r>
          <a:endParaRPr lang="de-DE" sz="1500" b="1" dirty="0">
            <a:latin typeface="Calibri" panose="020F0502020204030204" pitchFamily="34" charset="0"/>
            <a:cs typeface="Calibri" panose="020F0502020204030204" pitchFamily="34" charset="0"/>
          </a:endParaRPr>
        </a:p>
      </dgm:t>
    </dgm:pt>
    <dgm:pt modelId="{91CB6837-DED9-0B41-8DBA-8BD4F86A717B}" type="parTrans" cxnId="{BB2126C7-917F-5E42-9C6E-CD8330586464}">
      <dgm:prSet/>
      <dgm:spPr/>
      <dgm:t>
        <a:bodyPr/>
        <a:lstStyle/>
        <a:p>
          <a:endParaRPr lang="de-DE"/>
        </a:p>
      </dgm:t>
    </dgm:pt>
    <dgm:pt modelId="{CF969D76-0E25-E444-A860-FB031BA2C37E}" type="sibTrans" cxnId="{BB2126C7-917F-5E42-9C6E-CD8330586464}">
      <dgm:prSet/>
      <dgm:spPr/>
      <dgm:t>
        <a:bodyPr/>
        <a:lstStyle/>
        <a:p>
          <a:endParaRPr lang="de-DE"/>
        </a:p>
      </dgm:t>
    </dgm:pt>
    <dgm:pt modelId="{6441FBD9-478C-5046-ADCF-58D184BBB69C}">
      <dgm:prSet phldrT="[Text]" custT="1"/>
      <dgm:spPr/>
      <dgm:t>
        <a:bodyPr/>
        <a:lstStyle/>
        <a:p>
          <a:r>
            <a:rPr lang="de-DE" sz="1500" b="1" dirty="0">
              <a:effectLst/>
              <a:latin typeface="Calibri" panose="020F0502020204030204" pitchFamily="34" charset="0"/>
              <a:ea typeface="Times New Roman" panose="02020603050405020304" pitchFamily="18" charset="0"/>
            </a:rPr>
            <a:t>Europäische Arbeitsgruppe von Menschen mit Demenz</a:t>
          </a:r>
          <a:endParaRPr lang="de-DE" sz="1500" b="1" dirty="0">
            <a:latin typeface="Calibri" panose="020F0502020204030204" pitchFamily="34" charset="0"/>
            <a:cs typeface="Calibri" panose="020F0502020204030204" pitchFamily="34" charset="0"/>
          </a:endParaRPr>
        </a:p>
      </dgm:t>
    </dgm:pt>
    <dgm:pt modelId="{E9DA5F7A-B5B2-1D48-A775-CDDC8E2B63E5}" type="parTrans" cxnId="{0052C95F-0B12-3D42-AE60-D2A141E0D040}">
      <dgm:prSet/>
      <dgm:spPr/>
      <dgm:t>
        <a:bodyPr/>
        <a:lstStyle/>
        <a:p>
          <a:endParaRPr lang="de-DE"/>
        </a:p>
      </dgm:t>
    </dgm:pt>
    <dgm:pt modelId="{A2309182-BD04-7440-A184-8E5044F2751E}" type="sibTrans" cxnId="{0052C95F-0B12-3D42-AE60-D2A141E0D040}">
      <dgm:prSet/>
      <dgm:spPr/>
      <dgm:t>
        <a:bodyPr/>
        <a:lstStyle/>
        <a:p>
          <a:endParaRPr lang="de-DE"/>
        </a:p>
      </dgm:t>
    </dgm:pt>
    <dgm:pt modelId="{67A4543B-4CF4-6644-BE04-485D138D8123}">
      <dgm:prSet phldrT="[Text]" custT="1"/>
      <dgm:spPr/>
      <dgm:t>
        <a:bodyPr/>
        <a:lstStyle/>
        <a:p>
          <a:r>
            <a:rPr lang="de-DE" sz="1500" b="1" dirty="0">
              <a:effectLst/>
              <a:latin typeface="Calibri" panose="020F0502020204030204" pitchFamily="34" charset="0"/>
              <a:ea typeface="Times New Roman" panose="02020603050405020304" pitchFamily="18" charset="0"/>
            </a:rPr>
            <a:t>Ziel 5: Stärkung der europäischen Demenz-bewegung</a:t>
          </a:r>
          <a:endParaRPr lang="de-DE" sz="1500" b="1" dirty="0">
            <a:latin typeface="Calibri" panose="020F0502020204030204" pitchFamily="34" charset="0"/>
            <a:cs typeface="Calibri" panose="020F0502020204030204" pitchFamily="34" charset="0"/>
          </a:endParaRPr>
        </a:p>
      </dgm:t>
    </dgm:pt>
    <dgm:pt modelId="{A2B3170F-03D2-0644-88DA-F99563F161CF}" type="parTrans" cxnId="{F1019B90-D304-6847-B756-FA6DB0FCC023}">
      <dgm:prSet/>
      <dgm:spPr/>
      <dgm:t>
        <a:bodyPr/>
        <a:lstStyle/>
        <a:p>
          <a:endParaRPr lang="de-DE"/>
        </a:p>
      </dgm:t>
    </dgm:pt>
    <dgm:pt modelId="{CB8678B0-772E-1741-8CED-42FE0ED46189}" type="sibTrans" cxnId="{F1019B90-D304-6847-B756-FA6DB0FCC023}">
      <dgm:prSet/>
      <dgm:spPr/>
      <dgm:t>
        <a:bodyPr/>
        <a:lstStyle/>
        <a:p>
          <a:endParaRPr lang="de-DE"/>
        </a:p>
      </dgm:t>
    </dgm:pt>
    <dgm:pt modelId="{F17AA59B-8A81-EF41-98DC-7BFCBBFE2870}">
      <dgm:prSet phldrT="[Text]" custT="1"/>
      <dgm:spPr/>
      <dgm:t>
        <a:bodyPr/>
        <a:lstStyle/>
        <a:p>
          <a:r>
            <a:rPr lang="de-DE" sz="1400" b="1" dirty="0">
              <a:effectLst/>
              <a:latin typeface="Calibri" panose="020F0502020204030204" pitchFamily="34" charset="0"/>
              <a:ea typeface="Times New Roman" panose="02020603050405020304" pitchFamily="18" charset="0"/>
            </a:rPr>
            <a:t>Ziel 2: Demenz zu einer </a:t>
          </a:r>
          <a:r>
            <a:rPr lang="de-DE" sz="1400" b="1" dirty="0" err="1">
              <a:effectLst/>
              <a:latin typeface="Calibri" panose="020F0502020204030204" pitchFamily="34" charset="0"/>
              <a:ea typeface="Times New Roman" panose="02020603050405020304" pitchFamily="18" charset="0"/>
            </a:rPr>
            <a:t>europ</a:t>
          </a:r>
          <a:r>
            <a:rPr lang="de-DE" sz="1400" b="1" dirty="0">
              <a:effectLst/>
              <a:latin typeface="Calibri" panose="020F0502020204030204" pitchFamily="34" charset="0"/>
              <a:ea typeface="Times New Roman" panose="02020603050405020304" pitchFamily="18" charset="0"/>
            </a:rPr>
            <a:t>. Priorität machen Nationale Demenz-strategie</a:t>
          </a:r>
          <a:endParaRPr lang="de-DE" sz="1500" b="1" dirty="0">
            <a:latin typeface="Calibri" panose="020F0502020204030204" pitchFamily="34" charset="0"/>
            <a:cs typeface="Calibri" panose="020F0502020204030204" pitchFamily="34" charset="0"/>
          </a:endParaRPr>
        </a:p>
      </dgm:t>
    </dgm:pt>
    <dgm:pt modelId="{E8151CF8-3FAF-1C44-B88A-728B3B65E070}" type="parTrans" cxnId="{7E6F07EB-FF3F-F64B-83F3-AA83D29D2DB1}">
      <dgm:prSet/>
      <dgm:spPr/>
      <dgm:t>
        <a:bodyPr/>
        <a:lstStyle/>
        <a:p>
          <a:endParaRPr lang="de-DE"/>
        </a:p>
      </dgm:t>
    </dgm:pt>
    <dgm:pt modelId="{0EB2BEDF-342F-5247-B381-DDAEB96C287C}" type="sibTrans" cxnId="{7E6F07EB-FF3F-F64B-83F3-AA83D29D2DB1}">
      <dgm:prSet/>
      <dgm:spPr/>
      <dgm:t>
        <a:bodyPr/>
        <a:lstStyle/>
        <a:p>
          <a:endParaRPr lang="de-DE"/>
        </a:p>
      </dgm:t>
    </dgm:pt>
    <dgm:pt modelId="{B34B7367-A4D4-914D-9A31-F2ED31C57420}">
      <dgm:prSet phldrT="[Text]" custT="1"/>
      <dgm:spPr/>
      <dgm:t>
        <a:bodyPr/>
        <a:lstStyle/>
        <a:p>
          <a:r>
            <a:rPr lang="de-DE" sz="1500" b="1" dirty="0">
              <a:effectLst/>
              <a:latin typeface="Calibri" panose="020F0502020204030204" pitchFamily="34" charset="0"/>
              <a:ea typeface="Times New Roman" panose="02020603050405020304" pitchFamily="18" charset="0"/>
            </a:rPr>
            <a:t>Ziel 3: Wahr-</a:t>
          </a:r>
          <a:r>
            <a:rPr lang="de-DE" sz="1500" b="1" dirty="0" err="1">
              <a:effectLst/>
              <a:latin typeface="Calibri" panose="020F0502020204030204" pitchFamily="34" charset="0"/>
              <a:ea typeface="Times New Roman" panose="02020603050405020304" pitchFamily="18" charset="0"/>
            </a:rPr>
            <a:t>nehmungs</a:t>
          </a:r>
          <a:r>
            <a:rPr lang="de-DE" sz="1500" b="1" dirty="0">
              <a:effectLst/>
              <a:latin typeface="Calibri" panose="020F0502020204030204" pitchFamily="34" charset="0"/>
              <a:ea typeface="Times New Roman" panose="02020603050405020304" pitchFamily="18" charset="0"/>
            </a:rPr>
            <a:t>-wandel &amp; Stigmatisierung bekämpfen</a:t>
          </a:r>
          <a:endParaRPr lang="de-DE" sz="1500" b="1" dirty="0">
            <a:latin typeface="Calibri" panose="020F0502020204030204" pitchFamily="34" charset="0"/>
            <a:cs typeface="Calibri" panose="020F0502020204030204" pitchFamily="34" charset="0"/>
          </a:endParaRPr>
        </a:p>
      </dgm:t>
    </dgm:pt>
    <dgm:pt modelId="{F1EDE0F9-F2A4-224A-8AA4-54BFC9D64786}" type="parTrans" cxnId="{3B59B6AC-C596-DE46-AB5B-5257A02B4209}">
      <dgm:prSet/>
      <dgm:spPr/>
      <dgm:t>
        <a:bodyPr/>
        <a:lstStyle/>
        <a:p>
          <a:endParaRPr lang="de-DE"/>
        </a:p>
      </dgm:t>
    </dgm:pt>
    <dgm:pt modelId="{2EDED6EF-962F-8145-A05C-498106781B3D}" type="sibTrans" cxnId="{3B59B6AC-C596-DE46-AB5B-5257A02B4209}">
      <dgm:prSet/>
      <dgm:spPr/>
      <dgm:t>
        <a:bodyPr/>
        <a:lstStyle/>
        <a:p>
          <a:endParaRPr lang="de-DE"/>
        </a:p>
      </dgm:t>
    </dgm:pt>
    <dgm:pt modelId="{6A086E35-E744-744E-AA3D-5B376B49EC9F}">
      <dgm:prSet phldrT="[Text]" custT="1"/>
      <dgm:spPr/>
      <dgm:t>
        <a:bodyPr/>
        <a:lstStyle/>
        <a:p>
          <a:r>
            <a:rPr lang="de-DE" sz="1500" b="1" dirty="0">
              <a:effectLst/>
              <a:latin typeface="Calibri" panose="020F0502020204030204" pitchFamily="34" charset="0"/>
              <a:ea typeface="Times New Roman" panose="02020603050405020304" pitchFamily="18" charset="0"/>
            </a:rPr>
            <a:t>Ziel 4: Sensibilisier-</a:t>
          </a:r>
          <a:r>
            <a:rPr lang="de-DE" sz="1500" b="1" dirty="0" err="1">
              <a:effectLst/>
              <a:latin typeface="Calibri" panose="020F0502020204030204" pitchFamily="34" charset="0"/>
              <a:ea typeface="Times New Roman" panose="02020603050405020304" pitchFamily="18" charset="0"/>
            </a:rPr>
            <a:t>ung</a:t>
          </a:r>
          <a:r>
            <a:rPr lang="de-DE" sz="1500" b="1" dirty="0">
              <a:effectLst/>
              <a:latin typeface="Calibri" panose="020F0502020204030204" pitchFamily="34" charset="0"/>
              <a:ea typeface="Times New Roman" panose="02020603050405020304" pitchFamily="18" charset="0"/>
            </a:rPr>
            <a:t> für Gehirngesund-</a:t>
          </a:r>
          <a:r>
            <a:rPr lang="de-DE" sz="1500" b="1" dirty="0" err="1">
              <a:effectLst/>
              <a:latin typeface="Calibri" panose="020F0502020204030204" pitchFamily="34" charset="0"/>
              <a:ea typeface="Times New Roman" panose="02020603050405020304" pitchFamily="18" charset="0"/>
            </a:rPr>
            <a:t>heit</a:t>
          </a:r>
          <a:r>
            <a:rPr lang="de-DE" sz="1500" b="1" dirty="0">
              <a:effectLst/>
              <a:latin typeface="Calibri" panose="020F0502020204030204" pitchFamily="34" charset="0"/>
              <a:ea typeface="Times New Roman" panose="02020603050405020304" pitchFamily="18" charset="0"/>
            </a:rPr>
            <a:t> und Prävention</a:t>
          </a:r>
          <a:endParaRPr lang="de-DE" sz="1500" b="1" dirty="0">
            <a:latin typeface="Calibri" panose="020F0502020204030204" pitchFamily="34" charset="0"/>
            <a:cs typeface="Calibri" panose="020F0502020204030204" pitchFamily="34" charset="0"/>
          </a:endParaRPr>
        </a:p>
      </dgm:t>
    </dgm:pt>
    <dgm:pt modelId="{6E5A4EE2-8D34-ED4D-877F-C447AC0F7A0C}" type="parTrans" cxnId="{057A3F21-3264-1A41-AB10-7980FDFCE96E}">
      <dgm:prSet/>
      <dgm:spPr/>
      <dgm:t>
        <a:bodyPr/>
        <a:lstStyle/>
        <a:p>
          <a:endParaRPr lang="de-DE"/>
        </a:p>
      </dgm:t>
    </dgm:pt>
    <dgm:pt modelId="{211408A2-2A9D-FB4A-97A3-84925388650B}" type="sibTrans" cxnId="{057A3F21-3264-1A41-AB10-7980FDFCE96E}">
      <dgm:prSet/>
      <dgm:spPr/>
      <dgm:t>
        <a:bodyPr/>
        <a:lstStyle/>
        <a:p>
          <a:endParaRPr lang="de-DE"/>
        </a:p>
      </dgm:t>
    </dgm:pt>
    <dgm:pt modelId="{C84D6DC8-64F6-CA44-953F-12E90DED9DAC}">
      <dgm:prSet phldrT="[Text]" custT="1"/>
      <dgm:spPr/>
      <dgm:t>
        <a:bodyPr/>
        <a:lstStyle/>
        <a:p>
          <a:r>
            <a:rPr lang="de-DE" sz="1500" b="1" dirty="0">
              <a:effectLst/>
              <a:latin typeface="Calibri" panose="020F0502020204030204" pitchFamily="34" charset="0"/>
              <a:ea typeface="Times New Roman" panose="02020603050405020304" pitchFamily="18" charset="0"/>
            </a:rPr>
            <a:t>Ziel 6: Unterstützung der Demenz-forschung</a:t>
          </a:r>
          <a:endParaRPr lang="de-DE" sz="1500" b="1" dirty="0">
            <a:latin typeface="Calibri" panose="020F0502020204030204" pitchFamily="34" charset="0"/>
            <a:cs typeface="Calibri" panose="020F0502020204030204" pitchFamily="34" charset="0"/>
          </a:endParaRPr>
        </a:p>
      </dgm:t>
    </dgm:pt>
    <dgm:pt modelId="{CDE15B4C-5463-764F-9B97-6FF8B9289D3F}" type="parTrans" cxnId="{66586681-BA19-504F-BED2-CE179C6DA66A}">
      <dgm:prSet/>
      <dgm:spPr/>
      <dgm:t>
        <a:bodyPr/>
        <a:lstStyle/>
        <a:p>
          <a:endParaRPr lang="de-DE"/>
        </a:p>
      </dgm:t>
    </dgm:pt>
    <dgm:pt modelId="{DB092AF2-9CBC-2C4B-B698-F18283686DD0}" type="sibTrans" cxnId="{66586681-BA19-504F-BED2-CE179C6DA66A}">
      <dgm:prSet/>
      <dgm:spPr/>
      <dgm:t>
        <a:bodyPr/>
        <a:lstStyle/>
        <a:p>
          <a:endParaRPr lang="de-DE"/>
        </a:p>
      </dgm:t>
    </dgm:pt>
    <dgm:pt modelId="{03031A86-36D6-2340-BCB3-79271A461726}">
      <dgm:prSet phldrT="[Text]" custT="1"/>
      <dgm:spPr/>
      <dgm:t>
        <a:bodyPr/>
        <a:lstStyle/>
        <a:p>
          <a:r>
            <a:rPr lang="de-DE" sz="1500" b="1" dirty="0">
              <a:effectLst/>
              <a:latin typeface="Calibri" panose="020F0502020204030204" pitchFamily="34" charset="0"/>
              <a:ea typeface="Times New Roman" panose="02020603050405020304" pitchFamily="18" charset="0"/>
            </a:rPr>
            <a:t>32nd Alzheimer Europe Conference (#32AEC)</a:t>
          </a:r>
          <a:endParaRPr lang="de-DE" sz="1500" b="1" dirty="0">
            <a:latin typeface="Calibri" panose="020F0502020204030204" pitchFamily="34" charset="0"/>
            <a:cs typeface="Calibri" panose="020F0502020204030204" pitchFamily="34" charset="0"/>
          </a:endParaRPr>
        </a:p>
      </dgm:t>
    </dgm:pt>
    <dgm:pt modelId="{C0D8A1CE-1886-4F42-9CA6-9F1B7E56CC57}" type="parTrans" cxnId="{74EF8E2D-4C9C-EA48-86CA-48B2CA5EBA4B}">
      <dgm:prSet/>
      <dgm:spPr/>
      <dgm:t>
        <a:bodyPr/>
        <a:lstStyle/>
        <a:p>
          <a:endParaRPr lang="de-DE"/>
        </a:p>
      </dgm:t>
    </dgm:pt>
    <dgm:pt modelId="{188A4116-BADE-B243-9BDE-61DD9CFA543D}" type="sibTrans" cxnId="{74EF8E2D-4C9C-EA48-86CA-48B2CA5EBA4B}">
      <dgm:prSet/>
      <dgm:spPr/>
      <dgm:t>
        <a:bodyPr/>
        <a:lstStyle/>
        <a:p>
          <a:endParaRPr lang="de-DE"/>
        </a:p>
      </dgm:t>
    </dgm:pt>
    <dgm:pt modelId="{3AF70844-C40D-2C49-86CA-7198B448F7A6}">
      <dgm:prSet phldrT="[Text]"/>
      <dgm:spPr/>
      <dgm:t>
        <a:bodyPr/>
        <a:lstStyle/>
        <a:p>
          <a:r>
            <a:rPr lang="de-DE" b="1" dirty="0">
              <a:effectLst/>
              <a:latin typeface="Calibri" panose="020F0502020204030204" pitchFamily="34" charset="0"/>
              <a:ea typeface="Times New Roman" panose="02020603050405020304" pitchFamily="18" charset="0"/>
            </a:rPr>
            <a:t>Bukarest „</a:t>
          </a:r>
          <a:r>
            <a:rPr lang="de-DE" b="1" dirty="0">
              <a:effectLst/>
              <a:latin typeface="Calibri" panose="020F0502020204030204" pitchFamily="34" charset="0"/>
            </a:rPr>
            <a:t>Building Bridges </a:t>
          </a:r>
          <a:r>
            <a:rPr lang="de-DE" b="1" dirty="0">
              <a:effectLst/>
              <a:latin typeface="Calibri" panose="020F0502020204030204" pitchFamily="34" charset="0"/>
              <a:ea typeface="Times New Roman" panose="02020603050405020304" pitchFamily="18" charset="0"/>
            </a:rPr>
            <a:t>“ </a:t>
          </a:r>
          <a:endParaRPr lang="de-DE" b="1" dirty="0">
            <a:latin typeface="Calibri" panose="020F0502020204030204" pitchFamily="34" charset="0"/>
            <a:cs typeface="Calibri" panose="020F0502020204030204" pitchFamily="34" charset="0"/>
          </a:endParaRPr>
        </a:p>
      </dgm:t>
    </dgm:pt>
    <dgm:pt modelId="{E2DD4A73-3089-4B48-96A4-D3EDA603B15E}" type="parTrans" cxnId="{3E238C74-97B6-B641-AA29-369D02886FD9}">
      <dgm:prSet/>
      <dgm:spPr/>
      <dgm:t>
        <a:bodyPr/>
        <a:lstStyle/>
        <a:p>
          <a:endParaRPr lang="de-DE"/>
        </a:p>
      </dgm:t>
    </dgm:pt>
    <dgm:pt modelId="{CC06F8DC-053E-C34C-891D-7C3AA2DC6469}" type="sibTrans" cxnId="{3E238C74-97B6-B641-AA29-369D02886FD9}">
      <dgm:prSet/>
      <dgm:spPr/>
      <dgm:t>
        <a:bodyPr/>
        <a:lstStyle/>
        <a:p>
          <a:endParaRPr lang="de-DE"/>
        </a:p>
      </dgm:t>
    </dgm:pt>
    <dgm:pt modelId="{A3810DC2-13CC-074C-8921-E56875BF253B}">
      <dgm:prSet phldrT="[Text]"/>
      <dgm:spPr/>
      <dgm:t>
        <a:bodyPr/>
        <a:lstStyle/>
        <a:p>
          <a:r>
            <a:rPr lang="de-DE" b="1" dirty="0">
              <a:effectLst/>
              <a:latin typeface="Calibri" panose="020F0502020204030204" pitchFamily="34" charset="0"/>
              <a:ea typeface="Times New Roman" panose="02020603050405020304" pitchFamily="18" charset="0"/>
            </a:rPr>
            <a:t>33nd Alzheimer Europe Conference (#33AEC)</a:t>
          </a:r>
          <a:endParaRPr lang="de-DE" b="1" dirty="0">
            <a:latin typeface="Calibri" panose="020F0502020204030204" pitchFamily="34" charset="0"/>
            <a:cs typeface="Calibri" panose="020F0502020204030204" pitchFamily="34" charset="0"/>
          </a:endParaRPr>
        </a:p>
      </dgm:t>
    </dgm:pt>
    <dgm:pt modelId="{C25020BC-D9C2-054F-9B47-237CE4999B50}" type="parTrans" cxnId="{463CA213-2893-F344-8075-B1794C4D71BC}">
      <dgm:prSet/>
      <dgm:spPr/>
      <dgm:t>
        <a:bodyPr/>
        <a:lstStyle/>
        <a:p>
          <a:endParaRPr lang="de-DE"/>
        </a:p>
      </dgm:t>
    </dgm:pt>
    <dgm:pt modelId="{697AA94F-A3D9-8848-A23D-43E40D7E1E9E}" type="sibTrans" cxnId="{463CA213-2893-F344-8075-B1794C4D71BC}">
      <dgm:prSet/>
      <dgm:spPr/>
      <dgm:t>
        <a:bodyPr/>
        <a:lstStyle/>
        <a:p>
          <a:endParaRPr lang="de-DE"/>
        </a:p>
      </dgm:t>
    </dgm:pt>
    <dgm:pt modelId="{7A5D0642-EC9C-984D-8E09-D09F8D3B346F}">
      <dgm:prSet phldrT="[Text]"/>
      <dgm:spPr/>
      <dgm:t>
        <a:bodyPr/>
        <a:lstStyle/>
        <a:p>
          <a:r>
            <a:rPr lang="de-DE" b="1" dirty="0">
              <a:effectLst/>
              <a:latin typeface="Calibri" panose="020F0502020204030204" pitchFamily="34" charset="0"/>
              <a:ea typeface="Times New Roman" panose="02020603050405020304" pitchFamily="18" charset="0"/>
            </a:rPr>
            <a:t>Helsinki „</a:t>
          </a:r>
          <a:r>
            <a:rPr lang="de-DE" b="1" i="0" u="none" dirty="0"/>
            <a:t>"New </a:t>
          </a:r>
          <a:r>
            <a:rPr lang="de-DE" b="1" i="0" u="none" dirty="0" err="1"/>
            <a:t>opportunities</a:t>
          </a:r>
          <a:r>
            <a:rPr lang="de-DE" b="1" i="0" u="none" dirty="0"/>
            <a:t> in dementia care, </a:t>
          </a:r>
          <a:r>
            <a:rPr lang="de-DE" b="1" i="0" u="none" dirty="0" err="1"/>
            <a:t>policy</a:t>
          </a:r>
          <a:r>
            <a:rPr lang="de-DE" b="1" i="0" u="none" dirty="0"/>
            <a:t> and </a:t>
          </a:r>
          <a:r>
            <a:rPr lang="de-DE" b="1" i="0" u="none" dirty="0" err="1"/>
            <a:t>research</a:t>
          </a:r>
          <a:r>
            <a:rPr lang="de-DE" b="0" i="0" u="none" dirty="0"/>
            <a:t>"</a:t>
          </a:r>
          <a:endParaRPr lang="de-DE" b="1" dirty="0">
            <a:latin typeface="Calibri" panose="020F0502020204030204" pitchFamily="34" charset="0"/>
            <a:cs typeface="Calibri" panose="020F0502020204030204" pitchFamily="34" charset="0"/>
          </a:endParaRPr>
        </a:p>
      </dgm:t>
    </dgm:pt>
    <dgm:pt modelId="{396950FD-488C-134B-B36F-FCDE25A8FFB8}" type="parTrans" cxnId="{610E30CF-CB09-474D-A3BA-5DF4B9974497}">
      <dgm:prSet/>
      <dgm:spPr/>
      <dgm:t>
        <a:bodyPr/>
        <a:lstStyle/>
        <a:p>
          <a:endParaRPr lang="de-DE"/>
        </a:p>
      </dgm:t>
    </dgm:pt>
    <dgm:pt modelId="{2A1662EA-85AA-A848-BB46-7514E5864412}" type="sibTrans" cxnId="{610E30CF-CB09-474D-A3BA-5DF4B9974497}">
      <dgm:prSet/>
      <dgm:spPr/>
      <dgm:t>
        <a:bodyPr/>
        <a:lstStyle/>
        <a:p>
          <a:endParaRPr lang="de-DE"/>
        </a:p>
      </dgm:t>
    </dgm:pt>
    <dgm:pt modelId="{D924E300-CDAA-074B-BCEF-18F3B371781A}" type="pres">
      <dgm:prSet presAssocID="{B939768F-7999-214C-A787-6EB9AAE97A69}" presName="composite" presStyleCnt="0">
        <dgm:presLayoutVars>
          <dgm:chMax val="1"/>
          <dgm:dir/>
          <dgm:resizeHandles val="exact"/>
        </dgm:presLayoutVars>
      </dgm:prSet>
      <dgm:spPr/>
    </dgm:pt>
    <dgm:pt modelId="{72E75FE5-A02D-C242-BEA8-13122F724A6A}" type="pres">
      <dgm:prSet presAssocID="{B939768F-7999-214C-A787-6EB9AAE97A69}" presName="radial" presStyleCnt="0">
        <dgm:presLayoutVars>
          <dgm:animLvl val="ctr"/>
        </dgm:presLayoutVars>
      </dgm:prSet>
      <dgm:spPr/>
    </dgm:pt>
    <dgm:pt modelId="{785A1B3A-3246-CE48-AC93-02FEA6C825BE}" type="pres">
      <dgm:prSet presAssocID="{B72C8BB9-8ADD-B540-8546-45BD2AF56BE7}" presName="centerShape" presStyleLbl="vennNode1" presStyleIdx="0" presStyleCnt="13" custScaleX="81330" custScaleY="83451" custLinFactNeighborX="246" custLinFactNeighborY="161"/>
      <dgm:spPr/>
    </dgm:pt>
    <dgm:pt modelId="{9B293283-3267-F848-B96E-CF54559338DF}" type="pres">
      <dgm:prSet presAssocID="{6441FBD9-478C-5046-ADCF-58D184BBB69C}" presName="node" presStyleLbl="vennNode1" presStyleIdx="1" presStyleCnt="13">
        <dgm:presLayoutVars>
          <dgm:bulletEnabled val="1"/>
        </dgm:presLayoutVars>
      </dgm:prSet>
      <dgm:spPr/>
    </dgm:pt>
    <dgm:pt modelId="{ADF17310-F620-1A48-BAC9-0888B493D021}" type="pres">
      <dgm:prSet presAssocID="{C7A572A9-56F4-6649-B6EB-50BC6320B527}" presName="node" presStyleLbl="vennNode1" presStyleIdx="2" presStyleCnt="13">
        <dgm:presLayoutVars>
          <dgm:bulletEnabled val="1"/>
        </dgm:presLayoutVars>
      </dgm:prSet>
      <dgm:spPr/>
    </dgm:pt>
    <dgm:pt modelId="{E461A347-67F9-FC4A-8A6C-4324E0B9DC1F}" type="pres">
      <dgm:prSet presAssocID="{B04C2ADC-4B1E-5246-B532-273CD57914E9}" presName="node" presStyleLbl="vennNode1" presStyleIdx="3" presStyleCnt="13">
        <dgm:presLayoutVars>
          <dgm:bulletEnabled val="1"/>
        </dgm:presLayoutVars>
      </dgm:prSet>
      <dgm:spPr/>
    </dgm:pt>
    <dgm:pt modelId="{2FEE3C99-534E-004D-A9E0-37DFFEEEC87D}" type="pres">
      <dgm:prSet presAssocID="{F17AA59B-8A81-EF41-98DC-7BFCBBFE2870}" presName="node" presStyleLbl="vennNode1" presStyleIdx="4" presStyleCnt="13">
        <dgm:presLayoutVars>
          <dgm:bulletEnabled val="1"/>
        </dgm:presLayoutVars>
      </dgm:prSet>
      <dgm:spPr/>
    </dgm:pt>
    <dgm:pt modelId="{4CEDFA02-A0E5-6C4E-B1CF-3D936360596A}" type="pres">
      <dgm:prSet presAssocID="{B34B7367-A4D4-914D-9A31-F2ED31C57420}" presName="node" presStyleLbl="vennNode1" presStyleIdx="5" presStyleCnt="13">
        <dgm:presLayoutVars>
          <dgm:bulletEnabled val="1"/>
        </dgm:presLayoutVars>
      </dgm:prSet>
      <dgm:spPr/>
    </dgm:pt>
    <dgm:pt modelId="{901561E0-5DE8-3944-B475-2DFC9686AFC8}" type="pres">
      <dgm:prSet presAssocID="{6A086E35-E744-744E-AA3D-5B376B49EC9F}" presName="node" presStyleLbl="vennNode1" presStyleIdx="6" presStyleCnt="13">
        <dgm:presLayoutVars>
          <dgm:bulletEnabled val="1"/>
        </dgm:presLayoutVars>
      </dgm:prSet>
      <dgm:spPr/>
    </dgm:pt>
    <dgm:pt modelId="{20354D4D-03E9-C840-B6C1-A9BAE46D04FA}" type="pres">
      <dgm:prSet presAssocID="{67A4543B-4CF4-6644-BE04-485D138D8123}" presName="node" presStyleLbl="vennNode1" presStyleIdx="7" presStyleCnt="13" custRadScaleRad="97804" custRadScaleInc="-2538">
        <dgm:presLayoutVars>
          <dgm:bulletEnabled val="1"/>
        </dgm:presLayoutVars>
      </dgm:prSet>
      <dgm:spPr/>
    </dgm:pt>
    <dgm:pt modelId="{8A980B5F-BCD1-A349-B75E-118FCD151DC8}" type="pres">
      <dgm:prSet presAssocID="{C84D6DC8-64F6-CA44-953F-12E90DED9DAC}" presName="node" presStyleLbl="vennNode1" presStyleIdx="8" presStyleCnt="13">
        <dgm:presLayoutVars>
          <dgm:bulletEnabled val="1"/>
        </dgm:presLayoutVars>
      </dgm:prSet>
      <dgm:spPr/>
    </dgm:pt>
    <dgm:pt modelId="{3E483611-CD2C-2644-989F-7885D1B572AF}" type="pres">
      <dgm:prSet presAssocID="{03031A86-36D6-2340-BCB3-79271A461726}" presName="node" presStyleLbl="vennNode1" presStyleIdx="9" presStyleCnt="13">
        <dgm:presLayoutVars>
          <dgm:bulletEnabled val="1"/>
        </dgm:presLayoutVars>
      </dgm:prSet>
      <dgm:spPr/>
    </dgm:pt>
    <dgm:pt modelId="{46179D7F-1A3F-FB47-8557-1EAF71AD6403}" type="pres">
      <dgm:prSet presAssocID="{3AF70844-C40D-2C49-86CA-7198B448F7A6}" presName="node" presStyleLbl="vennNode1" presStyleIdx="10" presStyleCnt="13">
        <dgm:presLayoutVars>
          <dgm:bulletEnabled val="1"/>
        </dgm:presLayoutVars>
      </dgm:prSet>
      <dgm:spPr/>
    </dgm:pt>
    <dgm:pt modelId="{D6BF73CC-CD29-3340-82CF-A7EE815832DF}" type="pres">
      <dgm:prSet presAssocID="{A3810DC2-13CC-074C-8921-E56875BF253B}" presName="node" presStyleLbl="vennNode1" presStyleIdx="11" presStyleCnt="13">
        <dgm:presLayoutVars>
          <dgm:bulletEnabled val="1"/>
        </dgm:presLayoutVars>
      </dgm:prSet>
      <dgm:spPr/>
    </dgm:pt>
    <dgm:pt modelId="{2CDEF7EF-3B52-C746-B9C2-96E1292E0ABC}" type="pres">
      <dgm:prSet presAssocID="{7A5D0642-EC9C-984D-8E09-D09F8D3B346F}" presName="node" presStyleLbl="vennNode1" presStyleIdx="12" presStyleCnt="13">
        <dgm:presLayoutVars>
          <dgm:bulletEnabled val="1"/>
        </dgm:presLayoutVars>
      </dgm:prSet>
      <dgm:spPr/>
    </dgm:pt>
  </dgm:ptLst>
  <dgm:cxnLst>
    <dgm:cxn modelId="{4EC58F12-AFDE-B544-AD52-44641806E3C0}" type="presOf" srcId="{6441FBD9-478C-5046-ADCF-58D184BBB69C}" destId="{9B293283-3267-F848-B96E-CF54559338DF}" srcOrd="0" destOrd="0" presId="urn:microsoft.com/office/officeart/2005/8/layout/radial3"/>
    <dgm:cxn modelId="{463CA213-2893-F344-8075-B1794C4D71BC}" srcId="{B72C8BB9-8ADD-B540-8546-45BD2AF56BE7}" destId="{A3810DC2-13CC-074C-8921-E56875BF253B}" srcOrd="10" destOrd="0" parTransId="{C25020BC-D9C2-054F-9B47-237CE4999B50}" sibTransId="{697AA94F-A3D9-8848-A23D-43E40D7E1E9E}"/>
    <dgm:cxn modelId="{057A3F21-3264-1A41-AB10-7980FDFCE96E}" srcId="{B72C8BB9-8ADD-B540-8546-45BD2AF56BE7}" destId="{6A086E35-E744-744E-AA3D-5B376B49EC9F}" srcOrd="5" destOrd="0" parTransId="{6E5A4EE2-8D34-ED4D-877F-C447AC0F7A0C}" sibTransId="{211408A2-2A9D-FB4A-97A3-84925388650B}"/>
    <dgm:cxn modelId="{74EF8E2D-4C9C-EA48-86CA-48B2CA5EBA4B}" srcId="{B72C8BB9-8ADD-B540-8546-45BD2AF56BE7}" destId="{03031A86-36D6-2340-BCB3-79271A461726}" srcOrd="8" destOrd="0" parTransId="{C0D8A1CE-1886-4F42-9CA6-9F1B7E56CC57}" sibTransId="{188A4116-BADE-B243-9BDE-61DD9CFA543D}"/>
    <dgm:cxn modelId="{50E59B35-3E37-8349-A937-B331F2BBED33}" type="presOf" srcId="{B72C8BB9-8ADD-B540-8546-45BD2AF56BE7}" destId="{785A1B3A-3246-CE48-AC93-02FEA6C825BE}" srcOrd="0" destOrd="0" presId="urn:microsoft.com/office/officeart/2005/8/layout/radial3"/>
    <dgm:cxn modelId="{4655983B-D62B-C349-B29C-037F19768A1A}" type="presOf" srcId="{B34B7367-A4D4-914D-9A31-F2ED31C57420}" destId="{4CEDFA02-A0E5-6C4E-B1CF-3D936360596A}" srcOrd="0" destOrd="0" presId="urn:microsoft.com/office/officeart/2005/8/layout/radial3"/>
    <dgm:cxn modelId="{0052C95F-0B12-3D42-AE60-D2A141E0D040}" srcId="{B72C8BB9-8ADD-B540-8546-45BD2AF56BE7}" destId="{6441FBD9-478C-5046-ADCF-58D184BBB69C}" srcOrd="0" destOrd="0" parTransId="{E9DA5F7A-B5B2-1D48-A775-CDDC8E2B63E5}" sibTransId="{A2309182-BD04-7440-A184-8E5044F2751E}"/>
    <dgm:cxn modelId="{45B76145-87AE-F34D-A899-F4C3ABBAA130}" type="presOf" srcId="{C84D6DC8-64F6-CA44-953F-12E90DED9DAC}" destId="{8A980B5F-BCD1-A349-B75E-118FCD151DC8}" srcOrd="0" destOrd="0" presId="urn:microsoft.com/office/officeart/2005/8/layout/radial3"/>
    <dgm:cxn modelId="{72E55849-B9E1-8B4D-9316-5F1578673213}" type="presOf" srcId="{6A086E35-E744-744E-AA3D-5B376B49EC9F}" destId="{901561E0-5DE8-3944-B475-2DFC9686AFC8}" srcOrd="0" destOrd="0" presId="urn:microsoft.com/office/officeart/2005/8/layout/radial3"/>
    <dgm:cxn modelId="{3E238C74-97B6-B641-AA29-369D02886FD9}" srcId="{B72C8BB9-8ADD-B540-8546-45BD2AF56BE7}" destId="{3AF70844-C40D-2C49-86CA-7198B448F7A6}" srcOrd="9" destOrd="0" parTransId="{E2DD4A73-3089-4B48-96A4-D3EDA603B15E}" sibTransId="{CC06F8DC-053E-C34C-891D-7C3AA2DC6469}"/>
    <dgm:cxn modelId="{BE2B0C76-4C85-7941-B645-BC9AEE8F0338}" srcId="{B939768F-7999-214C-A787-6EB9AAE97A69}" destId="{B72C8BB9-8ADD-B540-8546-45BD2AF56BE7}" srcOrd="0" destOrd="0" parTransId="{D375885A-D5A9-164A-B820-86DB54C9CA27}" sibTransId="{7B96B8AC-D380-3F41-BF64-811D80CCEC5A}"/>
    <dgm:cxn modelId="{24271C7E-B297-7048-810B-666DEA6BCF6C}" type="presOf" srcId="{03031A86-36D6-2340-BCB3-79271A461726}" destId="{3E483611-CD2C-2644-989F-7885D1B572AF}" srcOrd="0" destOrd="0" presId="urn:microsoft.com/office/officeart/2005/8/layout/radial3"/>
    <dgm:cxn modelId="{66586681-BA19-504F-BED2-CE179C6DA66A}" srcId="{B72C8BB9-8ADD-B540-8546-45BD2AF56BE7}" destId="{C84D6DC8-64F6-CA44-953F-12E90DED9DAC}" srcOrd="7" destOrd="0" parTransId="{CDE15B4C-5463-764F-9B97-6FF8B9289D3F}" sibTransId="{DB092AF2-9CBC-2C4B-B698-F18283686DD0}"/>
    <dgm:cxn modelId="{FA25F98C-EC01-644E-92DA-CE3A29A27316}" type="presOf" srcId="{67A4543B-4CF4-6644-BE04-485D138D8123}" destId="{20354D4D-03E9-C840-B6C1-A9BAE46D04FA}" srcOrd="0" destOrd="0" presId="urn:microsoft.com/office/officeart/2005/8/layout/radial3"/>
    <dgm:cxn modelId="{F1019B90-D304-6847-B756-FA6DB0FCC023}" srcId="{B72C8BB9-8ADD-B540-8546-45BD2AF56BE7}" destId="{67A4543B-4CF4-6644-BE04-485D138D8123}" srcOrd="6" destOrd="0" parTransId="{A2B3170F-03D2-0644-88DA-F99563F161CF}" sibTransId="{CB8678B0-772E-1741-8CED-42FE0ED46189}"/>
    <dgm:cxn modelId="{13B84AA0-A033-9E47-BDF9-C754BE3A9637}" type="presOf" srcId="{A3810DC2-13CC-074C-8921-E56875BF253B}" destId="{D6BF73CC-CD29-3340-82CF-A7EE815832DF}" srcOrd="0" destOrd="0" presId="urn:microsoft.com/office/officeart/2005/8/layout/radial3"/>
    <dgm:cxn modelId="{3B59B6AC-C596-DE46-AB5B-5257A02B4209}" srcId="{B72C8BB9-8ADD-B540-8546-45BD2AF56BE7}" destId="{B34B7367-A4D4-914D-9A31-F2ED31C57420}" srcOrd="4" destOrd="0" parTransId="{F1EDE0F9-F2A4-224A-8AA4-54BFC9D64786}" sibTransId="{2EDED6EF-962F-8145-A05C-498106781B3D}"/>
    <dgm:cxn modelId="{B00873B4-D5B8-5442-A5DD-90FFE957355F}" srcId="{B72C8BB9-8ADD-B540-8546-45BD2AF56BE7}" destId="{C7A572A9-56F4-6649-B6EB-50BC6320B527}" srcOrd="1" destOrd="0" parTransId="{F4F24D3C-6875-8A47-B2AD-FB4CAFF39D3A}" sibTransId="{B49D40C4-9FA3-E749-A611-654A49E80B24}"/>
    <dgm:cxn modelId="{F73875B7-84F3-DF4C-ACA3-FBC3E8F4175F}" type="presOf" srcId="{F17AA59B-8A81-EF41-98DC-7BFCBBFE2870}" destId="{2FEE3C99-534E-004D-A9E0-37DFFEEEC87D}" srcOrd="0" destOrd="0" presId="urn:microsoft.com/office/officeart/2005/8/layout/radial3"/>
    <dgm:cxn modelId="{BB2126C7-917F-5E42-9C6E-CD8330586464}" srcId="{B72C8BB9-8ADD-B540-8546-45BD2AF56BE7}" destId="{B04C2ADC-4B1E-5246-B532-273CD57914E9}" srcOrd="2" destOrd="0" parTransId="{91CB6837-DED9-0B41-8DBA-8BD4F86A717B}" sibTransId="{CF969D76-0E25-E444-A860-FB031BA2C37E}"/>
    <dgm:cxn modelId="{3DF1F8CA-848F-974B-A6E2-C8B18D524238}" type="presOf" srcId="{B939768F-7999-214C-A787-6EB9AAE97A69}" destId="{D924E300-CDAA-074B-BCEF-18F3B371781A}" srcOrd="0" destOrd="0" presId="urn:microsoft.com/office/officeart/2005/8/layout/radial3"/>
    <dgm:cxn modelId="{CC9A3ACC-C25F-5541-B095-444CD890BC5E}" type="presOf" srcId="{B04C2ADC-4B1E-5246-B532-273CD57914E9}" destId="{E461A347-67F9-FC4A-8A6C-4324E0B9DC1F}" srcOrd="0" destOrd="0" presId="urn:microsoft.com/office/officeart/2005/8/layout/radial3"/>
    <dgm:cxn modelId="{610E30CF-CB09-474D-A3BA-5DF4B9974497}" srcId="{B72C8BB9-8ADD-B540-8546-45BD2AF56BE7}" destId="{7A5D0642-EC9C-984D-8E09-D09F8D3B346F}" srcOrd="11" destOrd="0" parTransId="{396950FD-488C-134B-B36F-FCDE25A8FFB8}" sibTransId="{2A1662EA-85AA-A848-BB46-7514E5864412}"/>
    <dgm:cxn modelId="{A0C8B9DB-0796-8F41-8E34-46435A79EA51}" type="presOf" srcId="{7A5D0642-EC9C-984D-8E09-D09F8D3B346F}" destId="{2CDEF7EF-3B52-C746-B9C2-96E1292E0ABC}" srcOrd="0" destOrd="0" presId="urn:microsoft.com/office/officeart/2005/8/layout/radial3"/>
    <dgm:cxn modelId="{7E6F07EB-FF3F-F64B-83F3-AA83D29D2DB1}" srcId="{B72C8BB9-8ADD-B540-8546-45BD2AF56BE7}" destId="{F17AA59B-8A81-EF41-98DC-7BFCBBFE2870}" srcOrd="3" destOrd="0" parTransId="{E8151CF8-3FAF-1C44-B88A-728B3B65E070}" sibTransId="{0EB2BEDF-342F-5247-B381-DDAEB96C287C}"/>
    <dgm:cxn modelId="{A0C955F3-C5E4-4247-B9A8-0B1AFEE67996}" type="presOf" srcId="{3AF70844-C40D-2C49-86CA-7198B448F7A6}" destId="{46179D7F-1A3F-FB47-8557-1EAF71AD6403}" srcOrd="0" destOrd="0" presId="urn:microsoft.com/office/officeart/2005/8/layout/radial3"/>
    <dgm:cxn modelId="{B6E2C5F7-2AB8-A84F-8274-54A35100C598}" type="presOf" srcId="{C7A572A9-56F4-6649-B6EB-50BC6320B527}" destId="{ADF17310-F620-1A48-BAC9-0888B493D021}" srcOrd="0" destOrd="0" presId="urn:microsoft.com/office/officeart/2005/8/layout/radial3"/>
    <dgm:cxn modelId="{3CD55A42-391C-FA4F-8E91-B125815B09AC}" type="presParOf" srcId="{D924E300-CDAA-074B-BCEF-18F3B371781A}" destId="{72E75FE5-A02D-C242-BEA8-13122F724A6A}" srcOrd="0" destOrd="0" presId="urn:microsoft.com/office/officeart/2005/8/layout/radial3"/>
    <dgm:cxn modelId="{9CD707DD-ACB4-DE43-AB8B-5A8E4EA9D5BC}" type="presParOf" srcId="{72E75FE5-A02D-C242-BEA8-13122F724A6A}" destId="{785A1B3A-3246-CE48-AC93-02FEA6C825BE}" srcOrd="0" destOrd="0" presId="urn:microsoft.com/office/officeart/2005/8/layout/radial3"/>
    <dgm:cxn modelId="{91F2D375-0F1F-6E44-8335-108D8D893558}" type="presParOf" srcId="{72E75FE5-A02D-C242-BEA8-13122F724A6A}" destId="{9B293283-3267-F848-B96E-CF54559338DF}" srcOrd="1" destOrd="0" presId="urn:microsoft.com/office/officeart/2005/8/layout/radial3"/>
    <dgm:cxn modelId="{ED5C1CF2-2A04-B644-A936-7B56A69C87F3}" type="presParOf" srcId="{72E75FE5-A02D-C242-BEA8-13122F724A6A}" destId="{ADF17310-F620-1A48-BAC9-0888B493D021}" srcOrd="2" destOrd="0" presId="urn:microsoft.com/office/officeart/2005/8/layout/radial3"/>
    <dgm:cxn modelId="{10364FF9-76E0-CD48-B9DB-1C0D522E7103}" type="presParOf" srcId="{72E75FE5-A02D-C242-BEA8-13122F724A6A}" destId="{E461A347-67F9-FC4A-8A6C-4324E0B9DC1F}" srcOrd="3" destOrd="0" presId="urn:microsoft.com/office/officeart/2005/8/layout/radial3"/>
    <dgm:cxn modelId="{1A85DFA9-5ECD-1B4A-A19B-A45B36F6459C}" type="presParOf" srcId="{72E75FE5-A02D-C242-BEA8-13122F724A6A}" destId="{2FEE3C99-534E-004D-A9E0-37DFFEEEC87D}" srcOrd="4" destOrd="0" presId="urn:microsoft.com/office/officeart/2005/8/layout/radial3"/>
    <dgm:cxn modelId="{84E46A46-AF52-5848-A77B-92A971750806}" type="presParOf" srcId="{72E75FE5-A02D-C242-BEA8-13122F724A6A}" destId="{4CEDFA02-A0E5-6C4E-B1CF-3D936360596A}" srcOrd="5" destOrd="0" presId="urn:microsoft.com/office/officeart/2005/8/layout/radial3"/>
    <dgm:cxn modelId="{578E4CDF-91E0-9E40-B145-F86DF9B057F8}" type="presParOf" srcId="{72E75FE5-A02D-C242-BEA8-13122F724A6A}" destId="{901561E0-5DE8-3944-B475-2DFC9686AFC8}" srcOrd="6" destOrd="0" presId="urn:microsoft.com/office/officeart/2005/8/layout/radial3"/>
    <dgm:cxn modelId="{82122F11-79C7-114F-9F3B-F1AC0170656A}" type="presParOf" srcId="{72E75FE5-A02D-C242-BEA8-13122F724A6A}" destId="{20354D4D-03E9-C840-B6C1-A9BAE46D04FA}" srcOrd="7" destOrd="0" presId="urn:microsoft.com/office/officeart/2005/8/layout/radial3"/>
    <dgm:cxn modelId="{2C1EB0F1-510A-9F4D-B150-C5CEFA2C0426}" type="presParOf" srcId="{72E75FE5-A02D-C242-BEA8-13122F724A6A}" destId="{8A980B5F-BCD1-A349-B75E-118FCD151DC8}" srcOrd="8" destOrd="0" presId="urn:microsoft.com/office/officeart/2005/8/layout/radial3"/>
    <dgm:cxn modelId="{E19D6D56-6ACC-2A4A-B301-600F4888966F}" type="presParOf" srcId="{72E75FE5-A02D-C242-BEA8-13122F724A6A}" destId="{3E483611-CD2C-2644-989F-7885D1B572AF}" srcOrd="9" destOrd="0" presId="urn:microsoft.com/office/officeart/2005/8/layout/radial3"/>
    <dgm:cxn modelId="{81D01092-D3A9-2641-8E38-FE028FED3FF6}" type="presParOf" srcId="{72E75FE5-A02D-C242-BEA8-13122F724A6A}" destId="{46179D7F-1A3F-FB47-8557-1EAF71AD6403}" srcOrd="10" destOrd="0" presId="urn:microsoft.com/office/officeart/2005/8/layout/radial3"/>
    <dgm:cxn modelId="{78B42737-9448-5B43-B623-27571160E1A2}" type="presParOf" srcId="{72E75FE5-A02D-C242-BEA8-13122F724A6A}" destId="{D6BF73CC-CD29-3340-82CF-A7EE815832DF}" srcOrd="11" destOrd="0" presId="urn:microsoft.com/office/officeart/2005/8/layout/radial3"/>
    <dgm:cxn modelId="{CB6E7CBB-B2F9-494C-BFA7-755534BEA573}" type="presParOf" srcId="{72E75FE5-A02D-C242-BEA8-13122F724A6A}" destId="{2CDEF7EF-3B52-C746-B9C2-96E1292E0ABC}" srcOrd="12" destOrd="0" presId="urn:microsoft.com/office/officeart/2005/8/layout/radial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A1B3A-3246-CE48-AC93-02FEA6C825BE}">
      <dsp:nvSpPr>
        <dsp:cNvPr id="0" name=""/>
        <dsp:cNvSpPr/>
      </dsp:nvSpPr>
      <dsp:spPr>
        <a:xfrm>
          <a:off x="2899840" y="1922879"/>
          <a:ext cx="2955720" cy="295572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de-DE" sz="3800" kern="1200" dirty="0">
              <a:latin typeface="Calibri" panose="020F0502020204030204" pitchFamily="34" charset="0"/>
              <a:cs typeface="Calibri" panose="020F0502020204030204" pitchFamily="34" charset="0"/>
            </a:rPr>
            <a:t>ICH</a:t>
          </a:r>
        </a:p>
      </dsp:txBody>
      <dsp:txXfrm>
        <a:off x="3332695" y="2355734"/>
        <a:ext cx="2090010" cy="2090010"/>
      </dsp:txXfrm>
    </dsp:sp>
    <dsp:sp modelId="{ADF17310-F620-1A48-BAC9-0888B493D021}">
      <dsp:nvSpPr>
        <dsp:cNvPr id="0" name=""/>
        <dsp:cNvSpPr/>
      </dsp:nvSpPr>
      <dsp:spPr>
        <a:xfrm>
          <a:off x="3638770" y="165609"/>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Frau </a:t>
          </a:r>
        </a:p>
      </dsp:txBody>
      <dsp:txXfrm>
        <a:off x="3855198" y="382037"/>
        <a:ext cx="1045004" cy="1045004"/>
      </dsp:txXfrm>
    </dsp:sp>
    <dsp:sp modelId="{D6387F87-802F-9045-839E-4037A4A6A58A}">
      <dsp:nvSpPr>
        <dsp:cNvPr id="0" name=""/>
        <dsp:cNvSpPr/>
      </dsp:nvSpPr>
      <dsp:spPr>
        <a:xfrm>
          <a:off x="4792644" y="265766"/>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Mutter</a:t>
          </a:r>
        </a:p>
      </dsp:txBody>
      <dsp:txXfrm>
        <a:off x="5009072" y="482194"/>
        <a:ext cx="1045004" cy="1045004"/>
      </dsp:txXfrm>
    </dsp:sp>
    <dsp:sp modelId="{A0272ED1-A05E-1F4F-A793-1FB6064C8E06}">
      <dsp:nvSpPr>
        <dsp:cNvPr id="0" name=""/>
        <dsp:cNvSpPr/>
      </dsp:nvSpPr>
      <dsp:spPr>
        <a:xfrm>
          <a:off x="5717979" y="100369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Tochter</a:t>
          </a:r>
        </a:p>
      </dsp:txBody>
      <dsp:txXfrm>
        <a:off x="5934407" y="1220123"/>
        <a:ext cx="1045004" cy="1045004"/>
      </dsp:txXfrm>
    </dsp:sp>
    <dsp:sp modelId="{146FD021-292C-944E-901A-2015B04EE5F3}">
      <dsp:nvSpPr>
        <dsp:cNvPr id="0" name=""/>
        <dsp:cNvSpPr/>
      </dsp:nvSpPr>
      <dsp:spPr>
        <a:xfrm>
          <a:off x="6231501" y="207003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Freundin </a:t>
          </a:r>
        </a:p>
      </dsp:txBody>
      <dsp:txXfrm>
        <a:off x="6447929" y="2286463"/>
        <a:ext cx="1045004" cy="1045004"/>
      </dsp:txXfrm>
    </dsp:sp>
    <dsp:sp modelId="{33F504D3-2B7E-E14E-BDA3-7D4631112B49}">
      <dsp:nvSpPr>
        <dsp:cNvPr id="0" name=""/>
        <dsp:cNvSpPr/>
      </dsp:nvSpPr>
      <dsp:spPr>
        <a:xfrm>
          <a:off x="6231501" y="3253583"/>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Unter-nehmerin </a:t>
          </a:r>
        </a:p>
      </dsp:txBody>
      <dsp:txXfrm>
        <a:off x="6447929" y="3470011"/>
        <a:ext cx="1045004" cy="1045004"/>
      </dsp:txXfrm>
    </dsp:sp>
    <dsp:sp modelId="{E9B4E1DF-75E0-CB4D-A7D1-5C86CDFB82CB}">
      <dsp:nvSpPr>
        <dsp:cNvPr id="0" name=""/>
        <dsp:cNvSpPr/>
      </dsp:nvSpPr>
      <dsp:spPr>
        <a:xfrm>
          <a:off x="5717979" y="431992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Geschäfts-führerin </a:t>
          </a:r>
        </a:p>
      </dsp:txBody>
      <dsp:txXfrm>
        <a:off x="5934407" y="4536350"/>
        <a:ext cx="1045004" cy="1045004"/>
      </dsp:txXfrm>
    </dsp:sp>
    <dsp:sp modelId="{53E3260A-D6E1-0940-8A38-76B0CDBEA71B}">
      <dsp:nvSpPr>
        <dsp:cNvPr id="0" name=""/>
        <dsp:cNvSpPr/>
      </dsp:nvSpPr>
      <dsp:spPr>
        <a:xfrm>
          <a:off x="4792644" y="505785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Gründerin </a:t>
          </a:r>
        </a:p>
      </dsp:txBody>
      <dsp:txXfrm>
        <a:off x="5009072" y="5274280"/>
        <a:ext cx="1045004" cy="1045004"/>
      </dsp:txXfrm>
    </dsp:sp>
    <dsp:sp modelId="{AE062B3A-285B-AC44-9DA1-B198517ED950}">
      <dsp:nvSpPr>
        <dsp:cNvPr id="0" name=""/>
        <dsp:cNvSpPr/>
      </dsp:nvSpPr>
      <dsp:spPr>
        <a:xfrm>
          <a:off x="3638770" y="5321216"/>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Seglerin </a:t>
          </a:r>
        </a:p>
      </dsp:txBody>
      <dsp:txXfrm>
        <a:off x="3855198" y="5537644"/>
        <a:ext cx="1045004" cy="1045004"/>
      </dsp:txXfrm>
    </dsp:sp>
    <dsp:sp modelId="{68A72BF3-C265-E240-BD11-B3620925A3C4}">
      <dsp:nvSpPr>
        <dsp:cNvPr id="0" name=""/>
        <dsp:cNvSpPr/>
      </dsp:nvSpPr>
      <dsp:spPr>
        <a:xfrm>
          <a:off x="2484897" y="505785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Digitale Nomadin</a:t>
          </a:r>
        </a:p>
      </dsp:txBody>
      <dsp:txXfrm>
        <a:off x="2701325" y="5274280"/>
        <a:ext cx="1045004" cy="1045004"/>
      </dsp:txXfrm>
    </dsp:sp>
    <dsp:sp modelId="{D15A9329-6F5B-574E-9894-BCC9BFB1E1A7}">
      <dsp:nvSpPr>
        <dsp:cNvPr id="0" name=""/>
        <dsp:cNvSpPr/>
      </dsp:nvSpPr>
      <dsp:spPr>
        <a:xfrm>
          <a:off x="1559562" y="431992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Feministin  </a:t>
          </a:r>
        </a:p>
      </dsp:txBody>
      <dsp:txXfrm>
        <a:off x="1775990" y="4536350"/>
        <a:ext cx="1045004" cy="1045004"/>
      </dsp:txXfrm>
    </dsp:sp>
    <dsp:sp modelId="{57574CCF-4186-5045-92B5-EB58A93FE642}">
      <dsp:nvSpPr>
        <dsp:cNvPr id="0" name=""/>
        <dsp:cNvSpPr/>
      </dsp:nvSpPr>
      <dsp:spPr>
        <a:xfrm>
          <a:off x="1046040" y="3253583"/>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Hunde-besitzerin </a:t>
          </a:r>
        </a:p>
      </dsp:txBody>
      <dsp:txXfrm>
        <a:off x="1262468" y="3470011"/>
        <a:ext cx="1045004" cy="1045004"/>
      </dsp:txXfrm>
    </dsp:sp>
    <dsp:sp modelId="{708DAE9B-1C50-5B44-9B7C-5FF6DF71F508}">
      <dsp:nvSpPr>
        <dsp:cNvPr id="0" name=""/>
        <dsp:cNvSpPr/>
      </dsp:nvSpPr>
      <dsp:spPr>
        <a:xfrm>
          <a:off x="1046040" y="207003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baseline="0" dirty="0">
              <a:latin typeface="Calibri" panose="020F0502020204030204" pitchFamily="34" charset="0"/>
              <a:cs typeface="Calibri" panose="020F0502020204030204" pitchFamily="34" charset="0"/>
            </a:rPr>
            <a:t>Mensch mit einer </a:t>
          </a:r>
          <a:r>
            <a:rPr lang="de-DE" sz="1500" b="1" kern="1200" baseline="0" dirty="0" err="1">
              <a:latin typeface="Calibri" panose="020F0502020204030204" pitchFamily="34" charset="0"/>
              <a:cs typeface="Calibri" panose="020F0502020204030204" pitchFamily="34" charset="0"/>
            </a:rPr>
            <a:t>dementiel-len</a:t>
          </a:r>
          <a:r>
            <a:rPr lang="de-DE" sz="1500" b="1" kern="1200" baseline="0" dirty="0">
              <a:latin typeface="Calibri" panose="020F0502020204030204" pitchFamily="34" charset="0"/>
              <a:cs typeface="Calibri" panose="020F0502020204030204" pitchFamily="34" charset="0"/>
            </a:rPr>
            <a:t> (Früh-) Erkrankung</a:t>
          </a:r>
          <a:endParaRPr lang="de-DE" sz="1500" b="1" kern="1200" dirty="0">
            <a:latin typeface="Calibri" panose="020F0502020204030204" pitchFamily="34" charset="0"/>
            <a:cs typeface="Calibri" panose="020F0502020204030204" pitchFamily="34" charset="0"/>
          </a:endParaRPr>
        </a:p>
      </dsp:txBody>
      <dsp:txXfrm>
        <a:off x="1262468" y="2286463"/>
        <a:ext cx="1045004" cy="1045004"/>
      </dsp:txXfrm>
    </dsp:sp>
    <dsp:sp modelId="{0A18418D-4090-7744-90BC-0B576C4C5BE7}">
      <dsp:nvSpPr>
        <dsp:cNvPr id="0" name=""/>
        <dsp:cNvSpPr/>
      </dsp:nvSpPr>
      <dsp:spPr>
        <a:xfrm>
          <a:off x="1559562" y="100369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err="1">
              <a:latin typeface="Calibri" panose="020F0502020204030204" pitchFamily="34" charset="0"/>
              <a:cs typeface="Calibri" panose="020F0502020204030204" pitchFamily="34" charset="0"/>
            </a:rPr>
            <a:t>Inkluencerin</a:t>
          </a:r>
          <a:r>
            <a:rPr lang="de-DE" sz="1500" b="1" kern="1200" dirty="0">
              <a:latin typeface="Calibri" panose="020F0502020204030204" pitchFamily="34" charset="0"/>
              <a:cs typeface="Calibri" panose="020F0502020204030204" pitchFamily="34" charset="0"/>
            </a:rPr>
            <a:t> </a:t>
          </a:r>
        </a:p>
      </dsp:txBody>
      <dsp:txXfrm>
        <a:off x="1775990" y="1220123"/>
        <a:ext cx="1045004" cy="1045004"/>
      </dsp:txXfrm>
    </dsp:sp>
    <dsp:sp modelId="{57437E5D-EEA2-0F4E-8EC6-759242FE9C43}">
      <dsp:nvSpPr>
        <dsp:cNvPr id="0" name=""/>
        <dsp:cNvSpPr/>
      </dsp:nvSpPr>
      <dsp:spPr>
        <a:xfrm>
          <a:off x="2486265" y="355439"/>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Wingdings" pitchFamily="2" charset="2"/>
            <a:buNone/>
          </a:pPr>
          <a:r>
            <a:rPr lang="de-DE" sz="1500" b="1" kern="1200" baseline="0" dirty="0">
              <a:latin typeface="Calibri" panose="020F0502020204030204" pitchFamily="34" charset="0"/>
              <a:cs typeface="Calibri" panose="020F0502020204030204" pitchFamily="34" charset="0"/>
            </a:rPr>
            <a:t>Mitglied im Beirat der Alzheimer Gesellschaft Deutschland</a:t>
          </a:r>
          <a:endParaRPr lang="de-DE" sz="1500" b="1" kern="1200" dirty="0">
            <a:latin typeface="Calibri" panose="020F0502020204030204" pitchFamily="34" charset="0"/>
            <a:cs typeface="Calibri" panose="020F0502020204030204" pitchFamily="34" charset="0"/>
          </a:endParaRPr>
        </a:p>
      </dsp:txBody>
      <dsp:txXfrm>
        <a:off x="2702693" y="571867"/>
        <a:ext cx="1045004" cy="10450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A1B3A-3246-CE48-AC93-02FEA6C825BE}">
      <dsp:nvSpPr>
        <dsp:cNvPr id="0" name=""/>
        <dsp:cNvSpPr/>
      </dsp:nvSpPr>
      <dsp:spPr>
        <a:xfrm>
          <a:off x="2899840" y="1922879"/>
          <a:ext cx="2955720" cy="295572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de-DE" sz="3800" kern="1200" dirty="0">
              <a:latin typeface="Calibri" panose="020F0502020204030204" pitchFamily="34" charset="0"/>
              <a:cs typeface="Calibri" panose="020F0502020204030204" pitchFamily="34" charset="0"/>
            </a:rPr>
            <a:t>DER BEIRAT</a:t>
          </a:r>
        </a:p>
      </dsp:txBody>
      <dsp:txXfrm>
        <a:off x="3332695" y="2355734"/>
        <a:ext cx="2090010" cy="2090010"/>
      </dsp:txXfrm>
    </dsp:sp>
    <dsp:sp modelId="{9B293283-3267-F848-B96E-CF54559338DF}">
      <dsp:nvSpPr>
        <dsp:cNvPr id="0" name=""/>
        <dsp:cNvSpPr/>
      </dsp:nvSpPr>
      <dsp:spPr>
        <a:xfrm>
          <a:off x="3638770" y="2401"/>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baseline="0" dirty="0">
              <a:latin typeface="Calibri" panose="020F0502020204030204" pitchFamily="34" charset="0"/>
              <a:cs typeface="Calibri" panose="020F0502020204030204" pitchFamily="34" charset="0"/>
            </a:rPr>
            <a:t>6 Mitglieder im Beirat</a:t>
          </a:r>
          <a:endParaRPr lang="de-DE" sz="1500" b="1" kern="1200" dirty="0">
            <a:latin typeface="Calibri" panose="020F0502020204030204" pitchFamily="34" charset="0"/>
            <a:cs typeface="Calibri" panose="020F0502020204030204" pitchFamily="34" charset="0"/>
          </a:endParaRPr>
        </a:p>
      </dsp:txBody>
      <dsp:txXfrm>
        <a:off x="3855198" y="218829"/>
        <a:ext cx="1045004" cy="1045004"/>
      </dsp:txXfrm>
    </dsp:sp>
    <dsp:sp modelId="{ADF17310-F620-1A48-BAC9-0888B493D021}">
      <dsp:nvSpPr>
        <dsp:cNvPr id="0" name=""/>
        <dsp:cNvSpPr/>
      </dsp:nvSpPr>
      <dsp:spPr>
        <a:xfrm>
          <a:off x="4792644" y="265766"/>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baseline="0" dirty="0">
              <a:latin typeface="Calibri" panose="020F0502020204030204" pitchFamily="34" charset="0"/>
              <a:cs typeface="Calibri" panose="020F0502020204030204" pitchFamily="34" charset="0"/>
            </a:rPr>
            <a:t>Menschen mit einer </a:t>
          </a:r>
          <a:r>
            <a:rPr lang="de-DE" sz="1500" b="1" kern="1200" baseline="0" dirty="0" err="1">
              <a:latin typeface="Calibri" panose="020F0502020204030204" pitchFamily="34" charset="0"/>
              <a:cs typeface="Calibri" panose="020F0502020204030204" pitchFamily="34" charset="0"/>
            </a:rPr>
            <a:t>dementiel-len</a:t>
          </a:r>
          <a:r>
            <a:rPr lang="de-DE" sz="1500" b="1" kern="1200" baseline="0" dirty="0">
              <a:latin typeface="Calibri" panose="020F0502020204030204" pitchFamily="34" charset="0"/>
              <a:cs typeface="Calibri" panose="020F0502020204030204" pitchFamily="34" charset="0"/>
            </a:rPr>
            <a:t> (Früh-) Erkrankung</a:t>
          </a:r>
          <a:endParaRPr lang="de-DE" sz="1500" b="1" kern="1200" dirty="0">
            <a:latin typeface="Calibri" panose="020F0502020204030204" pitchFamily="34" charset="0"/>
            <a:cs typeface="Calibri" panose="020F0502020204030204" pitchFamily="34" charset="0"/>
          </a:endParaRPr>
        </a:p>
      </dsp:txBody>
      <dsp:txXfrm>
        <a:off x="5009072" y="482194"/>
        <a:ext cx="1045004" cy="1045004"/>
      </dsp:txXfrm>
    </dsp:sp>
    <dsp:sp modelId="{A6FE164A-BE5F-7A49-9E08-9D56A0802AC0}">
      <dsp:nvSpPr>
        <dsp:cNvPr id="0" name=""/>
        <dsp:cNvSpPr/>
      </dsp:nvSpPr>
      <dsp:spPr>
        <a:xfrm>
          <a:off x="5717979" y="100369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Unterschied-</a:t>
          </a:r>
          <a:r>
            <a:rPr lang="de-DE" sz="1500" b="1" kern="1200" dirty="0" err="1">
              <a:latin typeface="Calibri" panose="020F0502020204030204" pitchFamily="34" charset="0"/>
              <a:cs typeface="Calibri" panose="020F0502020204030204" pitchFamily="34" charset="0"/>
            </a:rPr>
            <a:t>liche</a:t>
          </a:r>
          <a:r>
            <a:rPr lang="de-DE" sz="1500" b="1" kern="1200" dirty="0">
              <a:latin typeface="Calibri" panose="020F0502020204030204" pitchFamily="34" charset="0"/>
              <a:cs typeface="Calibri" panose="020F0502020204030204" pitchFamily="34" charset="0"/>
            </a:rPr>
            <a:t> Diagnosen </a:t>
          </a:r>
        </a:p>
      </dsp:txBody>
      <dsp:txXfrm>
        <a:off x="5934407" y="1220123"/>
        <a:ext cx="1045004" cy="1045004"/>
      </dsp:txXfrm>
    </dsp:sp>
    <dsp:sp modelId="{9AD7C5A3-4FB0-7E49-8F9E-208A20BF4D5A}">
      <dsp:nvSpPr>
        <dsp:cNvPr id="0" name=""/>
        <dsp:cNvSpPr/>
      </dsp:nvSpPr>
      <dsp:spPr>
        <a:xfrm>
          <a:off x="6231501" y="207003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Calibri" panose="020F0502020204030204" pitchFamily="34" charset="0"/>
              <a:cs typeface="Calibri" panose="020F0502020204030204" pitchFamily="34" charset="0"/>
            </a:rPr>
            <a:t>Verschiedene Phasen der dementiellen Erkrankung </a:t>
          </a:r>
        </a:p>
      </dsp:txBody>
      <dsp:txXfrm>
        <a:off x="6447929" y="2286463"/>
        <a:ext cx="1045004" cy="1045004"/>
      </dsp:txXfrm>
    </dsp:sp>
    <dsp:sp modelId="{9FE39A89-0CBC-9A47-A643-579478726EE7}">
      <dsp:nvSpPr>
        <dsp:cNvPr id="0" name=""/>
        <dsp:cNvSpPr/>
      </dsp:nvSpPr>
      <dsp:spPr>
        <a:xfrm>
          <a:off x="6231501" y="3253583"/>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Calibri" panose="020F0502020204030204" pitchFamily="34" charset="0"/>
              <a:cs typeface="Calibri" panose="020F0502020204030204" pitchFamily="34" charset="0"/>
            </a:rPr>
            <a:t>diverse</a:t>
          </a:r>
          <a:r>
            <a:rPr lang="de-DE" sz="1500" b="1" kern="1200" dirty="0">
              <a:latin typeface="Calibri" panose="020F0502020204030204" pitchFamily="34" charset="0"/>
              <a:cs typeface="Calibri" panose="020F0502020204030204" pitchFamily="34" charset="0"/>
            </a:rPr>
            <a:t> Schwer-punkte im Beirat </a:t>
          </a:r>
        </a:p>
      </dsp:txBody>
      <dsp:txXfrm>
        <a:off x="6447929" y="3470011"/>
        <a:ext cx="1045004" cy="1045004"/>
      </dsp:txXfrm>
    </dsp:sp>
    <dsp:sp modelId="{6077199F-E2EE-C84B-8047-F9656A3ABA87}">
      <dsp:nvSpPr>
        <dsp:cNvPr id="0" name=""/>
        <dsp:cNvSpPr/>
      </dsp:nvSpPr>
      <dsp:spPr>
        <a:xfrm>
          <a:off x="5717979" y="431992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verheiratet, geschieden</a:t>
          </a:r>
        </a:p>
      </dsp:txBody>
      <dsp:txXfrm>
        <a:off x="5934407" y="4536350"/>
        <a:ext cx="1045004" cy="1045004"/>
      </dsp:txXfrm>
    </dsp:sp>
    <dsp:sp modelId="{5E0C407B-83D2-6640-83A1-B123C524468D}">
      <dsp:nvSpPr>
        <dsp:cNvPr id="0" name=""/>
        <dsp:cNvSpPr/>
      </dsp:nvSpPr>
      <dsp:spPr>
        <a:xfrm>
          <a:off x="4792644" y="505785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religiös, nicht religiös</a:t>
          </a:r>
        </a:p>
      </dsp:txBody>
      <dsp:txXfrm>
        <a:off x="5009072" y="5274280"/>
        <a:ext cx="1045004" cy="1045004"/>
      </dsp:txXfrm>
    </dsp:sp>
    <dsp:sp modelId="{D6387F87-802F-9045-839E-4037A4A6A58A}">
      <dsp:nvSpPr>
        <dsp:cNvPr id="0" name=""/>
        <dsp:cNvSpPr/>
      </dsp:nvSpPr>
      <dsp:spPr>
        <a:xfrm>
          <a:off x="3638770" y="5321216"/>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diverse Lebenswege- und Modelle</a:t>
          </a:r>
        </a:p>
      </dsp:txBody>
      <dsp:txXfrm>
        <a:off x="3855198" y="5537644"/>
        <a:ext cx="1045004" cy="1045004"/>
      </dsp:txXfrm>
    </dsp:sp>
    <dsp:sp modelId="{E461A347-67F9-FC4A-8A6C-4324E0B9DC1F}">
      <dsp:nvSpPr>
        <dsp:cNvPr id="0" name=""/>
        <dsp:cNvSpPr/>
      </dsp:nvSpPr>
      <dsp:spPr>
        <a:xfrm>
          <a:off x="2484897" y="505785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verschiedenste Berufe</a:t>
          </a:r>
        </a:p>
      </dsp:txBody>
      <dsp:txXfrm>
        <a:off x="2701325" y="5274280"/>
        <a:ext cx="1045004" cy="1045004"/>
      </dsp:txXfrm>
    </dsp:sp>
    <dsp:sp modelId="{57574CCF-4186-5045-92B5-EB58A93FE642}">
      <dsp:nvSpPr>
        <dsp:cNvPr id="0" name=""/>
        <dsp:cNvSpPr/>
      </dsp:nvSpPr>
      <dsp:spPr>
        <a:xfrm>
          <a:off x="1559562" y="4319922"/>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Teilhabe an Projekten des </a:t>
          </a:r>
          <a:r>
            <a:rPr lang="de-DE" sz="1500" b="1" kern="1200" spc="-295" dirty="0" err="1">
              <a:latin typeface="Arial"/>
              <a:cs typeface="Arial"/>
            </a:rPr>
            <a:t>DAlzG</a:t>
          </a:r>
          <a:endParaRPr lang="de-DE" sz="1500" b="1" kern="1200" dirty="0">
            <a:latin typeface="Calibri" panose="020F0502020204030204" pitchFamily="34" charset="0"/>
            <a:cs typeface="Calibri" panose="020F0502020204030204" pitchFamily="34" charset="0"/>
          </a:endParaRPr>
        </a:p>
      </dsp:txBody>
      <dsp:txXfrm>
        <a:off x="1775990" y="4536350"/>
        <a:ext cx="1045004" cy="1045004"/>
      </dsp:txXfrm>
    </dsp:sp>
    <dsp:sp modelId="{2FEE3C99-534E-004D-A9E0-37DFFEEEC87D}">
      <dsp:nvSpPr>
        <dsp:cNvPr id="0" name=""/>
        <dsp:cNvSpPr/>
      </dsp:nvSpPr>
      <dsp:spPr>
        <a:xfrm>
          <a:off x="1046040" y="3253583"/>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Begleitung von Forschungs-projekten</a:t>
          </a:r>
        </a:p>
      </dsp:txBody>
      <dsp:txXfrm>
        <a:off x="1262468" y="3470011"/>
        <a:ext cx="1045004" cy="1045004"/>
      </dsp:txXfrm>
    </dsp:sp>
    <dsp:sp modelId="{4CEDFA02-A0E5-6C4E-B1CF-3D936360596A}">
      <dsp:nvSpPr>
        <dsp:cNvPr id="0" name=""/>
        <dsp:cNvSpPr/>
      </dsp:nvSpPr>
      <dsp:spPr>
        <a:xfrm>
          <a:off x="1046040" y="207003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Interviews und Podcasts</a:t>
          </a:r>
        </a:p>
      </dsp:txBody>
      <dsp:txXfrm>
        <a:off x="1262468" y="2286463"/>
        <a:ext cx="1045004" cy="1045004"/>
      </dsp:txXfrm>
    </dsp:sp>
    <dsp:sp modelId="{901561E0-5DE8-3944-B475-2DFC9686AFC8}">
      <dsp:nvSpPr>
        <dsp:cNvPr id="0" name=""/>
        <dsp:cNvSpPr/>
      </dsp:nvSpPr>
      <dsp:spPr>
        <a:xfrm>
          <a:off x="1559562" y="1003695"/>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Artikel in digitalen und Printmedien</a:t>
          </a:r>
        </a:p>
      </dsp:txBody>
      <dsp:txXfrm>
        <a:off x="1775990" y="1220123"/>
        <a:ext cx="1045004" cy="1045004"/>
      </dsp:txXfrm>
    </dsp:sp>
    <dsp:sp modelId="{20354D4D-03E9-C840-B6C1-A9BAE46D04FA}">
      <dsp:nvSpPr>
        <dsp:cNvPr id="0" name=""/>
        <dsp:cNvSpPr/>
      </dsp:nvSpPr>
      <dsp:spPr>
        <a:xfrm>
          <a:off x="2484897" y="265766"/>
          <a:ext cx="1477860" cy="1477860"/>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latin typeface="Calibri" panose="020F0502020204030204" pitchFamily="34" charset="0"/>
              <a:cs typeface="Calibri" panose="020F0502020204030204" pitchFamily="34" charset="0"/>
            </a:rPr>
            <a:t>Begleitung nationaler und internationaler Demenz-strategien</a:t>
          </a:r>
        </a:p>
      </dsp:txBody>
      <dsp:txXfrm>
        <a:off x="2701325" y="482194"/>
        <a:ext cx="1045004" cy="1045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A1B3A-3246-CE48-AC93-02FEA6C825BE}">
      <dsp:nvSpPr>
        <dsp:cNvPr id="0" name=""/>
        <dsp:cNvSpPr/>
      </dsp:nvSpPr>
      <dsp:spPr>
        <a:xfrm>
          <a:off x="3039837" y="2023290"/>
          <a:ext cx="2700997" cy="2771436"/>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de-DE" sz="3600" kern="1200" dirty="0">
              <a:latin typeface="Calibri" panose="020F0502020204030204" pitchFamily="34" charset="0"/>
              <a:cs typeface="Calibri" panose="020F0502020204030204" pitchFamily="34" charset="0"/>
            </a:rPr>
            <a:t>EWGPD</a:t>
          </a:r>
        </a:p>
        <a:p>
          <a:pPr marL="0" lvl="0" indent="0" algn="ctr" defTabSz="1600200">
            <a:lnSpc>
              <a:spcPct val="90000"/>
            </a:lnSpc>
            <a:spcBef>
              <a:spcPct val="0"/>
            </a:spcBef>
            <a:spcAft>
              <a:spcPct val="35000"/>
            </a:spcAft>
            <a:buNone/>
          </a:pPr>
          <a:r>
            <a:rPr lang="de-DE" sz="3600" kern="1200" dirty="0">
              <a:latin typeface="Calibri" panose="020F0502020204030204" pitchFamily="34" charset="0"/>
              <a:cs typeface="Calibri" panose="020F0502020204030204" pitchFamily="34" charset="0"/>
            </a:rPr>
            <a:t>Brüssel </a:t>
          </a:r>
        </a:p>
      </dsp:txBody>
      <dsp:txXfrm>
        <a:off x="3435389" y="2429157"/>
        <a:ext cx="1909893" cy="1959702"/>
      </dsp:txXfrm>
    </dsp:sp>
    <dsp:sp modelId="{9B293283-3267-F848-B96E-CF54559338DF}">
      <dsp:nvSpPr>
        <dsp:cNvPr id="0" name=""/>
        <dsp:cNvSpPr/>
      </dsp:nvSpPr>
      <dsp:spPr>
        <a:xfrm>
          <a:off x="3547442" y="2390"/>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Europäische Arbeitsgruppe von Menschen mit Demenz</a:t>
          </a:r>
          <a:endParaRPr lang="de-DE" sz="1500" b="1" kern="1200" dirty="0">
            <a:latin typeface="Calibri" panose="020F0502020204030204" pitchFamily="34" charset="0"/>
            <a:cs typeface="Calibri" panose="020F0502020204030204" pitchFamily="34" charset="0"/>
          </a:endParaRPr>
        </a:p>
      </dsp:txBody>
      <dsp:txXfrm>
        <a:off x="3790619" y="245567"/>
        <a:ext cx="1174163" cy="1174163"/>
      </dsp:txXfrm>
    </dsp:sp>
    <dsp:sp modelId="{ADF17310-F620-1A48-BAC9-0888B493D021}">
      <dsp:nvSpPr>
        <dsp:cNvPr id="0" name=""/>
        <dsp:cNvSpPr/>
      </dsp:nvSpPr>
      <dsp:spPr>
        <a:xfrm>
          <a:off x="4831487" y="346448"/>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baseline="0" dirty="0">
              <a:latin typeface="Calibri" panose="020F0502020204030204" pitchFamily="34" charset="0"/>
              <a:cs typeface="Calibri" panose="020F0502020204030204" pitchFamily="34" charset="0"/>
            </a:rPr>
            <a:t>15 Menschen mit einer dementiellen (Früh-) Erkrankung</a:t>
          </a:r>
          <a:endParaRPr lang="de-DE" sz="1500" b="1" kern="1200" dirty="0">
            <a:latin typeface="Calibri" panose="020F0502020204030204" pitchFamily="34" charset="0"/>
            <a:cs typeface="Calibri" panose="020F0502020204030204" pitchFamily="34" charset="0"/>
          </a:endParaRPr>
        </a:p>
      </dsp:txBody>
      <dsp:txXfrm>
        <a:off x="5074664" y="589625"/>
        <a:ext cx="1174163" cy="1174163"/>
      </dsp:txXfrm>
    </dsp:sp>
    <dsp:sp modelId="{E461A347-67F9-FC4A-8A6C-4324E0B9DC1F}">
      <dsp:nvSpPr>
        <dsp:cNvPr id="0" name=""/>
        <dsp:cNvSpPr/>
      </dsp:nvSpPr>
      <dsp:spPr>
        <a:xfrm>
          <a:off x="5771474" y="1286435"/>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Ziel 1: Menschen mit Demenz und ihren Betreuern eine Stimme geben</a:t>
          </a:r>
          <a:endParaRPr lang="de-DE" sz="1500" b="1" kern="1200" dirty="0">
            <a:latin typeface="Calibri" panose="020F0502020204030204" pitchFamily="34" charset="0"/>
            <a:cs typeface="Calibri" panose="020F0502020204030204" pitchFamily="34" charset="0"/>
          </a:endParaRPr>
        </a:p>
      </dsp:txBody>
      <dsp:txXfrm>
        <a:off x="6014651" y="1529612"/>
        <a:ext cx="1174163" cy="1174163"/>
      </dsp:txXfrm>
    </dsp:sp>
    <dsp:sp modelId="{2FEE3C99-534E-004D-A9E0-37DFFEEEC87D}">
      <dsp:nvSpPr>
        <dsp:cNvPr id="0" name=""/>
        <dsp:cNvSpPr/>
      </dsp:nvSpPr>
      <dsp:spPr>
        <a:xfrm>
          <a:off x="6115533" y="2570480"/>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b="1" kern="1200" dirty="0">
              <a:effectLst/>
              <a:latin typeface="Calibri" panose="020F0502020204030204" pitchFamily="34" charset="0"/>
              <a:ea typeface="Times New Roman" panose="02020603050405020304" pitchFamily="18" charset="0"/>
            </a:rPr>
            <a:t>Ziel 2: Demenz zu einer </a:t>
          </a:r>
          <a:r>
            <a:rPr lang="de-DE" sz="1400" b="1" kern="1200" dirty="0" err="1">
              <a:effectLst/>
              <a:latin typeface="Calibri" panose="020F0502020204030204" pitchFamily="34" charset="0"/>
              <a:ea typeface="Times New Roman" panose="02020603050405020304" pitchFamily="18" charset="0"/>
            </a:rPr>
            <a:t>europ</a:t>
          </a:r>
          <a:r>
            <a:rPr lang="de-DE" sz="1400" b="1" kern="1200" dirty="0">
              <a:effectLst/>
              <a:latin typeface="Calibri" panose="020F0502020204030204" pitchFamily="34" charset="0"/>
              <a:ea typeface="Times New Roman" panose="02020603050405020304" pitchFamily="18" charset="0"/>
            </a:rPr>
            <a:t>. Priorität machen Nationale Demenz-strategie</a:t>
          </a:r>
          <a:endParaRPr lang="de-DE" sz="1500" b="1" kern="1200" dirty="0">
            <a:latin typeface="Calibri" panose="020F0502020204030204" pitchFamily="34" charset="0"/>
            <a:cs typeface="Calibri" panose="020F0502020204030204" pitchFamily="34" charset="0"/>
          </a:endParaRPr>
        </a:p>
      </dsp:txBody>
      <dsp:txXfrm>
        <a:off x="6358710" y="2813657"/>
        <a:ext cx="1174163" cy="1174163"/>
      </dsp:txXfrm>
    </dsp:sp>
    <dsp:sp modelId="{4CEDFA02-A0E5-6C4E-B1CF-3D936360596A}">
      <dsp:nvSpPr>
        <dsp:cNvPr id="0" name=""/>
        <dsp:cNvSpPr/>
      </dsp:nvSpPr>
      <dsp:spPr>
        <a:xfrm>
          <a:off x="5771474" y="3854526"/>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Ziel 3: Wahr-</a:t>
          </a:r>
          <a:r>
            <a:rPr lang="de-DE" sz="1500" b="1" kern="1200" dirty="0" err="1">
              <a:effectLst/>
              <a:latin typeface="Calibri" panose="020F0502020204030204" pitchFamily="34" charset="0"/>
              <a:ea typeface="Times New Roman" panose="02020603050405020304" pitchFamily="18" charset="0"/>
            </a:rPr>
            <a:t>nehmungs</a:t>
          </a:r>
          <a:r>
            <a:rPr lang="de-DE" sz="1500" b="1" kern="1200" dirty="0">
              <a:effectLst/>
              <a:latin typeface="Calibri" panose="020F0502020204030204" pitchFamily="34" charset="0"/>
              <a:ea typeface="Times New Roman" panose="02020603050405020304" pitchFamily="18" charset="0"/>
            </a:rPr>
            <a:t>-wandel &amp; Stigmatisierung bekämpfen</a:t>
          </a:r>
          <a:endParaRPr lang="de-DE" sz="1500" b="1" kern="1200" dirty="0">
            <a:latin typeface="Calibri" panose="020F0502020204030204" pitchFamily="34" charset="0"/>
            <a:cs typeface="Calibri" panose="020F0502020204030204" pitchFamily="34" charset="0"/>
          </a:endParaRPr>
        </a:p>
      </dsp:txBody>
      <dsp:txXfrm>
        <a:off x="6014651" y="4097703"/>
        <a:ext cx="1174163" cy="1174163"/>
      </dsp:txXfrm>
    </dsp:sp>
    <dsp:sp modelId="{901561E0-5DE8-3944-B475-2DFC9686AFC8}">
      <dsp:nvSpPr>
        <dsp:cNvPr id="0" name=""/>
        <dsp:cNvSpPr/>
      </dsp:nvSpPr>
      <dsp:spPr>
        <a:xfrm>
          <a:off x="4831487" y="4794512"/>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Ziel 4: Sensibilisier-</a:t>
          </a:r>
          <a:r>
            <a:rPr lang="de-DE" sz="1500" b="1" kern="1200" dirty="0" err="1">
              <a:effectLst/>
              <a:latin typeface="Calibri" panose="020F0502020204030204" pitchFamily="34" charset="0"/>
              <a:ea typeface="Times New Roman" panose="02020603050405020304" pitchFamily="18" charset="0"/>
            </a:rPr>
            <a:t>ung</a:t>
          </a:r>
          <a:r>
            <a:rPr lang="de-DE" sz="1500" b="1" kern="1200" dirty="0">
              <a:effectLst/>
              <a:latin typeface="Calibri" panose="020F0502020204030204" pitchFamily="34" charset="0"/>
              <a:ea typeface="Times New Roman" panose="02020603050405020304" pitchFamily="18" charset="0"/>
            </a:rPr>
            <a:t> für Gehirngesund-</a:t>
          </a:r>
          <a:r>
            <a:rPr lang="de-DE" sz="1500" b="1" kern="1200" dirty="0" err="1">
              <a:effectLst/>
              <a:latin typeface="Calibri" panose="020F0502020204030204" pitchFamily="34" charset="0"/>
              <a:ea typeface="Times New Roman" panose="02020603050405020304" pitchFamily="18" charset="0"/>
            </a:rPr>
            <a:t>heit</a:t>
          </a:r>
          <a:r>
            <a:rPr lang="de-DE" sz="1500" b="1" kern="1200" dirty="0">
              <a:effectLst/>
              <a:latin typeface="Calibri" panose="020F0502020204030204" pitchFamily="34" charset="0"/>
              <a:ea typeface="Times New Roman" panose="02020603050405020304" pitchFamily="18" charset="0"/>
            </a:rPr>
            <a:t> und Prävention</a:t>
          </a:r>
          <a:endParaRPr lang="de-DE" sz="1500" b="1" kern="1200" dirty="0">
            <a:latin typeface="Calibri" panose="020F0502020204030204" pitchFamily="34" charset="0"/>
            <a:cs typeface="Calibri" panose="020F0502020204030204" pitchFamily="34" charset="0"/>
          </a:endParaRPr>
        </a:p>
      </dsp:txBody>
      <dsp:txXfrm>
        <a:off x="5074664" y="5037689"/>
        <a:ext cx="1174163" cy="1174163"/>
      </dsp:txXfrm>
    </dsp:sp>
    <dsp:sp modelId="{20354D4D-03E9-C840-B6C1-A9BAE46D04FA}">
      <dsp:nvSpPr>
        <dsp:cNvPr id="0" name=""/>
        <dsp:cNvSpPr/>
      </dsp:nvSpPr>
      <dsp:spPr>
        <a:xfrm>
          <a:off x="3580819" y="5081954"/>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Ziel 5: Stärkung der europäischen Demenz-bewegung</a:t>
          </a:r>
          <a:endParaRPr lang="de-DE" sz="1500" b="1" kern="1200" dirty="0">
            <a:latin typeface="Calibri" panose="020F0502020204030204" pitchFamily="34" charset="0"/>
            <a:cs typeface="Calibri" panose="020F0502020204030204" pitchFamily="34" charset="0"/>
          </a:endParaRPr>
        </a:p>
      </dsp:txBody>
      <dsp:txXfrm>
        <a:off x="3823996" y="5325131"/>
        <a:ext cx="1174163" cy="1174163"/>
      </dsp:txXfrm>
    </dsp:sp>
    <dsp:sp modelId="{8A980B5F-BCD1-A349-B75E-118FCD151DC8}">
      <dsp:nvSpPr>
        <dsp:cNvPr id="0" name=""/>
        <dsp:cNvSpPr/>
      </dsp:nvSpPr>
      <dsp:spPr>
        <a:xfrm>
          <a:off x="2263396" y="4794512"/>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Ziel 6: Unterstützung der Demenz-forschung</a:t>
          </a:r>
          <a:endParaRPr lang="de-DE" sz="1500" b="1" kern="1200" dirty="0">
            <a:latin typeface="Calibri" panose="020F0502020204030204" pitchFamily="34" charset="0"/>
            <a:cs typeface="Calibri" panose="020F0502020204030204" pitchFamily="34" charset="0"/>
          </a:endParaRPr>
        </a:p>
      </dsp:txBody>
      <dsp:txXfrm>
        <a:off x="2506573" y="5037689"/>
        <a:ext cx="1174163" cy="1174163"/>
      </dsp:txXfrm>
    </dsp:sp>
    <dsp:sp modelId="{3E483611-CD2C-2644-989F-7885D1B572AF}">
      <dsp:nvSpPr>
        <dsp:cNvPr id="0" name=""/>
        <dsp:cNvSpPr/>
      </dsp:nvSpPr>
      <dsp:spPr>
        <a:xfrm>
          <a:off x="1323410" y="3854526"/>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de-DE" sz="1500" b="1" kern="1200" dirty="0">
              <a:effectLst/>
              <a:latin typeface="Calibri" panose="020F0502020204030204" pitchFamily="34" charset="0"/>
              <a:ea typeface="Times New Roman" panose="02020603050405020304" pitchFamily="18" charset="0"/>
            </a:rPr>
            <a:t>32nd Alzheimer Europe Conference (#32AEC)</a:t>
          </a:r>
          <a:endParaRPr lang="de-DE" sz="1500" b="1" kern="1200" dirty="0">
            <a:latin typeface="Calibri" panose="020F0502020204030204" pitchFamily="34" charset="0"/>
            <a:cs typeface="Calibri" panose="020F0502020204030204" pitchFamily="34" charset="0"/>
          </a:endParaRPr>
        </a:p>
      </dsp:txBody>
      <dsp:txXfrm>
        <a:off x="1566587" y="4097703"/>
        <a:ext cx="1174163" cy="1174163"/>
      </dsp:txXfrm>
    </dsp:sp>
    <dsp:sp modelId="{46179D7F-1A3F-FB47-8557-1EAF71AD6403}">
      <dsp:nvSpPr>
        <dsp:cNvPr id="0" name=""/>
        <dsp:cNvSpPr/>
      </dsp:nvSpPr>
      <dsp:spPr>
        <a:xfrm>
          <a:off x="979351" y="2570480"/>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b="1" kern="1200" dirty="0">
              <a:effectLst/>
              <a:latin typeface="Calibri" panose="020F0502020204030204" pitchFamily="34" charset="0"/>
              <a:ea typeface="Times New Roman" panose="02020603050405020304" pitchFamily="18" charset="0"/>
            </a:rPr>
            <a:t>Bukarest „</a:t>
          </a:r>
          <a:r>
            <a:rPr lang="de-DE" sz="1300" b="1" kern="1200" dirty="0">
              <a:effectLst/>
              <a:latin typeface="Calibri" panose="020F0502020204030204" pitchFamily="34" charset="0"/>
            </a:rPr>
            <a:t>Building Bridges </a:t>
          </a:r>
          <a:r>
            <a:rPr lang="de-DE" sz="1300" b="1" kern="1200" dirty="0">
              <a:effectLst/>
              <a:latin typeface="Calibri" panose="020F0502020204030204" pitchFamily="34" charset="0"/>
              <a:ea typeface="Times New Roman" panose="02020603050405020304" pitchFamily="18" charset="0"/>
            </a:rPr>
            <a:t>“ </a:t>
          </a:r>
          <a:endParaRPr lang="de-DE" sz="1300" b="1" kern="1200" dirty="0">
            <a:latin typeface="Calibri" panose="020F0502020204030204" pitchFamily="34" charset="0"/>
            <a:cs typeface="Calibri" panose="020F0502020204030204" pitchFamily="34" charset="0"/>
          </a:endParaRPr>
        </a:p>
      </dsp:txBody>
      <dsp:txXfrm>
        <a:off x="1222528" y="2813657"/>
        <a:ext cx="1174163" cy="1174163"/>
      </dsp:txXfrm>
    </dsp:sp>
    <dsp:sp modelId="{D6BF73CC-CD29-3340-82CF-A7EE815832DF}">
      <dsp:nvSpPr>
        <dsp:cNvPr id="0" name=""/>
        <dsp:cNvSpPr/>
      </dsp:nvSpPr>
      <dsp:spPr>
        <a:xfrm>
          <a:off x="1323410" y="1286435"/>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b="1" kern="1200" dirty="0">
              <a:effectLst/>
              <a:latin typeface="Calibri" panose="020F0502020204030204" pitchFamily="34" charset="0"/>
              <a:ea typeface="Times New Roman" panose="02020603050405020304" pitchFamily="18" charset="0"/>
            </a:rPr>
            <a:t>33nd Alzheimer Europe Conference (#33AEC)</a:t>
          </a:r>
          <a:endParaRPr lang="de-DE" sz="1300" b="1" kern="1200" dirty="0">
            <a:latin typeface="Calibri" panose="020F0502020204030204" pitchFamily="34" charset="0"/>
            <a:cs typeface="Calibri" panose="020F0502020204030204" pitchFamily="34" charset="0"/>
          </a:endParaRPr>
        </a:p>
      </dsp:txBody>
      <dsp:txXfrm>
        <a:off x="1566587" y="1529612"/>
        <a:ext cx="1174163" cy="1174163"/>
      </dsp:txXfrm>
    </dsp:sp>
    <dsp:sp modelId="{2CDEF7EF-3B52-C746-B9C2-96E1292E0ABC}">
      <dsp:nvSpPr>
        <dsp:cNvPr id="0" name=""/>
        <dsp:cNvSpPr/>
      </dsp:nvSpPr>
      <dsp:spPr>
        <a:xfrm>
          <a:off x="2263396" y="346448"/>
          <a:ext cx="1660517" cy="1660517"/>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de-DE" sz="1300" b="1" kern="1200" dirty="0">
              <a:effectLst/>
              <a:latin typeface="Calibri" panose="020F0502020204030204" pitchFamily="34" charset="0"/>
              <a:ea typeface="Times New Roman" panose="02020603050405020304" pitchFamily="18" charset="0"/>
            </a:rPr>
            <a:t>Helsinki „</a:t>
          </a:r>
          <a:r>
            <a:rPr lang="de-DE" sz="1300" b="1" i="0" u="none" kern="1200" dirty="0"/>
            <a:t>"New </a:t>
          </a:r>
          <a:r>
            <a:rPr lang="de-DE" sz="1300" b="1" i="0" u="none" kern="1200" dirty="0" err="1"/>
            <a:t>opportunities</a:t>
          </a:r>
          <a:r>
            <a:rPr lang="de-DE" sz="1300" b="1" i="0" u="none" kern="1200" dirty="0"/>
            <a:t> in dementia care, </a:t>
          </a:r>
          <a:r>
            <a:rPr lang="de-DE" sz="1300" b="1" i="0" u="none" kern="1200" dirty="0" err="1"/>
            <a:t>policy</a:t>
          </a:r>
          <a:r>
            <a:rPr lang="de-DE" sz="1300" b="1" i="0" u="none" kern="1200" dirty="0"/>
            <a:t> and </a:t>
          </a:r>
          <a:r>
            <a:rPr lang="de-DE" sz="1300" b="1" i="0" u="none" kern="1200" dirty="0" err="1"/>
            <a:t>research</a:t>
          </a:r>
          <a:r>
            <a:rPr lang="de-DE" sz="1300" b="0" i="0" u="none" kern="1200" dirty="0"/>
            <a:t>"</a:t>
          </a:r>
          <a:endParaRPr lang="de-DE" sz="1300" b="1" kern="1200" dirty="0">
            <a:latin typeface="Calibri" panose="020F0502020204030204" pitchFamily="34" charset="0"/>
            <a:cs typeface="Calibri" panose="020F0502020204030204" pitchFamily="34" charset="0"/>
          </a:endParaRPr>
        </a:p>
      </dsp:txBody>
      <dsp:txXfrm>
        <a:off x="2506573" y="589625"/>
        <a:ext cx="1174163" cy="117416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D54CA-3613-124B-8674-0599E5803BFA}" type="datetimeFigureOut">
              <a:rPr lang="de-DE" smtClean="0"/>
              <a:t>20.06.2023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0B11B-923A-FB4E-9A35-6C312BF2EC71}" type="slidenum">
              <a:rPr lang="de-DE" smtClean="0"/>
              <a:t>‹Nr.›</a:t>
            </a:fld>
            <a:endParaRPr lang="de-DE"/>
          </a:p>
        </p:txBody>
      </p:sp>
    </p:spTree>
    <p:extLst>
      <p:ext uri="{BB962C8B-B14F-4D97-AF65-F5344CB8AC3E}">
        <p14:creationId xmlns:p14="http://schemas.microsoft.com/office/powerpoint/2010/main" val="58537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ationale-demenzstrategie.de/die-strategie/auftaktveranstaltun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ationale-demenzstrategie.de/die-strategie/netzwerk-nationale-demenzstrategie" TargetMode="External"/><Relationship Id="rId4" Type="http://schemas.openxmlformats.org/officeDocument/2006/relationships/hyperlink" Target="https://www.nationale-demenzstrategie.de/umsetzung/massnahmen-im-foku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utsche-alzheimer.de/ueber-uns/gremi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zheimer-europe.org/about-us/european-working-group-people-dementia" TargetMode="External"/><Relationship Id="rId7" Type="http://schemas.openxmlformats.org/officeDocument/2006/relationships/hyperlink" Target="https://www.alzheimer-europe.org/our-work/strategic-plan-2021-202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lzheimer-europe.org/CONFERENCES/2022-BUCHAREST/WELCOME-WORDS" TargetMode="External"/><Relationship Id="rId5" Type="http://schemas.openxmlformats.org/officeDocument/2006/relationships/hyperlink" Target="https://www.deutsche-alzheimer.de/ueber-uns/gremien" TargetMode="External"/><Relationship Id="rId4" Type="http://schemas.openxmlformats.org/officeDocument/2006/relationships/hyperlink" Target="http://www.alzheimer-europe.org/ABOUT-US/WHO-WE-ARE/MEMBERS"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bundesgesundheitsministerium.de/ministerium/ressortforschung-1/handlungsfelder/forschungsschwerpunkte/nationale-demenzstrategie/prawidem.html" TargetMode="External"/><Relationship Id="rId3" Type="http://schemas.openxmlformats.org/officeDocument/2006/relationships/hyperlink" Target="https://www.dzne.de/leichte-sprache/grundlagen-forschung/" TargetMode="External"/><Relationship Id="rId7" Type="http://schemas.openxmlformats.org/officeDocument/2006/relationships/hyperlink" Target="https://www.dzne.de/leichte-sprache/system-medizin/"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dzne.de/leichte-sprache/versorgungs-forschung/" TargetMode="External"/><Relationship Id="rId5" Type="http://schemas.openxmlformats.org/officeDocument/2006/relationships/hyperlink" Target="https://www.dzne.de/leichte-sprache/populations-forschung/" TargetMode="External"/><Relationship Id="rId4" Type="http://schemas.openxmlformats.org/officeDocument/2006/relationships/hyperlink" Target="https://www.dzne.de/leichte-sprache/klinische-forschung/"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de.wikipedia.org/wiki/Die_Chaoscamper" TargetMode="External"/><Relationship Id="rId3" Type="http://schemas.openxmlformats.org/officeDocument/2006/relationships/hyperlink" Target="https://de.wikipedia.org/wiki/21._Juli" TargetMode="External"/><Relationship Id="rId7" Type="http://schemas.openxmlformats.org/officeDocument/2006/relationships/hyperlink" Target="https://de.wikipedia.org/wiki/Mrs._Doubtfire_%E2%80%93_Das_stachelige_Kinderm%C3%A4dchen"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de.wikipedia.org/wiki/Jumanji" TargetMode="External"/><Relationship Id="rId5" Type="http://schemas.openxmlformats.org/officeDocument/2006/relationships/hyperlink" Target="https://de.wikipedia.org/wiki/Flubber_(1997)" TargetMode="External"/><Relationship Id="rId4" Type="http://schemas.openxmlformats.org/officeDocument/2006/relationships/hyperlink" Target="https://de.wikipedia.org/wiki/1951" TargetMode="External"/><Relationship Id="rId9" Type="http://schemas.openxmlformats.org/officeDocument/2006/relationships/hyperlink" Target="https://de.wikipedia.org/wiki/Lewy-K%C3%B6rper-Demenz"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t>GUTEN MORGEN, ODER MOIN, WIE WIR AN DER OSTSEE SAGEN,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MEIN NAME IST LIESELOTTE KLOTZ ODER WIE MICH MEINE FREUNDE UND MEINE FAMILIE NENNEN: LILO </a:t>
            </a: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HEUTE  UND  HIER ZU SPRECHEN BEDEUTET MIR SEHR VIEL UND IST GLEICHZEITIG EINE </a:t>
            </a:r>
            <a:r>
              <a:rPr lang="de-DE" b="1" baseline="0" dirty="0" err="1"/>
              <a:t>GROßE</a:t>
            </a:r>
            <a:r>
              <a:rPr lang="de-DE" b="1" baseline="0" dirty="0"/>
              <a:t> HERAUSFORDERUNGEN FÜR MICH.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baseline="0" dirty="0"/>
              <a:t>ABER ICH HABE EINEN </a:t>
            </a:r>
            <a:r>
              <a:rPr lang="de-DE" b="1" baseline="0" dirty="0" err="1"/>
              <a:t>GROßEN</a:t>
            </a:r>
            <a:r>
              <a:rPr lang="de-DE" b="1" baseline="0" dirty="0"/>
              <a:t> VORTEIL GEGENÜBER DEN ANDEREN REDNERINNEN AUF DEN PODIEN DIESES KONGRESSES – ICH HABE DEMENZ – ICH DARF DURCHAUS AUCH MAL FEHLER MACHEN! „GRINS“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1</a:t>
            </a:fld>
            <a:endParaRPr lang="de-DE" dirty="0"/>
          </a:p>
        </p:txBody>
      </p:sp>
    </p:spTree>
    <p:extLst>
      <p:ext uri="{BB962C8B-B14F-4D97-AF65-F5344CB8AC3E}">
        <p14:creationId xmlns:p14="http://schemas.microsoft.com/office/powerpoint/2010/main" val="281151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u="sng" dirty="0"/>
          </a:p>
          <a:p>
            <a:pPr marL="15750" indent="-270000">
              <a:lnSpc>
                <a:spcPct val="120000"/>
              </a:lnSpc>
              <a:buFont typeface="Arial" panose="020B0604020202020204" pitchFamily="34" charset="0"/>
              <a:buChar char="•"/>
            </a:pPr>
            <a:r>
              <a:rPr lang="de-DE" b="1" spc="50" dirty="0">
                <a:solidFill>
                  <a:srgbClr val="C7D543"/>
                </a:solidFill>
                <a:latin typeface="Arial"/>
                <a:cs typeface="Arial"/>
              </a:rPr>
              <a:t>STIGMATISIERUNG, VERLUSTE UND TRAUER </a:t>
            </a:r>
          </a:p>
          <a:p>
            <a:pPr marL="488700" lvl="1" indent="-28575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Times New Roman" panose="02020603050405020304" pitchFamily="18" charset="0"/>
              </a:rPr>
              <a:t>EINSAMKEIT, </a:t>
            </a:r>
            <a:r>
              <a:rPr lang="en-US" sz="1600" spc="50" dirty="0">
                <a:latin typeface="Calibri" panose="020F0502020204030204" pitchFamily="34" charset="0"/>
                <a:cs typeface="Calibri" panose="020F0502020204030204" pitchFamily="34" charset="0"/>
              </a:rPr>
              <a:t>SYMPTOME</a:t>
            </a:r>
            <a:r>
              <a:rPr lang="en-US" sz="1600" dirty="0">
                <a:latin typeface="Calibri" panose="020F0502020204030204" pitchFamily="34" charset="0"/>
                <a:cs typeface="Calibri" panose="020F0502020204030204" pitchFamily="34" charset="0"/>
              </a:rPr>
              <a:t>, SICH </a:t>
            </a:r>
            <a:r>
              <a:rPr lang="en-US" sz="1600" spc="50" dirty="0">
                <a:latin typeface="Calibri" panose="020F0502020204030204" pitchFamily="34" charset="0"/>
                <a:cs typeface="Calibri" panose="020F0502020204030204" pitchFamily="34" charset="0"/>
              </a:rPr>
              <a:t>VERSTECKEN</a:t>
            </a:r>
            <a:r>
              <a:rPr lang="en-US" sz="1600" dirty="0">
                <a:latin typeface="Calibri" panose="020F0502020204030204" pitchFamily="34" charset="0"/>
                <a:cs typeface="Calibri" panose="020F0502020204030204" pitchFamily="34" charset="0"/>
              </a:rPr>
              <a:t>, </a:t>
            </a:r>
            <a:r>
              <a:rPr lang="en-US" sz="1600" spc="50" dirty="0">
                <a:latin typeface="Calibri" panose="020F0502020204030204" pitchFamily="34" charset="0"/>
                <a:cs typeface="Calibri" panose="020F0502020204030204" pitchFamily="34" charset="0"/>
              </a:rPr>
              <a:t>GUTE UND SCHLECHTE PHASEN</a:t>
            </a:r>
            <a:r>
              <a:rPr lang="en-US" sz="1600" dirty="0">
                <a:latin typeface="Calibri" panose="020F0502020204030204" pitchFamily="34" charset="0"/>
                <a:cs typeface="Calibri" panose="020F0502020204030204" pitchFamily="34" charset="0"/>
              </a:rPr>
              <a:t>, </a:t>
            </a:r>
            <a:r>
              <a:rPr lang="en-US" sz="1600" spc="50" dirty="0">
                <a:latin typeface="Calibri" panose="020F0502020204030204" pitchFamily="34" charset="0"/>
                <a:cs typeface="Calibri" panose="020F0502020204030204" pitchFamily="34" charset="0"/>
              </a:rPr>
              <a:t>EIGEN- UND FREMDWAHRNEHMUNG</a:t>
            </a:r>
            <a:r>
              <a:rPr lang="en-US" sz="1600" dirty="0">
                <a:latin typeface="Calibri" panose="020F0502020204030204" pitchFamily="34" charset="0"/>
                <a:cs typeface="Calibri" panose="020F0502020204030204" pitchFamily="34" charset="0"/>
              </a:rPr>
              <a:t>, ÄNGSTE, </a:t>
            </a:r>
            <a:r>
              <a:rPr lang="en-US" sz="1600" spc="50" dirty="0">
                <a:latin typeface="Calibri" panose="020F0502020204030204" pitchFamily="34" charset="0"/>
                <a:cs typeface="Calibri" panose="020F0502020204030204" pitchFamily="34" charset="0"/>
              </a:rPr>
              <a:t>EINSCHRÄNKUNGEN</a:t>
            </a:r>
            <a:r>
              <a:rPr lang="en-US" sz="1600" dirty="0">
                <a:latin typeface="Calibri" panose="020F0502020204030204" pitchFamily="34" charset="0"/>
                <a:cs typeface="Calibri" panose="020F0502020204030204" pitchFamily="34" charset="0"/>
              </a:rPr>
              <a:t>, ABLEHNUNG…. </a:t>
            </a:r>
            <a:r>
              <a:rPr lang="de-DE" sz="1600" dirty="0">
                <a:solidFill>
                  <a:schemeClr val="tx1"/>
                </a:solidFill>
                <a:latin typeface="Calibri" panose="020F0502020204030204" pitchFamily="34" charset="0"/>
                <a:cs typeface="Times New Roman" panose="02020603050405020304" pitchFamily="18" charset="0"/>
              </a:rPr>
              <a:t>VERLUST VON BERUF, LEBENSQUALITÄT, SELBSTWERTGEFÜHL, FREUNDE, TEILE DER FAMILIE, ….FINANZEN</a:t>
            </a:r>
            <a:r>
              <a:rPr lang="en-US" sz="1600" dirty="0">
                <a:solidFill>
                  <a:schemeClr val="tx1"/>
                </a:solidFill>
                <a:latin typeface="Calibri" panose="020F0502020204030204" pitchFamily="34" charset="0"/>
                <a:cs typeface="Calibri" panose="020F0502020204030204" pitchFamily="34" charset="0"/>
              </a:rPr>
              <a:t>.</a:t>
            </a:r>
            <a:endParaRPr lang="en-US" sz="800" spc="50" dirty="0">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b="1" spc="50" dirty="0">
                <a:solidFill>
                  <a:srgbClr val="C7D543"/>
                </a:solidFill>
                <a:latin typeface="Arial"/>
                <a:cs typeface="Arial"/>
              </a:rPr>
              <a:t>KLINIKEN, MEMORY KLINIKEN, FACHÄRZTE UND HAUSÄRZTE</a:t>
            </a:r>
          </a:p>
          <a:p>
            <a:pPr marL="472950" lvl="1" indent="-27000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Times New Roman" panose="02020603050405020304" pitchFamily="18" charset="0"/>
              </a:rPr>
              <a:t>TERMINE BEI EINEM ARZT, FACHARZT,KLINIK… ZU BEKOMMEN,ODER ABER DASS DER HAUSARZT EINEN HAUSBESUCH DURCHFÜHRT,FUNDIERTES AUFKLÄRUNGSGESPRÄCH DURCH DEN ARZT/DIE ÄRZTIN, WEITERGABE VON INFORMATIONEN ZU BERATUNGSSTELLEN UND ANSPRECHPARTNERN, DIE BEGLEITEN UND UNTERSTÜTZEN. </a:t>
            </a:r>
            <a:endParaRPr lang="de-DE" sz="800" spc="50" dirty="0">
              <a:latin typeface="Calibri" panose="020F0502020204030204" pitchFamily="34" charset="0"/>
              <a:cs typeface="Times New Roman" panose="02020603050405020304" pitchFamily="18" charset="0"/>
            </a:endParaRPr>
          </a:p>
          <a:p>
            <a:pPr marL="15750" indent="-270000">
              <a:lnSpc>
                <a:spcPct val="120000"/>
              </a:lnSpc>
              <a:buFont typeface="Arial" panose="020B0604020202020204" pitchFamily="34" charset="0"/>
              <a:buChar char="•"/>
            </a:pPr>
            <a:r>
              <a:rPr lang="de-DE" b="1" spc="50" dirty="0">
                <a:solidFill>
                  <a:srgbClr val="C7D543"/>
                </a:solidFill>
                <a:latin typeface="Arial"/>
                <a:cs typeface="Arial"/>
              </a:rPr>
              <a:t>PFLEGE </a:t>
            </a:r>
          </a:p>
          <a:p>
            <a:pPr marL="488700" lvl="1" indent="-28575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Times New Roman" panose="02020603050405020304" pitchFamily="18" charset="0"/>
              </a:rPr>
              <a:t>HÄUSLICHE PFLEGE, TAGESPFLEGE UND PFLEGE IM HEIM, ZUGANG ZU EINEM PFLEGEHEIM, KOSTEN FÜR DIE PFLEGE, KOORDINATION DER PFLEGESITUATION. HILFE UND UNTERSTÜTZUNG FÜR DIE ANGEHÖRIGEN, DIE FAMILIE. DAS VERSORGUNGSAMT, MEDIZINISCHER DIENST, FORMULARE, LANGE WARTEZEITEN, ABSAGEN UND FEHLENDE KOMMUNIKATION DER HANDELNDEN PERSONEN, UNFREUNDLICHKEIT, LUSTLOSIGKEIT …. </a:t>
            </a:r>
          </a:p>
          <a:p>
            <a:pPr marL="15750" indent="-270000">
              <a:lnSpc>
                <a:spcPct val="120000"/>
              </a:lnSpc>
              <a:buFont typeface="Arial" panose="020B0604020202020204" pitchFamily="34" charset="0"/>
              <a:buChar char="•"/>
            </a:pPr>
            <a:r>
              <a:rPr lang="de-DE" b="1" spc="50" dirty="0">
                <a:solidFill>
                  <a:srgbClr val="C7D543"/>
                </a:solidFill>
                <a:latin typeface="Arial"/>
                <a:cs typeface="Arial"/>
              </a:rPr>
              <a:t>SOZIALE RÄUME </a:t>
            </a:r>
          </a:p>
          <a:p>
            <a:pPr marL="488700" lvl="1" indent="-28575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Times New Roman" panose="02020603050405020304" pitchFamily="18" charset="0"/>
              </a:rPr>
              <a:t>AUFKLÄRUNG UND SCHULUNG DER ALLGEMEINBEVÖLKERUNG, DAMIT SICH DAS BILD VON DEMENZ ÄNDERT UND MEHR WISSEN UND AUFMERKSAMKEIT EXISTIERT. SCHULUNG RELEVANTER BERUFSGRUPPEN, AUSBAU INKLUSIVER ANGEBOTE</a:t>
            </a:r>
          </a:p>
          <a:p>
            <a:endParaRPr lang="de-DE" b="1" dirty="0"/>
          </a:p>
          <a:p>
            <a:endParaRPr lang="de-DE" dirty="0"/>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10</a:t>
            </a:fld>
            <a:endParaRPr lang="de-DE"/>
          </a:p>
        </p:txBody>
      </p:sp>
    </p:spTree>
    <p:extLst>
      <p:ext uri="{BB962C8B-B14F-4D97-AF65-F5344CB8AC3E}">
        <p14:creationId xmlns:p14="http://schemas.microsoft.com/office/powerpoint/2010/main" val="1337301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sz="1600" b="0" i="0" u="none" strike="noStrike" dirty="0">
                <a:solidFill>
                  <a:srgbClr val="212529"/>
                </a:solidFill>
                <a:effectLst/>
                <a:latin typeface="+mn-lt"/>
              </a:rPr>
              <a:t>MIT EINER </a:t>
            </a:r>
            <a:r>
              <a:rPr lang="de-DE" sz="1600" b="0" i="0" u="none" strike="noStrike" dirty="0">
                <a:solidFill>
                  <a:srgbClr val="AF0060"/>
                </a:solidFill>
                <a:effectLst/>
                <a:latin typeface="+mn-lt"/>
                <a:hlinkClick r:id="rId3"/>
              </a:rPr>
              <a:t>FACHVERANSTALTUNG</a:t>
            </a:r>
            <a:r>
              <a:rPr lang="de-DE" sz="1600" b="0" i="0" u="none" strike="noStrike" dirty="0">
                <a:solidFill>
                  <a:srgbClr val="212529"/>
                </a:solidFill>
                <a:effectLst/>
                <a:latin typeface="+mn-lt"/>
              </a:rPr>
              <a:t> IN DER WOCHE DER DEMENZ IM SEPTEMBER 2020 WURDE DER UMSETZUNGSPROZESS GESTARTET.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DIE AKTEURE </a:t>
            </a:r>
            <a:r>
              <a:rPr lang="de-DE" sz="1600" b="0" i="0" u="none" strike="noStrike" dirty="0" err="1">
                <a:solidFill>
                  <a:srgbClr val="212529"/>
                </a:solidFill>
                <a:effectLst/>
                <a:latin typeface="+mn-lt"/>
              </a:rPr>
              <a:t>sSIND</a:t>
            </a:r>
            <a:r>
              <a:rPr lang="de-DE" sz="1600" b="0" i="0" u="none" strike="noStrike" dirty="0">
                <a:solidFill>
                  <a:srgbClr val="212529"/>
                </a:solidFill>
                <a:effectLst/>
                <a:latin typeface="+mn-lt"/>
              </a:rPr>
              <a:t> SEITDEM BEMÜHT DIE </a:t>
            </a:r>
            <a:r>
              <a:rPr lang="de-DE" sz="1600" b="0" i="0" u="none" strike="noStrike" dirty="0">
                <a:solidFill>
                  <a:srgbClr val="AF0060"/>
                </a:solidFill>
                <a:effectLst/>
                <a:latin typeface="+mn-lt"/>
                <a:hlinkClick r:id="rId4"/>
              </a:rPr>
              <a:t>VEREINBARTEN MAßNAHMEN</a:t>
            </a:r>
            <a:r>
              <a:rPr lang="de-DE" sz="1600" b="0" i="0" u="none" strike="noStrike" dirty="0">
                <a:solidFill>
                  <a:srgbClr val="212529"/>
                </a:solidFill>
                <a:effectLst/>
                <a:latin typeface="+mn-lt"/>
              </a:rPr>
              <a:t> MIT LEBEN ZU FÜLLEN UND IN DEN VERSCHIEDENEN PROJEKTEN IN GANZ DEUTSCHLAND UMZUSETZEN.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BEGLEITEND FÜHRT DIE GESCHÄFTSSTELLE NATIONALE DEMENZSTRATEGIE EIN MONITORING DURCH.</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DIES BEINHALTET EINE ABFRAGE ZUM UMSETZUNGSSTAND DER </a:t>
            </a:r>
            <a:r>
              <a:rPr lang="de-DE" sz="1600" b="0" i="0" u="none" strike="noStrike" dirty="0" err="1">
                <a:solidFill>
                  <a:srgbClr val="212529"/>
                </a:solidFill>
                <a:effectLst/>
                <a:latin typeface="+mn-lt"/>
              </a:rPr>
              <a:t>MAßNAHMEN</a:t>
            </a:r>
            <a:r>
              <a:rPr lang="de-DE" sz="1600" b="0" i="0" u="none" strike="noStrike" dirty="0">
                <a:solidFill>
                  <a:srgbClr val="212529"/>
                </a:solidFill>
                <a:effectLst/>
                <a:latin typeface="+mn-lt"/>
              </a:rPr>
              <a:t> UND DIE ERSTELLUNG EINES BERICHTS ZUM FORTSCHRITT DER NATIONALEN DEMENZSTRATEGIE.</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ZUDEM WURDE EIN „</a:t>
            </a:r>
            <a:r>
              <a:rPr lang="de-DE" sz="1600" b="0" i="0" u="none" strike="noStrike" dirty="0">
                <a:solidFill>
                  <a:srgbClr val="AF0060"/>
                </a:solidFill>
                <a:effectLst/>
                <a:latin typeface="+mn-lt"/>
                <a:hlinkClick r:id="rId5"/>
              </a:rPr>
              <a:t>NETZWERK NATIONALE DEMENZSTRATEGIE</a:t>
            </a:r>
            <a:r>
              <a:rPr lang="de-DE" sz="1600" b="0" i="0" u="none" strike="noStrike" dirty="0">
                <a:solidFill>
                  <a:srgbClr val="212529"/>
                </a:solidFill>
                <a:effectLst/>
                <a:latin typeface="+mn-lt"/>
              </a:rPr>
              <a:t>“ AUFGEBAUT, DAS DIE WEITERE ZUSAMMENARBEIT DER AKTEURE SOWIE DIE UMSETZUNG DER STRATEGIE FÖRDERN SOLL.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WÄHREND DER ZEIT MIT COVID 19 WAR  DIE ARBEIT IN FAST ALLEN ANTEILEN IM RUHEZUSTAND.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IN 2021 FAND ZU ERSTEN MAL WIEDER EINE SITZUNG EINESITZUNG  „</a:t>
            </a:r>
            <a:r>
              <a:rPr lang="de-DE" sz="1600" b="0" i="0" u="none" strike="noStrike" dirty="0">
                <a:solidFill>
                  <a:srgbClr val="AF0060"/>
                </a:solidFill>
                <a:effectLst/>
                <a:latin typeface="+mn-lt"/>
                <a:hlinkClick r:id="rId5"/>
              </a:rPr>
              <a:t>NETZWERK NATIONALE DEMENZSTRATEGIE</a:t>
            </a:r>
            <a:r>
              <a:rPr lang="de-DE" sz="1600" b="0" i="0" u="none" strike="noStrike" dirty="0">
                <a:solidFill>
                  <a:srgbClr val="212529"/>
                </a:solidFill>
                <a:effectLst/>
                <a:latin typeface="+mn-lt"/>
              </a:rPr>
              <a:t>“ STATT. MAN IST BEMÜHT DIE VERLORENE ZEIT AUFZUHOLEN. DIESES STELLT SICH ALLERDINGS ALS SEHR SCHWIERIG DAR.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ES FEHLT AN RESSOURSEN, AN FINANZEN, AN WISSEN ÜBER PROJEKTARBEIT UND STRUKTURIERTEN PROZESSEN IN DEN KLEINTEILIGEN PROJEKTTEAMS. </a:t>
            </a:r>
          </a:p>
          <a:p>
            <a:pPr algn="l"/>
            <a:r>
              <a:rPr lang="de-DE" sz="1600" b="0" i="0" u="none" strike="noStrike" dirty="0">
                <a:solidFill>
                  <a:srgbClr val="212529"/>
                </a:solidFill>
                <a:effectLst/>
                <a:latin typeface="+mn-lt"/>
              </a:rPr>
              <a:t>2026 SOLL ÜBER DIE WEITERENTWICKLUNG ENTSCHIEDEN WERDEN. DANN </a:t>
            </a:r>
            <a:r>
              <a:rPr lang="de-DE" sz="1600" b="0" i="0" u="none" strike="noStrike" dirty="0" err="1">
                <a:solidFill>
                  <a:srgbClr val="212529"/>
                </a:solidFill>
                <a:effectLst/>
                <a:latin typeface="+mn-lt"/>
              </a:rPr>
              <a:t>HEIßT</a:t>
            </a:r>
            <a:r>
              <a:rPr lang="de-DE" sz="1600" b="0" i="0" u="none" strike="noStrike" dirty="0">
                <a:solidFill>
                  <a:srgbClr val="212529"/>
                </a:solidFill>
                <a:effectLst/>
                <a:latin typeface="+mn-lt"/>
              </a:rPr>
              <a:t> ES BUTTER BEI DIE FISCHE. </a:t>
            </a:r>
          </a:p>
          <a:p>
            <a:pPr algn="l"/>
            <a:endParaRPr lang="de-DE" sz="1600" b="0" i="0" u="none" strike="noStrike" dirty="0">
              <a:solidFill>
                <a:srgbClr val="212529"/>
              </a:solidFill>
              <a:effectLst/>
              <a:latin typeface="+mn-lt"/>
            </a:endParaRPr>
          </a:p>
          <a:p>
            <a:pPr algn="l"/>
            <a:r>
              <a:rPr lang="de-DE" sz="1600" b="0" i="0" u="none" strike="noStrike" dirty="0">
                <a:solidFill>
                  <a:srgbClr val="212529"/>
                </a:solidFill>
                <a:effectLst/>
                <a:latin typeface="+mn-lt"/>
              </a:rPr>
              <a:t>PROBLEME: </a:t>
            </a:r>
          </a:p>
          <a:p>
            <a:pPr algn="l"/>
            <a:r>
              <a:rPr lang="de-DE" sz="1600" b="0" i="0" u="none" strike="noStrike" dirty="0">
                <a:solidFill>
                  <a:srgbClr val="212529"/>
                </a:solidFill>
                <a:effectLst/>
                <a:latin typeface="+mn-lt"/>
              </a:rPr>
              <a:t>DIE PROJEKTE WERDEN UNTEREINANDER NOCH ZU WENIG SPÜRBAR VERNETZT</a:t>
            </a:r>
          </a:p>
          <a:p>
            <a:pPr algn="l"/>
            <a:r>
              <a:rPr lang="de-DE" sz="1600" b="0" i="0" u="none" strike="noStrike" dirty="0">
                <a:solidFill>
                  <a:srgbClr val="212529"/>
                </a:solidFill>
                <a:effectLst/>
                <a:latin typeface="+mn-lt"/>
              </a:rPr>
              <a:t>MENSCHEN MIT DEMENZ, ALS BETROFFENEN WERDEN VIEL ZU WENIG EINGEBUNDEN IN ALLE SEGMENTE DES SYSTEM NATIONALE DEMENZSTRATEGIE </a:t>
            </a:r>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11</a:t>
            </a:fld>
            <a:endParaRPr lang="de-DE"/>
          </a:p>
        </p:txBody>
      </p:sp>
    </p:spTree>
    <p:extLst>
      <p:ext uri="{BB962C8B-B14F-4D97-AF65-F5344CB8AC3E}">
        <p14:creationId xmlns:p14="http://schemas.microsoft.com/office/powerpoint/2010/main" val="248156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latin typeface="+mn-lt"/>
              <a:ea typeface="+mn-ea"/>
              <a:cs typeface="+mn-cs"/>
            </a:endParaRPr>
          </a:p>
          <a:p>
            <a:pPr algn="l"/>
            <a:r>
              <a:rPr lang="de-DE" b="0" i="0" u="none" strike="noStrike" dirty="0">
                <a:solidFill>
                  <a:srgbClr val="4D5156"/>
                </a:solidFill>
                <a:effectLst/>
                <a:latin typeface="Google Sans"/>
              </a:rPr>
              <a:t>DEMENZ-RECHTE FÜR ERKRANKTE</a:t>
            </a:r>
            <a:br>
              <a:rPr lang="de-DE" b="0" i="0" u="none" strike="noStrike" dirty="0">
                <a:solidFill>
                  <a:srgbClr val="4D5156"/>
                </a:solidFill>
                <a:effectLst/>
                <a:latin typeface="Google Sans"/>
              </a:rPr>
            </a:br>
            <a:r>
              <a:rPr lang="de-DE" b="0" i="0" u="none" strike="noStrike" dirty="0">
                <a:solidFill>
                  <a:srgbClr val="4D5156"/>
                </a:solidFill>
                <a:effectLst/>
                <a:latin typeface="Google Sans"/>
              </a:rPr>
              <a:t>UNBEEINFLUSST VON GEISTIGEN UND KÖRPERLICHEN BESCHWERDEN GELTEN AUCH FÜR DEMENZKRANKE </a:t>
            </a:r>
            <a:r>
              <a:rPr lang="de-DE" b="0" i="0" u="none" strike="noStrike" dirty="0">
                <a:solidFill>
                  <a:srgbClr val="040C28"/>
                </a:solidFill>
                <a:effectLst/>
                <a:latin typeface="Google Sans"/>
              </a:rPr>
              <a:t>DAS GRUNDGESETZ UND DAS RECHT AUF DIE FREIE ENTFALTUNG DER PERSÖNLICHKEIT</a:t>
            </a:r>
            <a:r>
              <a:rPr lang="de-DE" b="0" i="0" u="none" strike="noStrike" dirty="0">
                <a:solidFill>
                  <a:srgbClr val="4D5156"/>
                </a:solidFill>
                <a:effectLst/>
                <a:latin typeface="Google Sans"/>
              </a:rPr>
              <a:t>. DAS BEDEUTET, DASS DER ERKRANKTE BIS ZUM ENDE EIN RECHT AUF EIN SELBSTBESTIMMTES UND FREIES LEBEN HAT.</a:t>
            </a:r>
            <a:endParaRPr lang="de-DE" b="0" i="0" u="none" strike="noStrike"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u="none" dirty="0"/>
              <a:t>Was können wir selbst für uns tun: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u="none" dirty="0"/>
              <a:t>Was kann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7F7F7F"/>
                </a:solidFill>
                <a:effectLst/>
                <a:latin typeface="Open Sans" panose="020B0606030504020204" pitchFamily="34" charset="0"/>
              </a:rPr>
              <a:t>So verliert das Thema seine Tabus, wird leichter (an)genommen, schützt vor krank machender Sorge, spendet Trost. Das Buch „DEMENSCH“ ist ein Geschenk für Jede und Jeden, weil es uns in unserer immer älter werdenden Gesellschaft hilft, Sorge und Anteilnahme leicht zu teilen und den Umgang mit Dementen für Würde zu öffnen.“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1" u="none" strike="noStrike" dirty="0">
              <a:solidFill>
                <a:srgbClr val="7F7F7F"/>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u="none" strike="noStrike" dirty="0">
                <a:solidFill>
                  <a:srgbClr val="7F7F7F"/>
                </a:solidFill>
                <a:effectLst/>
                <a:latin typeface="Open Sans" panose="020B0606030504020204" pitchFamily="34" charset="0"/>
              </a:rPr>
              <a:t>„Der Demenz ins Gesicht lachen – das ist das Motto dieses Buches, das mit Cartoons von Peter </a:t>
            </a:r>
            <a:r>
              <a:rPr lang="de-DE" b="0" i="1" u="none" strike="noStrike" dirty="0" err="1">
                <a:solidFill>
                  <a:srgbClr val="7F7F7F"/>
                </a:solidFill>
                <a:effectLst/>
                <a:latin typeface="Open Sans" panose="020B0606030504020204" pitchFamily="34" charset="0"/>
              </a:rPr>
              <a:t>Gaymann</a:t>
            </a:r>
            <a:r>
              <a:rPr lang="de-DE" b="0" i="1" u="none" strike="noStrike" dirty="0">
                <a:solidFill>
                  <a:srgbClr val="7F7F7F"/>
                </a:solidFill>
                <a:effectLst/>
                <a:latin typeface="Open Sans" panose="020B0606030504020204" pitchFamily="34" charset="0"/>
              </a:rPr>
              <a:t> die Krankheit von einer heiteren Seite zeigt. Die Autoren plädieren mit diesem Ansatz für einen humaneren Umgang mit Demenzkranken in unserer Gesellschaft." </a:t>
            </a:r>
            <a:endParaRPr lang="de-DE" b="0" u="none" dirty="0"/>
          </a:p>
        </p:txBody>
      </p:sp>
      <p:sp>
        <p:nvSpPr>
          <p:cNvPr id="4" name="Kopfzeilenplatzhalter 3"/>
          <p:cNvSpPr>
            <a:spLocks noGrp="1"/>
          </p:cNvSpPr>
          <p:nvPr>
            <p:ph type="hdr" sz="quarter"/>
          </p:nvPr>
        </p:nvSpPr>
        <p:spPr/>
        <p:txBody>
          <a:bodyPr/>
          <a:lstStyle/>
          <a:p>
            <a:r>
              <a:rPr lang="en-GB"/>
              <a:t>Lilo Klotz </a:t>
            </a:r>
          </a:p>
        </p:txBody>
      </p:sp>
      <p:sp>
        <p:nvSpPr>
          <p:cNvPr id="5" name="Datumsplatzhalter 4"/>
          <p:cNvSpPr>
            <a:spLocks noGrp="1"/>
          </p:cNvSpPr>
          <p:nvPr>
            <p:ph type="dt" idx="1"/>
          </p:nvPr>
        </p:nvSpPr>
        <p:spPr/>
        <p:txBody>
          <a:bodyPr/>
          <a:lstStyle/>
          <a:p>
            <a:fld id="{24370A5D-D142-1941-A845-D2B03377FA4A}" type="datetime1">
              <a:rPr lang="de-DE" smtClean="0"/>
              <a:t>20.06.2023</a:t>
            </a:fld>
            <a:endParaRPr lang="en-GB"/>
          </a:p>
        </p:txBody>
      </p:sp>
      <p:sp>
        <p:nvSpPr>
          <p:cNvPr id="6" name="Fußzeilenplatzhalter 5"/>
          <p:cNvSpPr>
            <a:spLocks noGrp="1"/>
          </p:cNvSpPr>
          <p:nvPr>
            <p:ph type="ftr" sz="quarter" idx="4"/>
          </p:nvPr>
        </p:nvSpPr>
        <p:spPr/>
        <p:txBody>
          <a:bodyPr/>
          <a:lstStyle/>
          <a:p>
            <a:r>
              <a:rPr lang="en-GB"/>
              <a:t>Presentation CBS_Semester 1</a:t>
            </a:r>
          </a:p>
        </p:txBody>
      </p:sp>
      <p:sp>
        <p:nvSpPr>
          <p:cNvPr id="7" name="Foliennummernplatzhalter 6"/>
          <p:cNvSpPr>
            <a:spLocks noGrp="1"/>
          </p:cNvSpPr>
          <p:nvPr>
            <p:ph type="sldNum" sz="quarter" idx="5"/>
          </p:nvPr>
        </p:nvSpPr>
        <p:spPr/>
        <p:txBody>
          <a:bodyPr/>
          <a:lstStyle/>
          <a:p>
            <a:fld id="{E8FF1AAD-187A-4C75-AC9C-D10E91F316BE}" type="slidenum">
              <a:rPr lang="en-GB" smtClean="0"/>
              <a:t>12</a:t>
            </a:fld>
            <a:endParaRPr lang="en-GB"/>
          </a:p>
        </p:txBody>
      </p:sp>
    </p:spTree>
    <p:extLst>
      <p:ext uri="{BB962C8B-B14F-4D97-AF65-F5344CB8AC3E}">
        <p14:creationId xmlns:p14="http://schemas.microsoft.com/office/powerpoint/2010/main" val="1915949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MIT DER LANDESDEMENZSTELLE ENTSTEHT  EINE NEUER, RICHTUNGSWEISE UND FACHKUNDIGE KOMPONENTE ODER EIN NETZWERKNOTEN IN DER DEMENZVERSORUNG IN MV. </a:t>
            </a: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EINE BINDEGLIED ZWISCHEN PRAXIS UND POLITIK </a:t>
            </a: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VORALLEM IM BEREICH GESUNDHEITSPOLITIK, PFLEGEMANGEMENT UND DEMENZVORSORGE BESTEHEN AKTUELL AUS DER SICHT DER BETROFFENEN NOCH VIELE REGIONALE UND KOMMUNALE UNTERSCHIEDE IN DER INHALTLICHKEIT UND DER QUALITÄT UND DES VORHANDENSEINS. </a:t>
            </a: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VIELES IST AUCH DOPPEL- UND DREIFACH VORHANDEN ABER DIE VERANTWORTLICHEN TAUSCHEN SICH WENIG ODER GARNICHT AUS. </a:t>
            </a:r>
          </a:p>
          <a:p>
            <a:pPr marL="0" lvl="0" indent="0">
              <a:buFontTx/>
              <a:buNone/>
            </a:pPr>
            <a:endParaRPr lang="de-DE" sz="1800" dirty="0">
              <a:solidFill>
                <a:srgbClr val="000000"/>
              </a:solidFill>
              <a:effectLst/>
              <a:latin typeface="+mn-lt"/>
              <a:ea typeface="Times New Roman" panose="02020603050405020304" pitchFamily="18" charset="0"/>
              <a:cs typeface="Times New Roman" panose="02020603050405020304" pitchFamily="18" charset="0"/>
            </a:endParaRP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MANCHMAL WIRD AN VIELE STELLEN IN EINEM BESTEHENDEN SYSTEM IMMER DAS GLEICHE GEMACHT UND AN MANCHEN STELLE NUR GANZ WENIG. DAS HAT SICHERLICH IMMER SEINE INDIVIUDELLEN GRÜNDE. ES KÖNNTEN DIE FINANZEN SEIN, ES KÖNNEN DIE HANDELNDEN RESSOURCEN SEIN. ES KANN FEHLENDE AKZEPTANZ SEIN. ODER DAS EINFACH EDER FOCUS FEHLT. </a:t>
            </a: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FÜR MICH IST HIER DIE NEUE LANDESDEMENSTELLE EIN TOLLE CHANCE VORHANDENE </a:t>
            </a:r>
          </a:p>
          <a:p>
            <a:pPr marL="0" lvl="0" indent="0">
              <a:buFontTx/>
              <a:buNone/>
            </a:pPr>
            <a:endParaRPr lang="de-DE" sz="1800" dirty="0">
              <a:solidFill>
                <a:srgbClr val="000000"/>
              </a:solidFill>
              <a:effectLst/>
              <a:latin typeface="+mn-lt"/>
              <a:ea typeface="Times New Roman" panose="02020603050405020304" pitchFamily="18" charset="0"/>
              <a:cs typeface="Times New Roman" panose="02020603050405020304" pitchFamily="18" charset="0"/>
            </a:endParaRPr>
          </a:p>
          <a:p>
            <a:pPr marL="0" lvl="0" indent="0">
              <a:buFontTx/>
              <a:buNone/>
            </a:pPr>
            <a:r>
              <a:rPr lang="de-DE" sz="1800" dirty="0">
                <a:solidFill>
                  <a:srgbClr val="000000"/>
                </a:solidFill>
                <a:effectLst/>
                <a:latin typeface="+mn-lt"/>
                <a:ea typeface="Times New Roman" panose="02020603050405020304" pitchFamily="18" charset="0"/>
                <a:cs typeface="Times New Roman" panose="02020603050405020304" pitchFamily="18" charset="0"/>
              </a:rPr>
              <a:t>DIE DEMENZSENSIBLE, KOMMUNE – EIN UNVERZICHTBARER BAUSTEIN FÜR EINE DEMENZSENSIBLEN GESELLSCHAFT!</a:t>
            </a:r>
          </a:p>
          <a:p>
            <a:pPr marL="0" lvl="0" indent="0">
              <a:buFontTx/>
              <a:buNone/>
            </a:pPr>
            <a:endParaRPr lang="de-DE" sz="180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mn-lt"/>
              </a:rPr>
              <a:t>ES GEHT UM DEMENZFREUNDLICHE KOMMUNEN. DABEI GEHT ES DARUM, DASS DIE ORTSCHAFTEN FÜR MENSCHEN MIT DEMENZ IN DEN KOMMUNEN UNTERSTÜTZT WERDEN, UND DIE KOMMUNEN SO AUSGESTALTET WERDEN, DASS SIE GUT WIE MÖGLICH IN IHRER WOHNUMGEBUNG DURCH ENTSPRECHENDE </a:t>
            </a:r>
            <a:r>
              <a:rPr lang="de-DE" sz="1800" dirty="0" err="1">
                <a:effectLst/>
                <a:latin typeface="+mn-lt"/>
              </a:rPr>
              <a:t>MAßNAHMEN</a:t>
            </a:r>
            <a:r>
              <a:rPr lang="de-DE" sz="1800" dirty="0">
                <a:effectLst/>
                <a:latin typeface="+mn-lt"/>
              </a:rPr>
              <a:t> IN IHREM WOHNORT SELBSTÄNDIG UND SELBSTBESTIMMT  AM LEBEN TEILNEHMEN KÖNNEN.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mn-lt"/>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dirty="0">
              <a:effectLst/>
              <a:latin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2800" dirty="0">
              <a:effectLst/>
            </a:endParaRPr>
          </a:p>
          <a:p>
            <a:pPr marL="342900" lvl="0" indent="-342900">
              <a:buFont typeface="Arial" panose="020B0604020202020204" pitchFamily="34" charset="0"/>
              <a:buChar char="•"/>
            </a:pPr>
            <a:endParaRPr lang="de-D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16DDFCB5-484F-B347-A56B-5C94DC11FF2D}" type="slidenum">
              <a:rPr lang="de-DE" smtClean="0"/>
              <a:t>13</a:t>
            </a:fld>
            <a:endParaRPr lang="de-DE"/>
          </a:p>
        </p:txBody>
      </p:sp>
      <p:sp>
        <p:nvSpPr>
          <p:cNvPr id="5" name="Datumsplatzhalter 4">
            <a:extLst>
              <a:ext uri="{FF2B5EF4-FFF2-40B4-BE49-F238E27FC236}">
                <a16:creationId xmlns:a16="http://schemas.microsoft.com/office/drawing/2014/main" id="{BB681F89-7AA8-4146-B086-FCC9C69BBB0C}"/>
              </a:ext>
            </a:extLst>
          </p:cNvPr>
          <p:cNvSpPr>
            <a:spLocks noGrp="1"/>
          </p:cNvSpPr>
          <p:nvPr>
            <p:ph type="dt" idx="1"/>
          </p:nvPr>
        </p:nvSpPr>
        <p:spPr/>
        <p:txBody>
          <a:bodyPr/>
          <a:lstStyle/>
          <a:p>
            <a:r>
              <a:rPr lang="de-DE"/>
              <a:t>17.03.21</a:t>
            </a:r>
          </a:p>
        </p:txBody>
      </p:sp>
      <p:sp>
        <p:nvSpPr>
          <p:cNvPr id="6" name="Fußzeilenplatzhalter 5">
            <a:extLst>
              <a:ext uri="{FF2B5EF4-FFF2-40B4-BE49-F238E27FC236}">
                <a16:creationId xmlns:a16="http://schemas.microsoft.com/office/drawing/2014/main" id="{C5E23C28-E17C-1446-AB91-22DC131AD9B4}"/>
              </a:ext>
            </a:extLst>
          </p:cNvPr>
          <p:cNvSpPr>
            <a:spLocks noGrp="1"/>
          </p:cNvSpPr>
          <p:nvPr>
            <p:ph type="ftr" sz="quarter" idx="4"/>
          </p:nvPr>
        </p:nvSpPr>
        <p:spPr/>
        <p:txBody>
          <a:bodyPr/>
          <a:lstStyle/>
          <a:p>
            <a:r>
              <a:rPr lang="de-DE"/>
              <a:t>Initiative Zukunft_Kunst- und Design-Beirat </a:t>
            </a:r>
          </a:p>
        </p:txBody>
      </p:sp>
    </p:spTree>
    <p:extLst>
      <p:ext uri="{BB962C8B-B14F-4D97-AF65-F5344CB8AC3E}">
        <p14:creationId xmlns:p14="http://schemas.microsoft.com/office/powerpoint/2010/main" val="1434673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Für die Begleitung und Weiterentwicklung der Bemühungen rund um das Demenz  wird als beratende Kompetenz alle Beteiligen ein positiven Schub nach vorne geben.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Die Arbeit dieser verantwortlichen Gremien zu flankieren ist wichtiges Kernziel der Nationalen Demenzstrategie und </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Es gilt den ganzheitlichen Wohlfühlaspekt auch für das Thema Demenz in unserem Bundesland zu schaffen und ein </a:t>
            </a:r>
          </a:p>
          <a:p>
            <a:endParaRPr lang="de-DE" sz="1200" kern="1200" dirty="0">
              <a:solidFill>
                <a:schemeClr val="tx1"/>
              </a:solidFill>
              <a:effectLst/>
              <a:latin typeface="+mn-lt"/>
              <a:ea typeface="+mn-ea"/>
              <a:cs typeface="+mn-cs"/>
            </a:endParaRPr>
          </a:p>
          <a:p>
            <a:pPr algn="l"/>
            <a:r>
              <a:rPr lang="de-DE" b="0" i="0" u="none" strike="noStrike" dirty="0">
                <a:solidFill>
                  <a:schemeClr val="bg1"/>
                </a:solidFill>
                <a:effectLst/>
                <a:latin typeface="silka"/>
              </a:rPr>
              <a:t>Aufgabenschwerpunkten:</a:t>
            </a:r>
          </a:p>
          <a:p>
            <a:pPr algn="l">
              <a:buFont typeface="Arial" panose="020B0604020202020204" pitchFamily="34" charset="0"/>
              <a:buChar char="•"/>
            </a:pPr>
            <a:r>
              <a:rPr lang="de-DE" b="0" i="0" u="none" strike="noStrike" dirty="0">
                <a:solidFill>
                  <a:schemeClr val="bg1"/>
                </a:solidFill>
                <a:effectLst/>
                <a:latin typeface="silka"/>
              </a:rPr>
              <a:t>Menschen mit Demenz und ihre Angehörigen unterstützen,</a:t>
            </a:r>
          </a:p>
          <a:p>
            <a:pPr algn="l">
              <a:buFont typeface="Arial" panose="020B0604020202020204" pitchFamily="34" charset="0"/>
              <a:buChar char="•"/>
            </a:pPr>
            <a:r>
              <a:rPr lang="de-DE" b="0" i="0" u="none" strike="noStrike" dirty="0">
                <a:solidFill>
                  <a:schemeClr val="bg1"/>
                </a:solidFill>
                <a:effectLst/>
                <a:latin typeface="silka"/>
              </a:rPr>
              <a:t>eine Demenzstrategie für das Land PROFESSINOELLE AKTEUER </a:t>
            </a:r>
          </a:p>
          <a:p>
            <a:pPr algn="l">
              <a:buFont typeface="Arial" panose="020B0604020202020204" pitchFamily="34" charset="0"/>
              <a:buChar char="•"/>
            </a:pPr>
            <a:r>
              <a:rPr lang="de-DE" b="0" i="0" u="none" strike="noStrike" dirty="0">
                <a:solidFill>
                  <a:schemeClr val="bg1"/>
                </a:solidFill>
                <a:effectLst/>
                <a:latin typeface="silka"/>
              </a:rPr>
              <a:t>Ehrenamtliche und professionelle Akteure vernetzen,</a:t>
            </a:r>
          </a:p>
          <a:p>
            <a:pPr algn="l">
              <a:buFont typeface="Arial" panose="020B0604020202020204" pitchFamily="34" charset="0"/>
              <a:buChar char="•"/>
            </a:pPr>
            <a:r>
              <a:rPr lang="de-DE" b="0" i="0" u="none" strike="noStrike" dirty="0">
                <a:solidFill>
                  <a:schemeClr val="bg1"/>
                </a:solidFill>
                <a:effectLst/>
                <a:latin typeface="silka"/>
              </a:rPr>
              <a:t>die Öffentlichkeit zum Thema Demenz sensibilisieren,</a:t>
            </a:r>
          </a:p>
          <a:p>
            <a:pPr algn="l">
              <a:buFont typeface="Arial" panose="020B0604020202020204" pitchFamily="34" charset="0"/>
              <a:buChar char="•"/>
            </a:pPr>
            <a:r>
              <a:rPr lang="de-DE" b="0" i="0" u="none" strike="noStrike" dirty="0">
                <a:solidFill>
                  <a:schemeClr val="bg1"/>
                </a:solidFill>
                <a:effectLst/>
                <a:latin typeface="silka"/>
              </a:rPr>
              <a:t>Wissen generieren, bereitstellen und verbreiten und</a:t>
            </a:r>
          </a:p>
          <a:p>
            <a:pPr algn="l">
              <a:buFont typeface="Arial" panose="020B0604020202020204" pitchFamily="34" charset="0"/>
              <a:buChar char="•"/>
            </a:pPr>
            <a:r>
              <a:rPr lang="de-DE" b="0" i="0" u="none" strike="noStrike" dirty="0">
                <a:solidFill>
                  <a:schemeClr val="bg1"/>
                </a:solidFill>
                <a:effectLst/>
                <a:latin typeface="silka"/>
              </a:rPr>
              <a:t>die Landessozial- und Gesundheitspolitik beraten.</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Allen Bürgerinnen und Bürger in wohlwollender und innovativer Weise das Thema Demenz Schritt für Schritt ein wenig transparenter machen und dadurch die Stigmatisierung und Vereinsamen von Menschen mit einer Demenz und deren Angehörigen zu durchbrechen. </a:t>
            </a:r>
          </a:p>
          <a:p>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Das ist wieder ein entscheidenden Schritt näher zu eine gemeinwohlorientierten </a:t>
            </a:r>
            <a:r>
              <a:rPr lang="de-DE" sz="1200" kern="1200" dirty="0" err="1">
                <a:solidFill>
                  <a:schemeClr val="tx1"/>
                </a:solidFill>
                <a:effectLst/>
                <a:latin typeface="+mn-lt"/>
                <a:ea typeface="+mn-ea"/>
                <a:cs typeface="+mn-cs"/>
              </a:rPr>
              <a:t>Politikund</a:t>
            </a:r>
            <a:r>
              <a:rPr lang="de-DE" sz="1200" kern="1200" dirty="0">
                <a:solidFill>
                  <a:schemeClr val="tx1"/>
                </a:solidFill>
                <a:effectLst/>
                <a:latin typeface="+mn-lt"/>
                <a:ea typeface="+mn-ea"/>
                <a:cs typeface="+mn-cs"/>
              </a:rPr>
              <a:t> Gesellschaft.</a:t>
            </a:r>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In wohlwollender und innovativer Weise kommen gestärkt durch die Kompetenz, den Elan und das Engagement dieses kleinen und handverlesenen Fachgremiums - dem Kühlungsborn unserer Zukunft, wieder einen entscheidenden Schritt gemeinsam näher. </a:t>
            </a:r>
          </a:p>
          <a:p>
            <a:endParaRPr lang="de-DE" dirty="0"/>
          </a:p>
        </p:txBody>
      </p:sp>
      <p:sp>
        <p:nvSpPr>
          <p:cNvPr id="4" name="Foliennummernplatzhalter 3"/>
          <p:cNvSpPr>
            <a:spLocks noGrp="1"/>
          </p:cNvSpPr>
          <p:nvPr>
            <p:ph type="sldNum" sz="quarter" idx="5"/>
          </p:nvPr>
        </p:nvSpPr>
        <p:spPr/>
        <p:txBody>
          <a:bodyPr/>
          <a:lstStyle/>
          <a:p>
            <a:fld id="{16DDFCB5-484F-B347-A56B-5C94DC11FF2D}" type="slidenum">
              <a:rPr lang="de-DE" smtClean="0"/>
              <a:t>14</a:t>
            </a:fld>
            <a:endParaRPr lang="de-DE"/>
          </a:p>
        </p:txBody>
      </p:sp>
      <p:sp>
        <p:nvSpPr>
          <p:cNvPr id="5" name="Datumsplatzhalter 4">
            <a:extLst>
              <a:ext uri="{FF2B5EF4-FFF2-40B4-BE49-F238E27FC236}">
                <a16:creationId xmlns:a16="http://schemas.microsoft.com/office/drawing/2014/main" id="{4ACEA7AF-18ED-3748-A65D-5E6707FFB235}"/>
              </a:ext>
            </a:extLst>
          </p:cNvPr>
          <p:cNvSpPr>
            <a:spLocks noGrp="1"/>
          </p:cNvSpPr>
          <p:nvPr>
            <p:ph type="dt" idx="1"/>
          </p:nvPr>
        </p:nvSpPr>
        <p:spPr/>
        <p:txBody>
          <a:bodyPr/>
          <a:lstStyle/>
          <a:p>
            <a:r>
              <a:rPr lang="de-DE"/>
              <a:t>17.03.21</a:t>
            </a:r>
          </a:p>
        </p:txBody>
      </p:sp>
      <p:sp>
        <p:nvSpPr>
          <p:cNvPr id="6" name="Fußzeilenplatzhalter 5">
            <a:extLst>
              <a:ext uri="{FF2B5EF4-FFF2-40B4-BE49-F238E27FC236}">
                <a16:creationId xmlns:a16="http://schemas.microsoft.com/office/drawing/2014/main" id="{4E657351-21F1-D142-BCBD-004BD5B80CE6}"/>
              </a:ext>
            </a:extLst>
          </p:cNvPr>
          <p:cNvSpPr>
            <a:spLocks noGrp="1"/>
          </p:cNvSpPr>
          <p:nvPr>
            <p:ph type="ftr" sz="quarter" idx="4"/>
          </p:nvPr>
        </p:nvSpPr>
        <p:spPr/>
        <p:txBody>
          <a:bodyPr/>
          <a:lstStyle/>
          <a:p>
            <a:r>
              <a:rPr lang="de-DE"/>
              <a:t>Initiative Zukunft_Kunst- und Design-Beirat </a:t>
            </a:r>
          </a:p>
        </p:txBody>
      </p:sp>
    </p:spTree>
    <p:extLst>
      <p:ext uri="{BB962C8B-B14F-4D97-AF65-F5344CB8AC3E}">
        <p14:creationId xmlns:p14="http://schemas.microsoft.com/office/powerpoint/2010/main" val="106752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bildplatzhalter 1">
            <a:extLst>
              <a:ext uri="{FF2B5EF4-FFF2-40B4-BE49-F238E27FC236}">
                <a16:creationId xmlns:a16="http://schemas.microsoft.com/office/drawing/2014/main" id="{AC4779CF-ABE1-EA36-9E19-E8C1FF4344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izenplatzhalter 2">
            <a:extLst>
              <a:ext uri="{FF2B5EF4-FFF2-40B4-BE49-F238E27FC236}">
                <a16:creationId xmlns:a16="http://schemas.microsoft.com/office/drawing/2014/main" id="{481F88B4-7585-AB49-FD56-FD8A91A0B6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sz="1800" b="1" dirty="0">
                <a:effectLst/>
                <a:latin typeface="Arial" panose="020B0604020202020204" pitchFamily="34" charset="0"/>
                <a:ea typeface="Times New Roman" panose="02020603050405020304" pitchFamily="18" charset="0"/>
              </a:rPr>
              <a:t>MITMACHEN BEI DER ENTWICKLUNG UNSERER GESELLSCHAFT FÜR ALLE GREIFBAR GESTALTEN UND MACHBAR ZU GESTALTEN, STRUKTURELLEN NACHTEILE UND BEEINTRÄCHTIGUNGEN WAHRNEHMEN UND AUSZUGLEICHEN, AKTIV MITDENKEN UND -ARBEITEN AN VERÄNDERUNGEN UND VERBESSERUNGEN. </a:t>
            </a:r>
            <a:endParaRPr lang="de-DE" sz="1800" b="1" dirty="0">
              <a:effectLst/>
              <a:latin typeface="Times New Roman" panose="02020603050405020304" pitchFamily="18" charset="0"/>
              <a:ea typeface="Times New Roman" panose="02020603050405020304" pitchFamily="18" charset="0"/>
            </a:endParaRPr>
          </a:p>
          <a:p>
            <a:endParaRPr lang="de-DE" sz="18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cs typeface="Times New Roman" panose="02020603050405020304" pitchFamily="18" charset="0"/>
              </a:rPr>
              <a:t>WIR, DIE MENSCHEN MIT EINER DEMENZ, SIND AUCH EINE TEILMENGE AUS DEN VIELEN GRUPPEN DER GESELLSCHAFT, DENEN DAS RECHT AUF TEILHABE VORENTHALTEN WIRD. </a:t>
            </a:r>
          </a:p>
          <a:p>
            <a:endParaRPr lang="de-DE" sz="1800" b="1" dirty="0">
              <a:effectLst/>
              <a:latin typeface="Arial" panose="020B0604020202020204" pitchFamily="34" charset="0"/>
              <a:ea typeface="Times New Roman" panose="02020603050405020304" pitchFamily="18" charset="0"/>
              <a:cs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cs typeface="Times New Roman" panose="02020603050405020304" pitchFamily="18" charset="0"/>
              </a:rPr>
              <a:t>WIR WERDEN HÄUFIG UND OHNE MIT DER WIMPER ZU ZUCKEN „</a:t>
            </a:r>
            <a:r>
              <a:rPr lang="de-DE" sz="1800" b="1" i="1" dirty="0">
                <a:effectLst/>
                <a:latin typeface="Arial" panose="020B0604020202020204" pitchFamily="34" charset="0"/>
                <a:ea typeface="Times New Roman" panose="02020603050405020304" pitchFamily="18" charset="0"/>
                <a:cs typeface="Times New Roman" panose="02020603050405020304" pitchFamily="18" charset="0"/>
              </a:rPr>
              <a:t>TEILHABEBEHINDERT</a:t>
            </a:r>
            <a:r>
              <a:rPr lang="de-DE" sz="1800" b="1" dirty="0">
                <a:effectLst/>
                <a:latin typeface="Arial" panose="020B0604020202020204" pitchFamily="34" charset="0"/>
                <a:ea typeface="Times New Roman" panose="02020603050405020304" pitchFamily="18" charset="0"/>
                <a:cs typeface="Times New Roman" panose="02020603050405020304" pitchFamily="18" charset="0"/>
              </a:rPr>
              <a:t>“. UND WIR LASSEN ES ALLZU OFT KLAGLOS UND STILL ZU! </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b="1" dirty="0">
              <a:effectLst/>
              <a:latin typeface="Arial" panose="020B0604020202020204" pitchFamily="34" charset="0"/>
              <a:ea typeface="Calibri" panose="020F0502020204030204" pitchFamily="34" charset="0"/>
              <a:cs typeface="Times New Roman" panose="02020603050405020304" pitchFamily="18" charset="0"/>
            </a:endParaRPr>
          </a:p>
          <a:p>
            <a:r>
              <a:rPr lang="de-DE" sz="1800" b="1" dirty="0">
                <a:effectLst/>
                <a:latin typeface="Arial" panose="020B0604020202020204" pitchFamily="34" charset="0"/>
                <a:ea typeface="Calibri" panose="020F0502020204030204" pitchFamily="34" charset="0"/>
                <a:cs typeface="Times New Roman" panose="02020603050405020304" pitchFamily="18" charset="0"/>
              </a:rPr>
              <a:t>DANN DÜRFEN WIR UNS NICHT WUNDERN, WENN NUR ÜBER UNS GEREDET WIRD UND DASS, OBWOHL WIR EINEN </a:t>
            </a:r>
            <a:r>
              <a:rPr lang="de-DE" sz="1800" b="1" dirty="0">
                <a:effectLst/>
                <a:latin typeface="Arial" panose="020B0604020202020204" pitchFamily="34" charset="0"/>
                <a:ea typeface="Times New Roman" panose="02020603050405020304" pitchFamily="18" charset="0"/>
                <a:cs typeface="Times New Roman" panose="02020603050405020304" pitchFamily="18" charset="0"/>
              </a:rPr>
              <a:t>KONKRETEN RECHTSANSPRUCH ALS MENSCHEN MIT EINER BEEINTRÄCHTIGUNG AUF DIE GLEICHBERECHTIGTE TEILHABE AM LEBEN IN DER GESELLSCHAFT HABEN. </a:t>
            </a:r>
            <a:endParaRPr lang="de-DE"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b="1" dirty="0">
              <a:effectLst/>
              <a:latin typeface="Arial" panose="020B0604020202020204" pitchFamily="34" charset="0"/>
              <a:ea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rPr>
              <a:t>UNSEREM ANSPRUCH AUF PARTIZIPATION MÜSSEN WIR JEDOCH DURCH UNSERE AKTIVE, SICHTBARE, HÖRBARE UND SPÜRBARE TEILHABE GERECHT WERDEN. </a:t>
            </a:r>
          </a:p>
          <a:p>
            <a:endParaRPr lang="de-DE" sz="1800" b="1" dirty="0">
              <a:effectLst/>
              <a:latin typeface="Arial" panose="020B0604020202020204" pitchFamily="34" charset="0"/>
              <a:ea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rPr>
              <a:t>WIR SOLLTEN UND MÜSSEN UNS NICHT LÄNGER VERSTECKEN, UNS SCHÄMEN ODER GLAUBEN WIR WÄREN NICHT MEHR GEFRAGT. </a:t>
            </a:r>
          </a:p>
          <a:p>
            <a:endParaRPr lang="de-DE" sz="1800" b="1" dirty="0">
              <a:effectLst/>
              <a:latin typeface="Arial" panose="020B0604020202020204" pitchFamily="34" charset="0"/>
              <a:ea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rPr>
              <a:t>PRÄGEN WIR DOCH GEMEINSAM DER „DEMENZ“ EINEN NEUEN, EINEN ANDEREN, UNSEREN STEMPEL AUF. </a:t>
            </a:r>
            <a:endParaRPr lang="de-DE" sz="1800" b="1" dirty="0">
              <a:effectLst/>
              <a:latin typeface="Times New Roman" panose="02020603050405020304" pitchFamily="18" charset="0"/>
              <a:ea typeface="Times New Roman" panose="02020603050405020304" pitchFamily="18" charset="0"/>
            </a:endParaRPr>
          </a:p>
          <a:p>
            <a:endParaRPr lang="de-DE" sz="1800" dirty="0">
              <a:effectLst/>
              <a:latin typeface="Arial" panose="020B0604020202020204" pitchFamily="34" charset="0"/>
              <a:ea typeface="Times New Roman" panose="02020603050405020304" pitchFamily="18" charset="0"/>
            </a:endParaRPr>
          </a:p>
          <a:p>
            <a:r>
              <a:rPr lang="de-DE" sz="1800" b="1" dirty="0">
                <a:effectLst/>
                <a:latin typeface="Arial" panose="020B0604020202020204" pitchFamily="34" charset="0"/>
                <a:ea typeface="Times New Roman" panose="02020603050405020304" pitchFamily="18" charset="0"/>
              </a:rPr>
              <a:t>Den nur wenn mehr engagementinteressierten Menschen mit einer Demenz aufstehen, mitreden, sich zu Wort melden, an sich glauben, miteinander stark sind können wir unsere berechtigten Forderungen mehr Gewicht geben und unseren vielfältigen Erfahrungen und Perspektiven eine starke Stimme geben. </a:t>
            </a:r>
            <a:endParaRPr lang="de-DE" sz="1800" b="1" dirty="0">
              <a:effectLst/>
              <a:latin typeface="Times New Roman" panose="02020603050405020304" pitchFamily="18" charset="0"/>
              <a:ea typeface="Times New Roman" panose="02020603050405020304" pitchFamily="18" charset="0"/>
            </a:endParaRPr>
          </a:p>
          <a:p>
            <a:pPr marL="0" algn="l" defTabSz="914400" rtl="0" eaLnBrk="1" latinLnBrk="0" hangingPunct="1">
              <a:spcBef>
                <a:spcPct val="0"/>
              </a:spcBef>
            </a:pPr>
            <a:endParaRPr lang="de-DE" altLang="de-DE" sz="1200" kern="1200" dirty="0">
              <a:solidFill>
                <a:schemeClr val="tx1"/>
              </a:solidFill>
              <a:latin typeface="+mn-lt"/>
              <a:ea typeface="+mn-ea"/>
              <a:cs typeface="+mn-cs"/>
            </a:endParaRPr>
          </a:p>
          <a:p>
            <a:pPr marL="0" algn="l" defTabSz="914400" rtl="0" eaLnBrk="1" latinLnBrk="0" hangingPunct="1">
              <a:spcBef>
                <a:spcPct val="0"/>
              </a:spcBef>
            </a:pPr>
            <a:endParaRPr lang="de-DE" altLang="de-DE" sz="1200" kern="1200" dirty="0">
              <a:solidFill>
                <a:schemeClr val="tx1"/>
              </a:solidFill>
              <a:latin typeface="+mn-lt"/>
              <a:ea typeface="+mn-ea"/>
              <a:cs typeface="+mn-cs"/>
            </a:endParaRPr>
          </a:p>
          <a:p>
            <a:pPr marL="0" algn="l" defTabSz="914400" rtl="0" eaLnBrk="1" latinLnBrk="0" hangingPunct="1">
              <a:spcBef>
                <a:spcPct val="0"/>
              </a:spcBef>
            </a:pPr>
            <a:endParaRPr lang="de-DE" altLang="de-DE" sz="1200" kern="1200" dirty="0">
              <a:solidFill>
                <a:schemeClr val="tx1"/>
              </a:solidFill>
              <a:latin typeface="+mn-lt"/>
              <a:ea typeface="+mn-ea"/>
              <a:cs typeface="+mn-cs"/>
            </a:endParaRPr>
          </a:p>
          <a:p>
            <a:pPr>
              <a:spcBef>
                <a:spcPct val="0"/>
              </a:spcBef>
            </a:pPr>
            <a:endParaRPr lang="de-DE" altLang="de-DE" dirty="0">
              <a:solidFill>
                <a:srgbClr val="FFFFFF"/>
              </a:solidFill>
              <a:cs typeface="Calibri" panose="020F0502020204030204" pitchFamily="34" charset="0"/>
            </a:endParaRPr>
          </a:p>
        </p:txBody>
      </p:sp>
      <p:sp>
        <p:nvSpPr>
          <p:cNvPr id="32771" name="Foliennummernplatzhalter 3">
            <a:extLst>
              <a:ext uri="{FF2B5EF4-FFF2-40B4-BE49-F238E27FC236}">
                <a16:creationId xmlns:a16="http://schemas.microsoft.com/office/drawing/2014/main" id="{A16ADDEF-16E1-E284-4F1D-B049861343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491E692B-A002-334A-BE3E-D078E085815C}" type="slidenum">
              <a:rPr lang="de-DE" altLang="de-DE">
                <a:latin typeface="Calibri" panose="020F0502020204030204" pitchFamily="34" charset="0"/>
              </a:rPr>
              <a:pPr fontAlgn="base">
                <a:spcBef>
                  <a:spcPct val="0"/>
                </a:spcBef>
                <a:spcAft>
                  <a:spcPct val="0"/>
                </a:spcAft>
              </a:pPr>
              <a:t>15</a:t>
            </a:fld>
            <a:endParaRPr lang="de-DE" altLang="de-DE">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de-DE" altLang="de-DE" dirty="0">
                <a:cs typeface="Calibri" panose="020F0502020204030204" pitchFamily="34" charset="0"/>
              </a:rPr>
              <a:t>ABER WIR DÜRFEN EINES NICHT VERGESSEN:</a:t>
            </a:r>
          </a:p>
          <a:p>
            <a:pPr>
              <a:spcBef>
                <a:spcPct val="0"/>
              </a:spcBef>
            </a:pPr>
            <a:r>
              <a:rPr lang="de-DE" altLang="de-DE" dirty="0">
                <a:cs typeface="Calibri" panose="020F0502020204030204" pitchFamily="34" charset="0"/>
              </a:rPr>
              <a:t>ICH BIN NUR EINE VON DEN VIELEN,. AKTUELLE 1,8 MIO MENSCHEN MIT EINER DEMENTIELLEN ERKRANKUNG, UND ES WERDEN STÄNDIG MEHR! </a:t>
            </a:r>
          </a:p>
          <a:p>
            <a:pPr>
              <a:spcBef>
                <a:spcPct val="0"/>
              </a:spcBef>
            </a:pPr>
            <a:endParaRPr lang="de-DE" altLang="de-DE" u="sng" dirty="0">
              <a:cs typeface="Calibri" panose="020F0502020204030204" pitchFamily="34" charset="0"/>
            </a:endParaRPr>
          </a:p>
          <a:p>
            <a:pPr>
              <a:spcBef>
                <a:spcPct val="0"/>
              </a:spcBef>
            </a:pPr>
            <a:r>
              <a:rPr lang="de-DE" altLang="de-DE" u="sng" dirty="0">
                <a:cs typeface="Calibri" panose="020F0502020204030204" pitchFamily="34" charset="0"/>
              </a:rPr>
              <a:t>DEMENZ KANN JEDEN TREFFEN </a:t>
            </a:r>
          </a:p>
          <a:p>
            <a:pPr>
              <a:spcBef>
                <a:spcPct val="0"/>
              </a:spcBef>
            </a:pPr>
            <a:endParaRPr lang="de-DE" altLang="de-DE" u="sng" dirty="0">
              <a:cs typeface="Calibri" panose="020F0502020204030204" pitchFamily="34" charset="0"/>
            </a:endParaRPr>
          </a:p>
          <a:p>
            <a:pPr>
              <a:spcBef>
                <a:spcPct val="0"/>
              </a:spcBef>
            </a:pPr>
            <a:r>
              <a:rPr lang="de-DE" altLang="de-DE" u="sng" dirty="0">
                <a:cs typeface="Calibri" panose="020F0502020204030204" pitchFamily="34" charset="0"/>
              </a:rPr>
              <a:t>Jetzt heißt es gemeinsam denken und handeln </a:t>
            </a:r>
          </a:p>
          <a:p>
            <a:pPr>
              <a:spcBef>
                <a:spcPct val="0"/>
              </a:spcBef>
            </a:pPr>
            <a:r>
              <a:rPr lang="de-DE" altLang="de-DE" u="sng" dirty="0">
                <a:cs typeface="Calibri" panose="020F0502020204030204" pitchFamily="34" charset="0"/>
              </a:rPr>
              <a:t>Projekte und Maßnahmen evaluieren, und neue entwickeln.</a:t>
            </a:r>
          </a:p>
          <a:p>
            <a:pPr>
              <a:spcBef>
                <a:spcPct val="0"/>
              </a:spcBef>
            </a:pPr>
            <a:r>
              <a:rPr lang="de-DE" altLang="de-DE" u="sng" dirty="0">
                <a:cs typeface="Calibri" panose="020F0502020204030204" pitchFamily="34" charset="0"/>
              </a:rPr>
              <a:t>Angebote Schaffen </a:t>
            </a:r>
          </a:p>
          <a:p>
            <a:pPr>
              <a:spcBef>
                <a:spcPct val="0"/>
              </a:spcBef>
            </a:pPr>
            <a:r>
              <a:rPr lang="de-DE" altLang="de-DE" u="sng" dirty="0">
                <a:cs typeface="Calibri" panose="020F0502020204030204" pitchFamily="34" charset="0"/>
              </a:rPr>
              <a:t>Vernetzen, Sensibilisieren und </a:t>
            </a:r>
            <a:r>
              <a:rPr lang="de-DE" altLang="de-DE" u="sng" dirty="0" err="1">
                <a:cs typeface="Calibri" panose="020F0502020204030204" pitchFamily="34" charset="0"/>
              </a:rPr>
              <a:t>aktiiven</a:t>
            </a:r>
            <a:r>
              <a:rPr lang="de-DE" altLang="de-DE" u="sng" dirty="0">
                <a:cs typeface="Calibri" panose="020F0502020204030204" pitchFamily="34" charset="0"/>
              </a:rPr>
              <a:t>, Teilhabe fördern und auch fordern. </a:t>
            </a:r>
          </a:p>
          <a:p>
            <a:pPr>
              <a:spcBef>
                <a:spcPct val="0"/>
              </a:spcBef>
            </a:pPr>
            <a:r>
              <a:rPr lang="de-DE" altLang="de-DE" u="sng" dirty="0">
                <a:cs typeface="Calibri" panose="020F0502020204030204" pitchFamily="34" charset="0"/>
              </a:rPr>
              <a:t>….. </a:t>
            </a:r>
          </a:p>
          <a:p>
            <a:pPr>
              <a:spcBef>
                <a:spcPct val="0"/>
              </a:spcBef>
            </a:pPr>
            <a:endParaRPr lang="de-DE" altLang="de-DE" u="sng" dirty="0">
              <a:cs typeface="Calibri" panose="020F0502020204030204" pitchFamily="34" charset="0"/>
            </a:endParaRPr>
          </a:p>
          <a:p>
            <a:pPr>
              <a:spcBef>
                <a:spcPct val="0"/>
              </a:spcBef>
            </a:pPr>
            <a:endParaRPr lang="de-DE" altLang="de-DE" u="sng" dirty="0">
              <a:cs typeface="Calibri" panose="020F0502020204030204" pitchFamily="34" charset="0"/>
            </a:endParaRPr>
          </a:p>
          <a:p>
            <a:pPr>
              <a:spcBef>
                <a:spcPct val="0"/>
              </a:spcBef>
            </a:pPr>
            <a:endParaRPr lang="de-DE" altLang="de-DE" u="sng" dirty="0">
              <a:cs typeface="Calibri" panose="020F0502020204030204" pitchFamily="34" charset="0"/>
            </a:endParaRPr>
          </a:p>
          <a:p>
            <a:pPr>
              <a:spcBef>
                <a:spcPct val="0"/>
              </a:spcBef>
            </a:pPr>
            <a:endParaRPr lang="de-DE" altLang="de-DE" u="sng" dirty="0">
              <a:cs typeface="Calibri" panose="020F0502020204030204" pitchFamily="34" charset="0"/>
            </a:endParaRPr>
          </a:p>
          <a:p>
            <a:pPr marL="171450" indent="-171450">
              <a:buFont typeface="Arial" panose="020B0604020202020204" pitchFamily="34" charset="0"/>
              <a:buChar char="•"/>
            </a:pPr>
            <a:endParaRPr lang="de-DE" b="1" dirty="0"/>
          </a:p>
          <a:p>
            <a:pPr marL="171450" indent="-171450">
              <a:buFont typeface="Arial" panose="020B0604020202020204" pitchFamily="34" charset="0"/>
              <a:buChar char="•"/>
            </a:pPr>
            <a:endParaRPr lang="de-DE" b="1" dirty="0"/>
          </a:p>
        </p:txBody>
      </p:sp>
      <p:sp>
        <p:nvSpPr>
          <p:cNvPr id="4" name="Foliennummernplatzhalter 3"/>
          <p:cNvSpPr>
            <a:spLocks noGrp="1"/>
          </p:cNvSpPr>
          <p:nvPr>
            <p:ph type="sldNum" sz="quarter" idx="5"/>
          </p:nvPr>
        </p:nvSpPr>
        <p:spPr/>
        <p:txBody>
          <a:bodyPr/>
          <a:lstStyle/>
          <a:p>
            <a:fld id="{C700B11B-923A-FB4E-9A35-6C312BF2EC71}" type="slidenum">
              <a:rPr lang="de-DE" smtClean="0"/>
              <a:t>16</a:t>
            </a:fld>
            <a:endParaRPr lang="de-DE"/>
          </a:p>
        </p:txBody>
      </p:sp>
    </p:spTree>
    <p:extLst>
      <p:ext uri="{BB962C8B-B14F-4D97-AF65-F5344CB8AC3E}">
        <p14:creationId xmlns:p14="http://schemas.microsoft.com/office/powerpoint/2010/main" val="40671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a:xfrm>
            <a:off x="685800" y="4400550"/>
            <a:ext cx="5486400" cy="4541972"/>
          </a:xfrm>
        </p:spPr>
        <p:txBody>
          <a:bodyPr/>
          <a:lstStyle/>
          <a:p>
            <a:r>
              <a:rPr lang="de-DE" sz="1800" b="1" dirty="0">
                <a:effectLst/>
                <a:latin typeface="+mn-lt"/>
                <a:ea typeface="Times New Roman" panose="02020603050405020304" pitchFamily="18" charset="0"/>
              </a:rPr>
              <a:t>ICH GLAUBE AUCH, DAS ES NICHT NUR DIE AUFGABE ANDERE IST TEILHABEBEHINDERUNG UND FEHLENDE INKLUSION ZU ÄNDERN. </a:t>
            </a:r>
          </a:p>
          <a:p>
            <a:endParaRPr lang="de-DE" sz="1800" b="1" dirty="0">
              <a:effectLst/>
              <a:latin typeface="+mn-lt"/>
              <a:ea typeface="Times New Roman" panose="02020603050405020304" pitchFamily="18" charset="0"/>
            </a:endParaRPr>
          </a:p>
          <a:p>
            <a:endParaRPr lang="de-DE" sz="1800" b="1" dirty="0">
              <a:effectLst/>
              <a:latin typeface="+mn-lt"/>
              <a:ea typeface="Times New Roman" panose="02020603050405020304" pitchFamily="18" charset="0"/>
            </a:endParaRPr>
          </a:p>
          <a:p>
            <a:r>
              <a:rPr lang="de-DE" sz="1800" b="1" dirty="0">
                <a:effectLst/>
                <a:latin typeface="+mn-lt"/>
                <a:ea typeface="Times New Roman" panose="02020603050405020304" pitchFamily="18" charset="0"/>
              </a:rPr>
              <a:t>WIR, DIE MENSCHEN MIT DEMENZ MÜSSEN AUCH VERSTEHEN DAS WIR DIE  DIE »EXPERTEN UND EXPERTINNEN IN EIGENER SACHE« SEIN MÜSSEN UND DEMZUFOLGE NICHT NUR „BETROFFENE“, ODER AUCH OPFER SIND SONDERN AUCH „BETEILIGTE“ UND MITVERANTWORTLICHICHE SIND UM DAS BILD VON DEMENZ IN UNSERER GESELLSCHAFT ZU VERÄNDERN. </a:t>
            </a:r>
          </a:p>
          <a:p>
            <a:endParaRPr lang="de-DE" sz="1800" b="1" dirty="0">
              <a:effectLst/>
              <a:latin typeface="+mn-lt"/>
              <a:ea typeface="Times New Roman" panose="02020603050405020304" pitchFamily="18" charset="0"/>
            </a:endParaRPr>
          </a:p>
          <a:p>
            <a:r>
              <a:rPr lang="de-DE" sz="1800" b="1" dirty="0">
                <a:effectLst/>
                <a:latin typeface="+mn-lt"/>
                <a:ea typeface="Times New Roman" panose="02020603050405020304" pitchFamily="18" charset="0"/>
              </a:rPr>
              <a:t>DEN DIE GESELLSCHAFTLICHE TEILHABE-BEHINDERUNG KÖNNEN NUR WIR ALLE ZUSAMMEN ÜBERWINDEN. </a:t>
            </a:r>
          </a:p>
          <a:p>
            <a:endParaRPr lang="de-DE" sz="1800" b="1" dirty="0">
              <a:effectLst/>
              <a:latin typeface="+mn-lt"/>
              <a:ea typeface="Times New Roman" panose="02020603050405020304" pitchFamily="18" charset="0"/>
            </a:endParaRPr>
          </a:p>
          <a:p>
            <a:r>
              <a:rPr lang="de-DE" sz="1800" b="1" dirty="0">
                <a:effectLst/>
                <a:latin typeface="+mn-lt"/>
                <a:ea typeface="Times New Roman" panose="02020603050405020304" pitchFamily="18" charset="0"/>
              </a:rPr>
              <a:t>SELBSTBEWUSSTE FORDERUNG WIE „NICHTS ÜBER UNS OHNE UNS“ BEINHALTEN AUCH EINE VERPFLICHTUNG FÜR UNS SELBST; DIE MENSCHEN MIT DEMENZ UND DEREN ANGEHÖRIGEN. </a:t>
            </a:r>
          </a:p>
          <a:p>
            <a:endParaRPr lang="de-DE" sz="1200" b="1" u="sng" kern="1200" dirty="0">
              <a:solidFill>
                <a:schemeClr val="tx1"/>
              </a:solidFill>
              <a:latin typeface="+mn-lt"/>
              <a:ea typeface="+mn-ea"/>
              <a:cs typeface="+mn-cs"/>
            </a:endParaRPr>
          </a:p>
          <a:p>
            <a:endParaRPr lang="de-DE" sz="1200" b="1" u="sng" kern="120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C700B11B-923A-FB4E-9A35-6C312BF2EC71}" type="slidenum">
              <a:rPr lang="de-DE" smtClean="0"/>
              <a:t>17</a:t>
            </a:fld>
            <a:endParaRPr lang="de-DE" dirty="0"/>
          </a:p>
        </p:txBody>
      </p:sp>
    </p:spTree>
    <p:extLst>
      <p:ext uri="{BB962C8B-B14F-4D97-AF65-F5344CB8AC3E}">
        <p14:creationId xmlns:p14="http://schemas.microsoft.com/office/powerpoint/2010/main" val="2788138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914400" rtl="0" eaLnBrk="1" latinLnBrk="0" hangingPunct="1">
              <a:spcBef>
                <a:spcPct val="0"/>
              </a:spcBef>
            </a:pPr>
            <a:endParaRPr lang="de-DE" sz="1200" kern="1200" dirty="0">
              <a:solidFill>
                <a:schemeClr val="tx1"/>
              </a:solidFill>
              <a:latin typeface="+mn-lt"/>
              <a:ea typeface="+mn-ea"/>
              <a:cs typeface="Calibri" panose="020F0502020204030204" pitchFamily="34" charset="0"/>
            </a:endParaRPr>
          </a:p>
          <a:p>
            <a:pPr marL="0" algn="l" defTabSz="914400" rtl="0" eaLnBrk="1" latinLnBrk="0" hangingPunct="1">
              <a:spcBef>
                <a:spcPct val="0"/>
              </a:spcBef>
            </a:pPr>
            <a:r>
              <a:rPr lang="de-DE" sz="1200" kern="1200" dirty="0">
                <a:solidFill>
                  <a:schemeClr val="tx1"/>
                </a:solidFill>
                <a:latin typeface="+mn-lt"/>
                <a:ea typeface="+mn-ea"/>
                <a:cs typeface="Calibri" panose="020F0502020204030204" pitchFamily="34" charset="0"/>
              </a:rPr>
              <a:t>ICH, BEDANKE MICH FÜR DIE MÖGLICHKEIT HEUTE UND HIER AKTIV TEILHABEN ZU KÖNNEN.</a:t>
            </a:r>
          </a:p>
          <a:p>
            <a:pPr marL="0" algn="l" defTabSz="914400" rtl="0" eaLnBrk="1" latinLnBrk="0" hangingPunct="1">
              <a:spcBef>
                <a:spcPct val="0"/>
              </a:spcBef>
            </a:pPr>
            <a:endParaRPr lang="de-DE" sz="1200" kern="1200" dirty="0">
              <a:solidFill>
                <a:schemeClr val="tx1"/>
              </a:solidFill>
              <a:latin typeface="+mn-lt"/>
              <a:ea typeface="+mn-ea"/>
              <a:cs typeface="Calibri" panose="020F0502020204030204" pitchFamily="34" charset="0"/>
            </a:endParaRPr>
          </a:p>
          <a:p>
            <a:pPr marL="0" algn="l" defTabSz="914400" rtl="0" eaLnBrk="1" latinLnBrk="0" hangingPunct="1">
              <a:spcBef>
                <a:spcPct val="0"/>
              </a:spcBef>
            </a:pPr>
            <a:r>
              <a:rPr lang="de-DE" sz="1200" kern="1200" dirty="0">
                <a:solidFill>
                  <a:schemeClr val="tx1"/>
                </a:solidFill>
                <a:latin typeface="+mn-lt"/>
                <a:ea typeface="+mn-ea"/>
                <a:cs typeface="Calibri" panose="020F0502020204030204" pitchFamily="34" charset="0"/>
              </a:rPr>
              <a:t>ICH MÖCHTE: </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BETROFFENEN ERMUTIGEN UND EINLADEN SICH UNS ANZUSCHLIESSEN. </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ANGEHÖRIGEN BITTEN UNS VON DER ALZHEIMER GESELLSCHAFT  BEI INTERESSE ANZUSPRECHEN. </a:t>
            </a:r>
          </a:p>
          <a:p>
            <a:pPr marL="0" algn="l" defTabSz="914400" rtl="0" eaLnBrk="1" latinLnBrk="0" hangingPunct="1">
              <a:spcBef>
                <a:spcPct val="0"/>
              </a:spcBef>
            </a:pPr>
            <a:endParaRPr lang="de-DE" sz="1200" kern="1200" dirty="0">
              <a:solidFill>
                <a:schemeClr val="tx1"/>
              </a:solidFill>
              <a:latin typeface="+mn-lt"/>
              <a:ea typeface="+mn-ea"/>
              <a:cs typeface="Calibri" panose="020F0502020204030204" pitchFamily="34" charset="0"/>
            </a:endParaRPr>
          </a:p>
          <a:p>
            <a:pPr marL="0" algn="l" defTabSz="914400" rtl="0" eaLnBrk="1" latinLnBrk="0" hangingPunct="1">
              <a:spcBef>
                <a:spcPct val="0"/>
              </a:spcBef>
            </a:pPr>
            <a:r>
              <a:rPr lang="de-DE" sz="1200" kern="1200" dirty="0">
                <a:solidFill>
                  <a:schemeClr val="tx1"/>
                </a:solidFill>
                <a:latin typeface="+mn-lt"/>
                <a:ea typeface="+mn-ea"/>
                <a:cs typeface="Calibri" panose="020F0502020204030204" pitchFamily="34" charset="0"/>
              </a:rPr>
              <a:t>WIR </a:t>
            </a:r>
            <a:r>
              <a:rPr lang="de-DE" sz="1200" kern="1200" dirty="0" err="1">
                <a:solidFill>
                  <a:schemeClr val="tx1"/>
                </a:solidFill>
                <a:latin typeface="+mn-lt"/>
                <a:ea typeface="+mn-ea"/>
                <a:cs typeface="Calibri" panose="020F0502020204030204" pitchFamily="34" charset="0"/>
              </a:rPr>
              <a:t>GRÜßEN</a:t>
            </a:r>
            <a:r>
              <a:rPr lang="de-DE" sz="1200" kern="1200" dirty="0">
                <a:solidFill>
                  <a:schemeClr val="tx1"/>
                </a:solidFill>
                <a:latin typeface="+mn-lt"/>
                <a:ea typeface="+mn-ea"/>
                <a:cs typeface="Calibri" panose="020F0502020204030204" pitchFamily="34" charset="0"/>
              </a:rPr>
              <a:t> </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MENSCHEN, DIE SICH DER HERAUSFORDERUNG RUND UM EINE DEMENTIELLE ERKRANKUNG JEDEN TAG AUFS NEUE STELLEN, EGAL OB ALS BETROFFENER ODER ALS ANGEHÖRIGE </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DIE MENSCHEN DIE RUND UM DAS THEMA DEMENZ TÄTIG SIND </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MENSCHEN DIE INTERESSIERT SIND UND UNS HEUTE UND IN DER ZUKUFNT ZUHÖREN. </a:t>
            </a:r>
          </a:p>
          <a:p>
            <a:pPr marL="0" indent="-171450" algn="l" defTabSz="914400" rtl="0" eaLnBrk="1" latinLnBrk="0" hangingPunct="1">
              <a:spcBef>
                <a:spcPct val="0"/>
              </a:spcBef>
              <a:buFont typeface="Arial" panose="020B0604020202020204" pitchFamily="34" charset="0"/>
              <a:buChar char="•"/>
            </a:pPr>
            <a:endParaRPr lang="de-DE" sz="1200" kern="1200" dirty="0">
              <a:solidFill>
                <a:schemeClr val="tx1"/>
              </a:solidFill>
              <a:latin typeface="+mn-lt"/>
              <a:ea typeface="+mn-ea"/>
              <a:cs typeface="Calibri" panose="020F0502020204030204" pitchFamily="34" charset="0"/>
            </a:endParaRPr>
          </a:p>
          <a:p>
            <a:pPr marL="0" indent="0" algn="l" defTabSz="914400" rtl="0" eaLnBrk="1" latinLnBrk="0" hangingPunct="1">
              <a:spcBef>
                <a:spcPct val="0"/>
              </a:spcBef>
              <a:buFont typeface="Arial" panose="020B0604020202020204" pitchFamily="34" charset="0"/>
              <a:buNone/>
            </a:pPr>
            <a:r>
              <a:rPr lang="de-DE" sz="1200" kern="1200" dirty="0">
                <a:solidFill>
                  <a:schemeClr val="tx1"/>
                </a:solidFill>
                <a:latin typeface="+mn-lt"/>
                <a:ea typeface="+mn-ea"/>
                <a:cs typeface="Calibri" panose="020F0502020204030204" pitchFamily="34" charset="0"/>
              </a:rPr>
              <a:t>WIR APPELIEREN AN…</a:t>
            </a: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DIE FORSCHUNG -&gt;NOCH MEHR ALS BISHER BETROFFENE IN PROJEKTEN ALS WICHTEN ANTEIL MITWIRKEN ZU LASSEN. </a:t>
            </a:r>
          </a:p>
          <a:p>
            <a:pPr marL="0" indent="-171450" algn="l" defTabSz="914400" rtl="0" eaLnBrk="1" latinLnBrk="0" hangingPunct="1">
              <a:spcBef>
                <a:spcPct val="0"/>
              </a:spcBef>
              <a:buFont typeface="Arial" panose="020B0604020202020204" pitchFamily="34" charset="0"/>
              <a:buChar char="•"/>
            </a:pPr>
            <a:endParaRPr lang="de-DE" sz="1200" kern="1200" dirty="0">
              <a:solidFill>
                <a:schemeClr val="tx1"/>
              </a:solidFill>
              <a:latin typeface="+mn-lt"/>
              <a:ea typeface="+mn-ea"/>
              <a:cs typeface="Calibri" panose="020F0502020204030204" pitchFamily="34" charset="0"/>
            </a:endParaRP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DIE ÄRZTE -&gt; UNS ALS BETROFFENE ERNST ZU NEHMEN UND UNS BITTE ZUZUHÖREN. </a:t>
            </a:r>
          </a:p>
          <a:p>
            <a:pPr marL="0" indent="-171450" algn="l" defTabSz="914400" rtl="0" eaLnBrk="1" latinLnBrk="0" hangingPunct="1">
              <a:spcBef>
                <a:spcPct val="0"/>
              </a:spcBef>
              <a:buFont typeface="Arial" panose="020B0604020202020204" pitchFamily="34" charset="0"/>
              <a:buChar char="•"/>
            </a:pPr>
            <a:endParaRPr lang="de-DE" sz="1200" kern="1200" dirty="0">
              <a:solidFill>
                <a:schemeClr val="tx1"/>
              </a:solidFill>
              <a:latin typeface="+mn-lt"/>
              <a:ea typeface="+mn-ea"/>
              <a:cs typeface="Calibri" panose="020F0502020204030204" pitchFamily="34" charset="0"/>
            </a:endParaRP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ALLE IN DER PFLEGE -&gt; STETIG MIT EMPATHIE UND GEDULD RESPEKT UND ACHTSAMKEIT IN DEN VORDERGRUND ZUSTELLEN.</a:t>
            </a:r>
          </a:p>
          <a:p>
            <a:pPr marL="0" indent="-171450" algn="l" defTabSz="914400" rtl="0" eaLnBrk="1" latinLnBrk="0" hangingPunct="1">
              <a:spcBef>
                <a:spcPct val="0"/>
              </a:spcBef>
              <a:buFont typeface="Arial" panose="020B0604020202020204" pitchFamily="34" charset="0"/>
              <a:buChar char="•"/>
            </a:pPr>
            <a:endParaRPr lang="de-DE" sz="1200" kern="1200" dirty="0">
              <a:solidFill>
                <a:schemeClr val="tx1"/>
              </a:solidFill>
              <a:latin typeface="+mn-lt"/>
              <a:ea typeface="+mn-ea"/>
              <a:cs typeface="Calibri" panose="020F0502020204030204" pitchFamily="34" charset="0"/>
            </a:endParaRPr>
          </a:p>
          <a:p>
            <a:pPr marL="0" indent="-171450" algn="l" defTabSz="914400" rtl="0" eaLnBrk="1" latinLnBrk="0" hangingPunct="1">
              <a:spcBef>
                <a:spcPct val="0"/>
              </a:spcBef>
              <a:buFont typeface="Arial" panose="020B0604020202020204" pitchFamily="34" charset="0"/>
              <a:buChar char="•"/>
            </a:pPr>
            <a:r>
              <a:rPr lang="de-DE" sz="1200" kern="1200" dirty="0">
                <a:solidFill>
                  <a:schemeClr val="tx1"/>
                </a:solidFill>
                <a:latin typeface="+mn-lt"/>
                <a:ea typeface="+mn-ea"/>
                <a:cs typeface="Calibri" panose="020F0502020204030204" pitchFamily="34" charset="0"/>
              </a:rPr>
              <a:t>DIE GESELLSCHAFT -&gt; UNS TEILHABEN ZU LASSEN SO WIE WIR SIND </a:t>
            </a:r>
          </a:p>
          <a:p>
            <a:pPr marL="0" indent="-171450" algn="l" defTabSz="914400" rtl="0" eaLnBrk="1" latinLnBrk="0" hangingPunct="1">
              <a:spcBef>
                <a:spcPct val="0"/>
              </a:spcBef>
              <a:buFont typeface="Arial" panose="020B0604020202020204" pitchFamily="34" charset="0"/>
              <a:buChar char="•"/>
            </a:pPr>
            <a:endParaRPr lang="de-DE" sz="1200" kern="1200" dirty="0">
              <a:solidFill>
                <a:schemeClr val="tx1"/>
              </a:solidFill>
              <a:latin typeface="+mn-lt"/>
              <a:ea typeface="+mn-ea"/>
              <a:cs typeface="Calibri" panose="020F0502020204030204" pitchFamily="34" charset="0"/>
            </a:endParaRPr>
          </a:p>
          <a:p>
            <a:pPr marL="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Calibri" panose="020F0502020204030204" pitchFamily="34" charset="0"/>
              </a:rPr>
              <a:t>ABER IM BESONDEREN -&gt;AN DIE POLITIKERINNEN IHREN VIELEN WORTEN AUCH TATEN FOLGEN ZU LASSEN. </a:t>
            </a:r>
          </a:p>
          <a:p>
            <a:pPr marL="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de-DE" sz="1200" kern="1200" dirty="0">
              <a:solidFill>
                <a:schemeClr val="tx1"/>
              </a:solidFill>
              <a:latin typeface="+mn-lt"/>
              <a:ea typeface="+mn-ea"/>
              <a:cs typeface="Calibri" panose="020F0502020204030204" pitchFamily="34" charset="0"/>
            </a:endParaRPr>
          </a:p>
          <a:p>
            <a:pPr marL="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Calibri" panose="020F0502020204030204" pitchFamily="34" charset="0"/>
              </a:rPr>
              <a:t>BRANCHEN WIE U.A. GESUNDHEITSWESEN, PHARMA UND TECHNIK UND DIGITALISIERUNG NICHT INNE ZU HALTEN INNVOTIONEN UND PRODUKTE ZU ENTWICKELN </a:t>
            </a:r>
          </a:p>
          <a:p>
            <a:pPr marL="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de-DE" sz="1200" kern="1200" dirty="0">
              <a:solidFill>
                <a:schemeClr val="tx1"/>
              </a:solidFill>
              <a:latin typeface="+mn-lt"/>
              <a:ea typeface="+mn-ea"/>
              <a:cs typeface="Calibri" panose="020F0502020204030204" pitchFamily="34" charset="0"/>
            </a:endParaRPr>
          </a:p>
          <a:p>
            <a:pPr marL="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de-DE" sz="1200" kern="1200" dirty="0">
                <a:solidFill>
                  <a:schemeClr val="tx1"/>
                </a:solidFill>
                <a:latin typeface="+mn-lt"/>
                <a:ea typeface="+mn-ea"/>
                <a:cs typeface="Calibri" panose="020F0502020204030204" pitchFamily="34" charset="0"/>
              </a:rPr>
              <a:t>UND LAST BUT NOT LEAST -&gt; AN ALLE BETROFFENEN: LAST NICHT ZU DAS MAN ÜBER UNS REDEN, SONST FORDERT, DASS MAN MIT UNS REDET! </a:t>
            </a:r>
          </a:p>
          <a:p>
            <a:pPr marL="0" marR="0" lvl="0" indent="0" algn="l" defTabSz="914400" rtl="0" eaLnBrk="1" fontAlgn="auto" latinLnBrk="0" hangingPunct="1">
              <a:lnSpc>
                <a:spcPct val="100000"/>
              </a:lnSpc>
              <a:spcBef>
                <a:spcPct val="0"/>
              </a:spcBef>
              <a:spcAft>
                <a:spcPts val="0"/>
              </a:spcAft>
              <a:buClrTx/>
              <a:buSzTx/>
              <a:buFontTx/>
              <a:buNone/>
              <a:tabLst/>
              <a:defRPr/>
            </a:pPr>
            <a:endParaRPr lang="de-DE" sz="1200" kern="1200" dirty="0">
              <a:solidFill>
                <a:schemeClr val="tx1"/>
              </a:solidFill>
              <a:latin typeface="+mn-lt"/>
              <a:ea typeface="+mn-ea"/>
              <a:cs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18</a:t>
            </a:fld>
            <a:endParaRPr lang="de-DE"/>
          </a:p>
        </p:txBody>
      </p:sp>
    </p:spTree>
    <p:extLst>
      <p:ext uri="{BB962C8B-B14F-4D97-AF65-F5344CB8AC3E}">
        <p14:creationId xmlns:p14="http://schemas.microsoft.com/office/powerpoint/2010/main" val="7032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1" u="sng" dirty="0"/>
              <a:t>STELLVERTRETEND FÜR DIE MITGLIEDER DES BEIRATES MÖCHTE ICH MICH HERZLICHST BEDANKEN FÜR DIE AUFMERKSAMKEIT.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19</a:t>
            </a:fld>
            <a:endParaRPr lang="de-DE" dirty="0"/>
          </a:p>
        </p:txBody>
      </p:sp>
    </p:spTree>
    <p:extLst>
      <p:ext uri="{BB962C8B-B14F-4D97-AF65-F5344CB8AC3E}">
        <p14:creationId xmlns:p14="http://schemas.microsoft.com/office/powerpoint/2010/main" val="2454494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028700" marR="0">
              <a:spcBef>
                <a:spcPts val="0"/>
              </a:spcBef>
              <a:spcAft>
                <a:spcPts val="0"/>
              </a:spcAft>
            </a:pPr>
            <a:r>
              <a:rPr lang="de-DE" sz="1200" dirty="0">
                <a:solidFill>
                  <a:srgbClr val="000000"/>
                </a:solidFill>
                <a:effectLst/>
                <a:latin typeface="Times New Roman" panose="02020603050405020304" pitchFamily="18" charset="0"/>
              </a:rPr>
              <a:t> </a:t>
            </a:r>
          </a:p>
          <a:p>
            <a:pPr marL="1200150" marR="0" indent="-171450">
              <a:spcBef>
                <a:spcPts val="0"/>
              </a:spcBef>
              <a:spcAft>
                <a:spcPts val="0"/>
              </a:spcAft>
              <a:buFontTx/>
              <a:buChar char="-"/>
            </a:pPr>
            <a:r>
              <a:rPr lang="de-DE" sz="1200" dirty="0">
                <a:solidFill>
                  <a:srgbClr val="000000"/>
                </a:solidFill>
                <a:effectLst/>
                <a:latin typeface="Arial" panose="020B0604020202020204" pitchFamily="34" charset="0"/>
              </a:rPr>
              <a:t>Herausforderungen im Alltag in der Kommune</a:t>
            </a:r>
            <a:endParaRPr lang="de-DE" sz="1200" dirty="0">
              <a:solidFill>
                <a:srgbClr val="000000"/>
              </a:solidFill>
              <a:effectLst/>
              <a:latin typeface="Calibri" panose="020F0502020204030204" pitchFamily="34" charset="0"/>
            </a:endParaRPr>
          </a:p>
          <a:p>
            <a:pPr marL="1200150" marR="0" indent="-171450">
              <a:spcBef>
                <a:spcPts val="0"/>
              </a:spcBef>
              <a:spcAft>
                <a:spcPts val="0"/>
              </a:spcAft>
              <a:buFontTx/>
              <a:buChar char="-"/>
            </a:pPr>
            <a:r>
              <a:rPr lang="de-DE" sz="1200" dirty="0">
                <a:solidFill>
                  <a:srgbClr val="000000"/>
                </a:solidFill>
                <a:effectLst/>
                <a:latin typeface="Arial" panose="020B0604020202020204" pitchFamily="34" charset="0"/>
              </a:rPr>
              <a:t>die nationale Demenzstrategie aus Deiner Sicht</a:t>
            </a:r>
            <a:endParaRPr lang="de-DE" sz="1200" dirty="0">
              <a:solidFill>
                <a:srgbClr val="000000"/>
              </a:solidFill>
              <a:effectLst/>
              <a:latin typeface="Calibri" panose="020F0502020204030204" pitchFamily="34" charset="0"/>
            </a:endParaRPr>
          </a:p>
          <a:p>
            <a:pPr marL="1200150" marR="0" indent="-171450">
              <a:spcBef>
                <a:spcPts val="0"/>
              </a:spcBef>
              <a:spcAft>
                <a:spcPts val="0"/>
              </a:spcAft>
              <a:buFontTx/>
              <a:buChar char="-"/>
            </a:pPr>
            <a:r>
              <a:rPr lang="de-DE" sz="1200" dirty="0">
                <a:solidFill>
                  <a:srgbClr val="000000"/>
                </a:solidFill>
                <a:effectLst/>
                <a:latin typeface="Arial" panose="020B0604020202020204" pitchFamily="34" charset="0"/>
              </a:rPr>
              <a:t>Braucht es eine regionale Demenzstrategie für das Land M-V?</a:t>
            </a:r>
            <a:endParaRPr lang="de-DE" sz="1200" dirty="0">
              <a:solidFill>
                <a:srgbClr val="000000"/>
              </a:solidFill>
              <a:effectLst/>
              <a:latin typeface="Calibri" panose="020F0502020204030204" pitchFamily="34" charset="0"/>
            </a:endParaRPr>
          </a:p>
          <a:p>
            <a:pPr marL="1200150" marR="0" indent="-171450">
              <a:spcBef>
                <a:spcPts val="0"/>
              </a:spcBef>
              <a:spcAft>
                <a:spcPts val="0"/>
              </a:spcAft>
              <a:buFontTx/>
              <a:buChar char="-"/>
            </a:pPr>
            <a:r>
              <a:rPr lang="de-DE" sz="1200" dirty="0">
                <a:solidFill>
                  <a:srgbClr val="000000"/>
                </a:solidFill>
                <a:effectLst/>
                <a:latin typeface="Arial" panose="020B0604020202020204" pitchFamily="34" charset="0"/>
              </a:rPr>
              <a:t>Anregungen, Kritik, Ideen zum Thema demenzsensible Kommune</a:t>
            </a:r>
          </a:p>
          <a:p>
            <a:pPr marL="1200150" marR="0" indent="-171450">
              <a:spcBef>
                <a:spcPts val="0"/>
              </a:spcBef>
              <a:spcAft>
                <a:spcPts val="0"/>
              </a:spcAft>
              <a:buFontTx/>
              <a:buChar char="-"/>
            </a:pPr>
            <a:endParaRPr lang="de-DE" sz="1200" dirty="0">
              <a:solidFill>
                <a:srgbClr val="000000"/>
              </a:solidFill>
              <a:effectLst/>
              <a:latin typeface="Arial" panose="020B0604020202020204" pitchFamily="34" charset="0"/>
            </a:endParaRPr>
          </a:p>
          <a:p>
            <a:pPr marL="1200150" marR="0" indent="-171450">
              <a:spcBef>
                <a:spcPts val="0"/>
              </a:spcBef>
              <a:spcAft>
                <a:spcPts val="0"/>
              </a:spcAft>
              <a:buFontTx/>
              <a:buChar char="-"/>
            </a:pPr>
            <a:endParaRPr lang="de-DE" sz="1200" dirty="0">
              <a:solidFill>
                <a:srgbClr val="000000"/>
              </a:solidFill>
              <a:effectLst/>
              <a:latin typeface="Arial" panose="020B0604020202020204" pitchFamily="34" charset="0"/>
            </a:endParaRPr>
          </a:p>
          <a:p>
            <a:pPr marL="342900" lvl="0" indent="-342900">
              <a:buFont typeface="Arial" panose="020B0604020202020204" pitchFamily="34" charset="0"/>
              <a:buChar char="•"/>
            </a:pPr>
            <a:r>
              <a:rPr lang="de-D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Herausforderungen im Alltag in der Kommune, einem Bundesland, in Deutschland.</a:t>
            </a:r>
            <a:endParaRPr lang="de-D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de-D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 nationale Demenzstrategie aus persönlicher Sicht – persönliche Momentaufnahme </a:t>
            </a:r>
            <a:endParaRPr lang="de-D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de-D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Braucht es eine regionale Demenzstrategie für das Land M-V? – meine persönliche Sichtweise. </a:t>
            </a:r>
            <a:endParaRPr lang="de-D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de-DE"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 demenzsensible Kommune – ein unverzichtbarer Baustein für eine demenzsensiblen Gesellschaft!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dirty="0">
                <a:solidFill>
                  <a:srgbClr val="000000"/>
                </a:solidFill>
                <a:effectLst/>
                <a:latin typeface="Arial" panose="020B0604020202020204" pitchFamily="34" charset="0"/>
              </a:rPr>
              <a:t>Anregungen, Kritik, Ideen zum Thema demenzsensible Kommune</a:t>
            </a:r>
          </a:p>
          <a:p>
            <a:endParaRPr lang="de-DE" b="1" dirty="0"/>
          </a:p>
          <a:p>
            <a:endParaRPr lang="de-DE" sz="1800" dirty="0"/>
          </a:p>
          <a:p>
            <a:endParaRPr lang="de-DE" sz="1800" dirty="0"/>
          </a:p>
          <a:p>
            <a:endParaRPr lang="de-DE" sz="1800" dirty="0"/>
          </a:p>
          <a:p>
            <a:endParaRPr lang="de-DE" dirty="0"/>
          </a:p>
        </p:txBody>
      </p:sp>
      <p:sp>
        <p:nvSpPr>
          <p:cNvPr id="4" name="Foliennummernplatzhalter 3"/>
          <p:cNvSpPr>
            <a:spLocks noGrp="1"/>
          </p:cNvSpPr>
          <p:nvPr>
            <p:ph type="sldNum" sz="quarter" idx="5"/>
          </p:nvPr>
        </p:nvSpPr>
        <p:spPr/>
        <p:txBody>
          <a:bodyPr/>
          <a:lstStyle/>
          <a:p>
            <a:fld id="{E0746DE6-3336-457D-A091-FA20AC1C536E}" type="slidenum">
              <a:rPr lang="en-US" smtClean="0"/>
              <a:t>2</a:t>
            </a:fld>
            <a:endParaRPr lang="en-US" dirty="0"/>
          </a:p>
        </p:txBody>
      </p:sp>
    </p:spTree>
    <p:extLst>
      <p:ext uri="{BB962C8B-B14F-4D97-AF65-F5344CB8AC3E}">
        <p14:creationId xmlns:p14="http://schemas.microsoft.com/office/powerpoint/2010/main" val="386271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fontAlgn="base"/>
            <a:r>
              <a:rPr lang="de-DE" sz="1200" b="1" dirty="0">
                <a:solidFill>
                  <a:srgbClr val="0072BC"/>
                </a:solidFill>
                <a:effectLst/>
                <a:latin typeface="+mn-lt"/>
              </a:rPr>
              <a:t>WAS BEDEUTET ES, AN EINER DEMENZ ZU ERKRANKEN: </a:t>
            </a:r>
          </a:p>
          <a:p>
            <a:pPr fontAlgn="base"/>
            <a:endParaRPr lang="de-DE" dirty="0">
              <a:latin typeface="+mn-lt"/>
            </a:endParaRPr>
          </a:p>
          <a:p>
            <a:r>
              <a:rPr lang="de-DE" sz="1200" dirty="0">
                <a:effectLst/>
                <a:latin typeface="+mn-lt"/>
              </a:rPr>
              <a:t>BEI EINER DEMENZ HANDELT ES SICH UM EINE </a:t>
            </a:r>
            <a:r>
              <a:rPr lang="de-DE" sz="1200" b="1" dirty="0">
                <a:effectLst/>
                <a:latin typeface="+mn-lt"/>
              </a:rPr>
              <a:t>FORTSCHREITENDE ERKRANKUNG DES GEHIRNS</a:t>
            </a:r>
            <a:r>
              <a:rPr lang="de-DE" sz="1200" dirty="0">
                <a:effectLst/>
                <a:latin typeface="+mn-lt"/>
              </a:rPr>
              <a:t>, DIE AUFGRUND ZUNEHMEND SCHWERWIEGENDER SYMPTOME ERHEBLICHE AUSWIRKUNGEN AUF DIE SELBSTSTÄNDIGE LEBENS FÜHRUNG UND DIE GEISTIGEN FÄHIGKEITEN EINES MENSCHEN HABEN KANN, </a:t>
            </a:r>
          </a:p>
          <a:p>
            <a:endParaRPr lang="de-DE" sz="1200" dirty="0">
              <a:effectLst/>
              <a:latin typeface="+mn-lt"/>
            </a:endParaRPr>
          </a:p>
          <a:p>
            <a:r>
              <a:rPr lang="de-DE" sz="1200" dirty="0">
                <a:effectLst/>
                <a:latin typeface="+mn-lt"/>
              </a:rPr>
              <a:t>DEMENZ IST ALLERDINGS KEINESWEGS EINE KRANKHEIT, SONDERN VIELMEHR EIN </a:t>
            </a:r>
            <a:r>
              <a:rPr lang="de-DE" sz="1200" b="1" dirty="0">
                <a:effectLst/>
                <a:latin typeface="+mn-lt"/>
              </a:rPr>
              <a:t>SAMMELBEGRIFF FÜR INSGESAMT CIRCA 50 KRANKHEITS- BILDER</a:t>
            </a:r>
            <a:r>
              <a:rPr lang="de-DE" sz="1200" dirty="0">
                <a:effectLst/>
                <a:latin typeface="+mn-lt"/>
              </a:rPr>
              <a:t>, DIE ZUMEIST MIT KOGNITIVEN STÖRUNGEN VERBUNDEN SIND</a:t>
            </a:r>
          </a:p>
          <a:p>
            <a:endParaRPr lang="de-DE" sz="1200" dirty="0">
              <a:effectLst/>
              <a:latin typeface="+mn-lt"/>
            </a:endParaRPr>
          </a:p>
          <a:p>
            <a:r>
              <a:rPr lang="de-DE" sz="1200" dirty="0">
                <a:effectLst/>
                <a:latin typeface="+mn-lt"/>
              </a:rPr>
              <a:t>DIE MEISTEN VON DEMENZ BETROFFENEN WEISEN EIN TYPISCHES MUSTER AN BEEINTRÄCHTIGUNGEN AUF: </a:t>
            </a:r>
          </a:p>
          <a:p>
            <a:r>
              <a:rPr lang="de-DE" sz="1200" dirty="0">
                <a:effectLst/>
                <a:latin typeface="+mn-lt"/>
              </a:rPr>
              <a:t>BEISPIELSWEISE IN BEREICHEN DER </a:t>
            </a:r>
            <a:r>
              <a:rPr lang="de-DE" sz="1200" b="1" dirty="0">
                <a:effectLst/>
                <a:latin typeface="+mn-lt"/>
              </a:rPr>
              <a:t>ORIENTIERUNG</a:t>
            </a:r>
            <a:r>
              <a:rPr lang="de-DE" sz="1200" dirty="0">
                <a:effectLst/>
                <a:latin typeface="+mn-lt"/>
              </a:rPr>
              <a:t>, DES </a:t>
            </a:r>
            <a:r>
              <a:rPr lang="de-DE" sz="1200" b="1" dirty="0">
                <a:effectLst/>
                <a:latin typeface="+mn-lt"/>
              </a:rPr>
              <a:t>DENKENS, </a:t>
            </a:r>
            <a:r>
              <a:rPr lang="de-DE" sz="1200" dirty="0">
                <a:effectLst/>
                <a:latin typeface="+mn-lt"/>
              </a:rPr>
              <a:t>DER </a:t>
            </a:r>
            <a:r>
              <a:rPr lang="de-DE" sz="1200" b="1" dirty="0">
                <a:effectLst/>
                <a:latin typeface="+mn-lt"/>
              </a:rPr>
              <a:t>WAHRNEHMUNG</a:t>
            </a:r>
            <a:r>
              <a:rPr lang="de-DE" sz="1200" dirty="0">
                <a:effectLst/>
                <a:latin typeface="+mn-lt"/>
              </a:rPr>
              <a:t>, DES </a:t>
            </a:r>
            <a:r>
              <a:rPr lang="de-DE" sz="1200" b="1" dirty="0">
                <a:effectLst/>
                <a:latin typeface="+mn-lt"/>
              </a:rPr>
              <a:t>ZEITGEFÜHLS</a:t>
            </a:r>
            <a:r>
              <a:rPr lang="de-DE" sz="1200" dirty="0">
                <a:effectLst/>
                <a:latin typeface="+mn-lt"/>
              </a:rPr>
              <a:t>, DER </a:t>
            </a:r>
            <a:r>
              <a:rPr lang="de-DE" sz="1200" b="1" dirty="0">
                <a:effectLst/>
                <a:latin typeface="+mn-lt"/>
              </a:rPr>
              <a:t>URTEILSFÄHIGKEIT</a:t>
            </a:r>
            <a:r>
              <a:rPr lang="de-DE" sz="1200" dirty="0">
                <a:effectLst/>
                <a:latin typeface="+mn-lt"/>
              </a:rPr>
              <a:t>, DER </a:t>
            </a:r>
            <a:r>
              <a:rPr lang="de-DE" sz="1200" b="1" dirty="0">
                <a:effectLst/>
                <a:latin typeface="+mn-lt"/>
              </a:rPr>
              <a:t>AUFMERK- SAMKEIT</a:t>
            </a:r>
            <a:r>
              <a:rPr lang="de-DE" sz="1200" dirty="0">
                <a:effectLst/>
                <a:latin typeface="+mn-lt"/>
              </a:rPr>
              <a:t> UND DER </a:t>
            </a:r>
            <a:r>
              <a:rPr lang="de-DE" sz="1200" b="1" dirty="0">
                <a:effectLst/>
                <a:latin typeface="+mn-lt"/>
              </a:rPr>
              <a:t>KONZENTRATIONSFÄHIGKEIT</a:t>
            </a:r>
            <a:r>
              <a:rPr lang="de-DE" sz="1200" dirty="0">
                <a:effectLst/>
                <a:latin typeface="+mn-lt"/>
              </a:rPr>
              <a:t>. </a:t>
            </a:r>
            <a:r>
              <a:rPr lang="de-DE" sz="1200" b="1" dirty="0">
                <a:effectLst/>
                <a:latin typeface="+mn-lt"/>
              </a:rPr>
              <a:t>HALLUZINATIONEN</a:t>
            </a:r>
            <a:r>
              <a:rPr lang="de-DE" sz="1200" dirty="0">
                <a:effectLst/>
                <a:latin typeface="+mn-lt"/>
              </a:rPr>
              <a:t> ….</a:t>
            </a:r>
          </a:p>
          <a:p>
            <a:endParaRPr lang="de-DE" sz="1200" dirty="0">
              <a:effectLst/>
              <a:latin typeface="+mn-lt"/>
            </a:endParaRPr>
          </a:p>
          <a:p>
            <a:r>
              <a:rPr lang="de-DE" sz="1200" dirty="0">
                <a:effectLst/>
                <a:latin typeface="+mn-lt"/>
              </a:rPr>
              <a:t>EIN FORTSCHREITEN DER ERKRANKUNG FÜHRT DAZU, DASS DER ALLTAG ZUNEHMEND ZUR HERAUSFORDERUNG WIRD. AUFGABEN UND ANFORDERUNGEN, DIE BIS DAHIN OHNE PROBLEME ERFÜLLT WURDEN, KÖNNEN DANN NICHT MEHR WIE GEWOHNT AUSGEFÜHRT WERDEN. </a:t>
            </a:r>
          </a:p>
          <a:p>
            <a:endParaRPr lang="de-DE" dirty="0">
              <a:latin typeface="+mn-lt"/>
            </a:endParaRPr>
          </a:p>
          <a:p>
            <a:r>
              <a:rPr lang="de-DE" sz="1200" dirty="0">
                <a:effectLst/>
                <a:latin typeface="+mn-lt"/>
              </a:rPr>
              <a:t>GERADE IM BERUFLICHEN UMFELD KANN EIN SOLCHER LEISTUNGSABFALL AUF VERSTÄNDNISLOSIGKEIT UND NEGATIVE REAKTIONEN </a:t>
            </a:r>
            <a:r>
              <a:rPr lang="de-DE" sz="1200" dirty="0" err="1">
                <a:effectLst/>
                <a:latin typeface="+mn-lt"/>
              </a:rPr>
              <a:t>STOßEN</a:t>
            </a:r>
            <a:r>
              <a:rPr lang="de-DE" sz="1200" dirty="0">
                <a:effectLst/>
                <a:latin typeface="+mn-lt"/>
              </a:rPr>
              <a:t>. </a:t>
            </a:r>
          </a:p>
          <a:p>
            <a:endParaRPr lang="de-DE" sz="1200" dirty="0">
              <a:effectLst/>
              <a:latin typeface="+mn-lt"/>
            </a:endParaRPr>
          </a:p>
          <a:p>
            <a:r>
              <a:rPr lang="de-DE" sz="1200" dirty="0">
                <a:effectLst/>
                <a:latin typeface="+mn-lt"/>
              </a:rPr>
              <a:t>DAS IST ZUM EINEN DURCH EINEN MANGEL AN WISSEN UM DIESE KOGNITIVEN BEEINTRÄCHTIGUNGEN BEDINGT, ABER AUCH DURCH DIE HOHEN ANFORDERUNGEN AN EFFIZIENTES LEBEN UND ARBEITEN IN UNSERER GESAMTEN GESELLSCHAFT. </a:t>
            </a:r>
          </a:p>
          <a:p>
            <a:r>
              <a:rPr lang="de-DE" sz="1200" dirty="0">
                <a:effectLst/>
                <a:latin typeface="+mn-lt"/>
              </a:rPr>
              <a:t>MENSCHEN DIE KEINERLEI WISSEN ZU KOGNITIVEN EINSCHRÄN KUNGEN HABEN, KÖNNEN ODER WOLLEN SELTEN ADÄQUAT MIT DER SITUATION UMGEHEN. </a:t>
            </a:r>
          </a:p>
          <a:p>
            <a:endParaRPr lang="de-DE" dirty="0">
              <a:latin typeface="+mn-lt"/>
            </a:endParaRPr>
          </a:p>
          <a:p>
            <a:r>
              <a:rPr lang="de-DE" sz="1200" dirty="0">
                <a:effectLst/>
                <a:latin typeface="+mn-lt"/>
              </a:rPr>
              <a:t>BETROFFENE KÖNNEN SCHNELL EIN GEFÜHL DER ÜBERFORDERUNG UND RESIGNATION ERLEBEN, OFT AUCH DER AUSGRENZUNG UND VEREINSAMUNG.  </a:t>
            </a:r>
          </a:p>
          <a:p>
            <a:endParaRPr lang="de-DE" sz="1200" dirty="0">
              <a:effectLst/>
              <a:latin typeface="+mn-lt"/>
            </a:endParaRPr>
          </a:p>
          <a:p>
            <a:r>
              <a:rPr lang="de-DE" sz="1200" dirty="0">
                <a:effectLst/>
                <a:latin typeface="+mn-lt"/>
              </a:rPr>
              <a:t>DEMENZERKRANKUNGEN WERDEN DURCH UNWISSENHEIT  UND AUCH MANGELNDEM BEREITSSCHAFT ZUR FORTBILDUNG AUCH VON ÄRZTEN, IN KLINIKEN UND IM PFLEGEUMFELD HÄUFIGE FALSCH BEWERTET. NAHELIEGEND SIND DANN EHER DIE ANNAHMEN EINER DEPRESSION, EINES BURN-OUTS ODER EINER TRAUMA-ERKRANKUNG  UND NICHT EINE DEMENZIELLEN ERKRANKUNG. </a:t>
            </a:r>
          </a:p>
          <a:p>
            <a:endParaRPr lang="de-DE" sz="1200" dirty="0">
              <a:effectLst/>
              <a:latin typeface="+mn-lt"/>
            </a:endParaRPr>
          </a:p>
          <a:p>
            <a:r>
              <a:rPr lang="de-DE" sz="1200" dirty="0">
                <a:effectLst/>
                <a:latin typeface="+mn-lt"/>
              </a:rPr>
              <a:t>GRÜNDE DAFÜR SIND U.A. DAS DEPRESSIVE ERKRANKUNGEN ÄHNLICHE SYSTEMATIKEN WIE EINE DEMENZERKRANKUNG AUFWEISEN KÖNNEN.  DIE DIAGNOSE DEPRESSION NICHT SO DRAMATISCH WAHRGENOMMEN WIRD IN DER ALLGEMEIN´BEVÖLKERUNG IN DEUTSCHLAND UND DAS EINE BESONDERE FORM VON VERMEIDUNGSSTRAGIE IN BEZUG AUF DAS D-WORT VORHERRSCHT. AUCH HIERFÜR GIBT ES GUTEN GRÜNDE! </a:t>
            </a:r>
          </a:p>
          <a:p>
            <a:endParaRPr lang="de-DE" sz="1200" dirty="0">
              <a:effectLst/>
              <a:latin typeface="+mn-lt"/>
            </a:endParaRPr>
          </a:p>
          <a:p>
            <a:r>
              <a:rPr lang="de-DE" b="0" i="0" u="none" strike="noStrike" dirty="0">
                <a:solidFill>
                  <a:srgbClr val="202124"/>
                </a:solidFill>
                <a:effectLst/>
                <a:latin typeface="Google Sans"/>
              </a:rPr>
              <a:t>EIN EXTREMES BESPIEL FÜR FEHLDIAGNOSTIK IN DEUTSCHLAND IST LEIDER DIE LEWY-BODY-DEMENZ </a:t>
            </a:r>
            <a:r>
              <a:rPr lang="de-DE" b="0" i="0" u="none" strike="noStrike" dirty="0">
                <a:solidFill>
                  <a:srgbClr val="040C28"/>
                </a:solidFill>
                <a:effectLst/>
                <a:latin typeface="Google Sans"/>
              </a:rPr>
              <a:t>OFT WIRD DIESE KRANKHEIT NICHT ERKANNT UND FEHLDIAGNOSTIZIERT</a:t>
            </a:r>
            <a:r>
              <a:rPr lang="de-DE" b="0" i="0" u="none" strike="noStrike" dirty="0">
                <a:solidFill>
                  <a:srgbClr val="202124"/>
                </a:solidFill>
                <a:effectLst/>
                <a:latin typeface="Google Sans"/>
              </a:rPr>
              <a:t>. STUDIEN LASSEN VERMUTEN, DASS VON DEN DEMENZPATIENTEN IN KLINIKEN ETWA 15 PROZENT AN DER LEWY-BODY-DEMENZ LEIDEN. </a:t>
            </a:r>
          </a:p>
          <a:p>
            <a:r>
              <a:rPr lang="de-DE" b="0" i="0" u="none" strike="noStrike" dirty="0">
                <a:solidFill>
                  <a:srgbClr val="202124"/>
                </a:solidFill>
                <a:effectLst/>
                <a:latin typeface="Google Sans"/>
              </a:rPr>
              <a:t>IN DER ALLGEMEINBEVÖLKERUNG SIND SCHÄTZUNGSWEISE ZEHN BIS ZWÖLF PROZENT DER DEMENZERKRANKTEN MENSCHEN BETROFFEN.</a:t>
            </a:r>
          </a:p>
          <a:p>
            <a:endParaRPr lang="de-DE" sz="1200" b="0" i="0" u="none" strike="noStrike" dirty="0">
              <a:solidFill>
                <a:srgbClr val="202124"/>
              </a:solidFill>
              <a:effectLst/>
              <a:latin typeface="Google Sans"/>
            </a:endParaRPr>
          </a:p>
          <a:p>
            <a:r>
              <a:rPr lang="de-DE" sz="1200" b="0" i="0" u="none" strike="noStrike" dirty="0">
                <a:solidFill>
                  <a:srgbClr val="202124"/>
                </a:solidFill>
                <a:effectLst/>
                <a:latin typeface="Google Sans"/>
              </a:rPr>
              <a:t>DABEI SOLLTE IM ERSTEN SCHRITT ALLEN BETROFFENEN DAS RECHT AUF EINE KORREKTE, GUTE UND UMFASSENDE DIAGNOSTIK ZUGESTANDEN WERDEN. </a:t>
            </a:r>
          </a:p>
          <a:p>
            <a:endParaRPr lang="de-DE" sz="1200" dirty="0">
              <a:effectLst/>
              <a:latin typeface="+mn-lt"/>
            </a:endParaRPr>
          </a:p>
          <a:p>
            <a:endParaRPr lang="de-DE" sz="1200" dirty="0">
              <a:effectLst/>
              <a:latin typeface="+mn-lt"/>
            </a:endParaRPr>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3</a:t>
            </a:fld>
            <a:endParaRPr lang="de-DE"/>
          </a:p>
        </p:txBody>
      </p:sp>
    </p:spTree>
    <p:extLst>
      <p:ext uri="{BB962C8B-B14F-4D97-AF65-F5344CB8AC3E}">
        <p14:creationId xmlns:p14="http://schemas.microsoft.com/office/powerpoint/2010/main" val="327275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Folienbildplatzhalter 1">
            <a:extLst>
              <a:ext uri="{FF2B5EF4-FFF2-40B4-BE49-F238E27FC236}">
                <a16:creationId xmlns:a16="http://schemas.microsoft.com/office/drawing/2014/main" id="{9A4159D8-63A5-AA57-74CA-3F99944A14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Kopfzeilenplatzhalter 3">
            <a:extLst>
              <a:ext uri="{FF2B5EF4-FFF2-40B4-BE49-F238E27FC236}">
                <a16:creationId xmlns:a16="http://schemas.microsoft.com/office/drawing/2014/main" id="{5418384C-26DF-0F8C-A0BA-D98271E6F6E7}"/>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r>
              <a:rPr lang="en-GB" altLang="de-DE">
                <a:latin typeface="Calibri" panose="020F0502020204030204" pitchFamily="34" charset="0"/>
              </a:rPr>
              <a:t>Lilo Klotz </a:t>
            </a:r>
          </a:p>
        </p:txBody>
      </p:sp>
      <p:sp>
        <p:nvSpPr>
          <p:cNvPr id="18435" name="Datumsplatzhalter 4">
            <a:extLst>
              <a:ext uri="{FF2B5EF4-FFF2-40B4-BE49-F238E27FC236}">
                <a16:creationId xmlns:a16="http://schemas.microsoft.com/office/drawing/2014/main" id="{4933A232-4967-02E3-B943-A85CD3F1F3C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A0C9DF13-D0D6-AA42-A8FF-170EF1DAAB3C}" type="datetime1">
              <a:rPr lang="de-DE" altLang="de-DE">
                <a:latin typeface="Calibri" panose="020F0502020204030204" pitchFamily="34" charset="0"/>
              </a:rPr>
              <a:pPr fontAlgn="base">
                <a:spcBef>
                  <a:spcPct val="0"/>
                </a:spcBef>
                <a:spcAft>
                  <a:spcPct val="0"/>
                </a:spcAft>
              </a:pPr>
              <a:t>20.06.2023</a:t>
            </a:fld>
            <a:endParaRPr lang="en-GB" altLang="de-DE">
              <a:latin typeface="Calibri" panose="020F0502020204030204" pitchFamily="34" charset="0"/>
            </a:endParaRPr>
          </a:p>
        </p:txBody>
      </p:sp>
      <p:sp>
        <p:nvSpPr>
          <p:cNvPr id="18436" name="Foliennummernplatzhalter 6">
            <a:extLst>
              <a:ext uri="{FF2B5EF4-FFF2-40B4-BE49-F238E27FC236}">
                <a16:creationId xmlns:a16="http://schemas.microsoft.com/office/drawing/2014/main" id="{A5A3C4D0-E72A-D82C-F2A2-C76A4A01E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EB1CFD6C-8927-5049-B2C9-6C9DF48C15BA}" type="slidenum">
              <a:rPr lang="en-GB" altLang="de-DE">
                <a:latin typeface="Calibri" panose="020F0502020204030204" pitchFamily="34" charset="0"/>
              </a:rPr>
              <a:pPr fontAlgn="base">
                <a:spcBef>
                  <a:spcPct val="0"/>
                </a:spcBef>
                <a:spcAft>
                  <a:spcPct val="0"/>
                </a:spcAft>
              </a:pPr>
              <a:t>4</a:t>
            </a:fld>
            <a:endParaRPr lang="en-GB" altLang="de-DE">
              <a:latin typeface="Calibri" panose="020F0502020204030204" pitchFamily="34" charset="0"/>
            </a:endParaRPr>
          </a:p>
        </p:txBody>
      </p:sp>
      <p:sp>
        <p:nvSpPr>
          <p:cNvPr id="18437" name="Notizenplatzhalter 7">
            <a:extLst>
              <a:ext uri="{FF2B5EF4-FFF2-40B4-BE49-F238E27FC236}">
                <a16:creationId xmlns:a16="http://schemas.microsoft.com/office/drawing/2014/main" id="{BD4B0646-DDD4-AFA4-0705-9AD0F3BE960F}"/>
              </a:ext>
            </a:extLst>
          </p:cNvPr>
          <p:cNvSpPr>
            <a:spLocks noGrp="1" noChangeArrowheads="1"/>
          </p:cNvSpPr>
          <p:nvPr>
            <p:ph type="body" sz="quarter" idx="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de-DE" dirty="0"/>
              <a:t>BEVOR ICH TIEFER IN DAS EIGENTLICHE THEMA MEINES BEITRAGES EINSTEIGE, MÖCHTE ICH IHNEN In KÜRZE EIN WENIG ÜBER MICH ERZÄHLEN.  </a:t>
            </a:r>
          </a:p>
          <a:p>
            <a:pPr>
              <a:spcBef>
                <a:spcPct val="0"/>
              </a:spcBef>
            </a:pPr>
            <a:endParaRPr lang="de-DE" altLang="de-DE" dirty="0"/>
          </a:p>
          <a:p>
            <a:pPr>
              <a:spcBef>
                <a:spcPct val="0"/>
              </a:spcBef>
            </a:pPr>
            <a:r>
              <a:rPr lang="de-DE" altLang="de-DE" dirty="0"/>
              <a:t>ICH BIN AKTUELL 63 JAHRE, MUTTER VON DREI ERWACHSENEN, TOLLEN KINDERN UND HABE DIE DIAGNOSE EINER (FRÜH-) DEMENZ. </a:t>
            </a:r>
          </a:p>
          <a:p>
            <a:pPr>
              <a:spcBef>
                <a:spcPct val="0"/>
              </a:spcBef>
            </a:pPr>
            <a:endParaRPr lang="de-DE" altLang="de-DE" dirty="0"/>
          </a:p>
          <a:p>
            <a:pPr>
              <a:spcBef>
                <a:spcPct val="0"/>
              </a:spcBef>
            </a:pPr>
            <a:r>
              <a:rPr lang="de-DE" altLang="de-DE" dirty="0"/>
              <a:t>WIE WIR ALLE, SO HATTE AUCH ICH IM LAUFE MEINES LEBENS VIELE UNTERSCHIEDLICHE ROLLEN, AUFGABEN, VERANTWORTUNGEN, TÄTIGKEITEN USW. DAS SIND DIE VERSCHIEDENEN ANTEILE WELCHE JEDEN VON UNS GANZ PERSÖNLICH UND INDIVIDUELL AUSMACHEN. </a:t>
            </a:r>
          </a:p>
          <a:p>
            <a:pPr>
              <a:spcBef>
                <a:spcPct val="0"/>
              </a:spcBef>
            </a:pPr>
            <a:endParaRPr lang="de-DE" altLang="de-DE" dirty="0"/>
          </a:p>
          <a:p>
            <a:pPr>
              <a:spcBef>
                <a:spcPct val="0"/>
              </a:spcBef>
            </a:pPr>
            <a:r>
              <a:rPr lang="de-DE" altLang="de-DE" dirty="0"/>
              <a:t>BERUFLICH VON 1978 BEGINNEND ALS ARZTHELFERIN, 1996 WECHSEL IN DIE IT OHNE WESENTLICHE FACHKENNTNISSE,  DANN GRÜNDERIN EINES IT-UNTERNEHMENS UND GESCHÄFTSFÜHRERIN MEHRERER,  INTERNATIONALER IT- UND BERATUNGS-UNTERNEHMEN. </a:t>
            </a:r>
          </a:p>
          <a:p>
            <a:pPr>
              <a:spcBef>
                <a:spcPct val="0"/>
              </a:spcBef>
            </a:pPr>
            <a:r>
              <a:rPr lang="de-DE" altLang="de-DE" dirty="0"/>
              <a:t>GLEICHZEITIG IMMER AUCH ALLEINERZIEHENDE MUTTER VON DREI KINDERN. </a:t>
            </a:r>
          </a:p>
          <a:p>
            <a:pPr>
              <a:spcBef>
                <a:spcPct val="0"/>
              </a:spcBef>
            </a:pPr>
            <a:r>
              <a:rPr lang="de-DE" altLang="de-DE" dirty="0"/>
              <a:t>KLAR, ES WAR OFT ANSTRENGEND, ABER ES WAR AUCH SPANNEND. IMMER AUF DER LINKEN SPUR DES LEBENS UND ES HAT SEHR LANGE GUT FUNKTIONIERT! </a:t>
            </a:r>
          </a:p>
          <a:p>
            <a:pPr>
              <a:spcBef>
                <a:spcPct val="0"/>
              </a:spcBef>
            </a:pPr>
            <a:endParaRPr lang="de-DE" altLang="de-DE" dirty="0"/>
          </a:p>
          <a:p>
            <a:pPr>
              <a:spcBef>
                <a:spcPct val="0"/>
              </a:spcBef>
            </a:pPr>
            <a:r>
              <a:rPr lang="de-DE" altLang="de-DE" dirty="0"/>
              <a:t>DOCH IM APRIL 2017, ALS ERSTMALS DIE VERDACHTSDIAGNOSE LEWY BODY-DEMENZ GESTELLT WURDE, STAND ICH PLÖTZLICH AUF DER STANDSPUR MEIENES LEBENS. </a:t>
            </a:r>
          </a:p>
          <a:p>
            <a:pPr>
              <a:spcBef>
                <a:spcPct val="0"/>
              </a:spcBef>
            </a:pPr>
            <a:r>
              <a:rPr lang="de-DE" altLang="de-DE" dirty="0"/>
              <a:t>ICH WAR 57 JAHRE JUNG, VOLL BERUFSTÄTIG ALS GESCHÄFTSFÜHRERIN IN EINEM IT-UNTERNEHMEN,  STAND FEST AUF DEN DREI WICHTIGEN SÄULEN: GESUNDHEIT, FAMILIE UND BERUF. DAS LEBEN WAR FÜR MICH EIN ABENTEUER UND ICH HATTE NOCH SEHR VIEL VOR. </a:t>
            </a:r>
          </a:p>
          <a:p>
            <a:pPr>
              <a:spcBef>
                <a:spcPct val="0"/>
              </a:spcBef>
            </a:pPr>
            <a:endParaRPr lang="de-DE" altLang="de-DE" dirty="0"/>
          </a:p>
          <a:p>
            <a:pPr>
              <a:spcBef>
                <a:spcPct val="0"/>
              </a:spcBef>
            </a:pPr>
            <a:r>
              <a:rPr lang="de-DE" altLang="de-DE" dirty="0"/>
              <a:t>MEIN ERSTER GEDANKE WAR: „DAS KANN NICHT SEIN, NICHT ICH!!“ </a:t>
            </a:r>
          </a:p>
          <a:p>
            <a:pPr>
              <a:spcBef>
                <a:spcPct val="0"/>
              </a:spcBef>
            </a:pPr>
            <a:r>
              <a:rPr lang="de-DE" altLang="de-DE" dirty="0"/>
              <a:t>JA, IN MEINER FAMILIE GIBT ES SCHON SEIT JAHREN NEURODEGENERATIVE ERKRANKUNGEN. MEINE MUTTER - JETZT 87 JAHRE JUNG - HAT SEIT ÜBER 10 JAHREN ALZHEIMER UND MEIN COUSIN LEIDET AN EINER PARKINSONERKRANKUNG. </a:t>
            </a:r>
          </a:p>
          <a:p>
            <a:pPr>
              <a:spcBef>
                <a:spcPct val="0"/>
              </a:spcBef>
            </a:pPr>
            <a:endParaRPr lang="de-DE" altLang="de-DE" dirty="0"/>
          </a:p>
          <a:p>
            <a:pPr>
              <a:spcBef>
                <a:spcPct val="0"/>
              </a:spcBef>
            </a:pPr>
            <a:r>
              <a:rPr lang="de-DE" altLang="de-DE" dirty="0"/>
              <a:t>DAS ES MICH SELBST TREFFEN KÖNNTE, WAR NICHT IN MEINEM LEBENSPLAN. DAS HÄTTE ICH NICHT FÜR MÖGLICH GEHALTEN. ES WAS NICHT AKZEPTABEL! SO ICH HABE VERSUCHT, ALLE SYMPTOME DURCH MASSIVE ANSTRENGUNGEN ZU KOMPENSIEREN. </a:t>
            </a:r>
          </a:p>
          <a:p>
            <a:pPr>
              <a:spcBef>
                <a:spcPct val="0"/>
              </a:spcBef>
            </a:pPr>
            <a:r>
              <a:rPr lang="de-DE" altLang="de-DE" dirty="0"/>
              <a:t>ALLERDINGS WOLLTE UND KONNTE ICH DAS FÜR MICH NICHT AKZEPTIEREN. </a:t>
            </a:r>
          </a:p>
          <a:p>
            <a:pPr>
              <a:spcBef>
                <a:spcPct val="0"/>
              </a:spcBef>
            </a:pPr>
            <a:endParaRPr lang="de-DE" altLang="de-DE" dirty="0"/>
          </a:p>
          <a:p>
            <a:pPr>
              <a:spcBef>
                <a:spcPct val="0"/>
              </a:spcBef>
            </a:pPr>
            <a:r>
              <a:rPr lang="de-DE" altLang="de-DE" dirty="0"/>
              <a:t>MEINE EINZIGE FÜR MICH DENKBARE LÖSUNG: VERDRÄNGUNG.  IN DER RÜCKSCHAU BETRACHTET: DAS IST MIR NICHT GUT GELUNGEN UND WAR MEHR ALS UNGESUND. </a:t>
            </a:r>
          </a:p>
          <a:p>
            <a:pPr>
              <a:spcBef>
                <a:spcPct val="0"/>
              </a:spcBef>
            </a:pPr>
            <a:endParaRPr lang="de-DE" altLang="de-DE" dirty="0"/>
          </a:p>
          <a:p>
            <a:pPr>
              <a:spcBef>
                <a:spcPct val="0"/>
              </a:spcBef>
            </a:pPr>
            <a:r>
              <a:rPr lang="de-DE" altLang="de-DE" dirty="0"/>
              <a:t>SEIT 2017 HAT SICH VIELES VERÄNDERT. ICH HABE PERSÖNLICH VIEL VERLOREN! </a:t>
            </a:r>
          </a:p>
          <a:p>
            <a:pPr>
              <a:spcBef>
                <a:spcPct val="0"/>
              </a:spcBef>
            </a:pPr>
            <a:r>
              <a:rPr lang="de-DE" altLang="de-DE" dirty="0"/>
              <a:t>- MEINE KARRIERE,</a:t>
            </a:r>
          </a:p>
          <a:p>
            <a:pPr>
              <a:spcBef>
                <a:spcPct val="0"/>
              </a:spcBef>
            </a:pPr>
            <a:r>
              <a:rPr lang="de-DE" altLang="de-DE" dirty="0"/>
              <a:t>- MEINEN GESELLSCHAFTLICHEN, </a:t>
            </a:r>
          </a:p>
          <a:p>
            <a:pPr>
              <a:spcBef>
                <a:spcPct val="0"/>
              </a:spcBef>
            </a:pPr>
            <a:r>
              <a:rPr lang="de-DE" altLang="de-DE" dirty="0"/>
              <a:t>- FINANZIELLEN UND BERUFLICHEN STATUS, </a:t>
            </a:r>
          </a:p>
          <a:p>
            <a:pPr>
              <a:spcBef>
                <a:spcPct val="0"/>
              </a:spcBef>
            </a:pPr>
            <a:r>
              <a:rPr lang="de-DE" altLang="de-DE" dirty="0"/>
              <a:t>- VIELE ALTE KONTAKTE AUS DEM BERUFLICHEN UND AUCH PRIVATEN UMFELD. </a:t>
            </a:r>
          </a:p>
          <a:p>
            <a:pPr>
              <a:spcBef>
                <a:spcPct val="0"/>
              </a:spcBef>
            </a:pPr>
            <a:endParaRPr lang="de-DE" altLang="de-DE" dirty="0"/>
          </a:p>
          <a:p>
            <a:pPr>
              <a:spcBef>
                <a:spcPct val="0"/>
              </a:spcBef>
            </a:pPr>
            <a:r>
              <a:rPr lang="de-DE" altLang="de-DE" dirty="0"/>
              <a:t>ABER WAS FÜR MICH DAS BEDROHLICHSTE IST; SCHLEICHEND UND NICHT AUFZUHALTEN VERLIERE ICH AUCH EINE WICHTIGEN ANTEIL VON MIR SELBST. DA HILFT NUR RADIKALE AKZEPTANZ!</a:t>
            </a:r>
          </a:p>
          <a:p>
            <a:pPr>
              <a:spcBef>
                <a:spcPct val="0"/>
              </a:spcBef>
            </a:pPr>
            <a:endParaRPr lang="de-DE" altLang="de-DE" dirty="0"/>
          </a:p>
          <a:p>
            <a:pPr>
              <a:spcBef>
                <a:spcPct val="0"/>
              </a:spcBef>
            </a:pPr>
            <a:r>
              <a:rPr lang="de-DE" altLang="de-DE" dirty="0"/>
              <a:t>SEIT MEINEM UMZUG 2020 VON NRW AN DIE OSTSEE GENIESSE ICH ZEIT FÜR MICH UND MEINE NEUES DASEIN IN DER NÄHE ZUM MEER. 2020 HABE ICH EBENFALLS BESCHLOSSEN, OFFEN MIT MEINER ERKRANKUNG UMZUGEGEN. SEITDEM ENGAGIERT ICH MICH EHRENAMTLICH IN DER DEUTSCHEN ALZHEIMER GESELLSCHAFT BERLIN SOWIE WEITEREN GREMIEN RUND UM DAS THEMA DEMENZ. </a:t>
            </a:r>
          </a:p>
          <a:p>
            <a:pPr>
              <a:spcBef>
                <a:spcPct val="0"/>
              </a:spcBef>
            </a:pPr>
            <a:endParaRPr lang="de-DE" altLang="de-DE" dirty="0"/>
          </a:p>
          <a:p>
            <a:pPr>
              <a:spcBef>
                <a:spcPct val="0"/>
              </a:spcBef>
            </a:pPr>
            <a:r>
              <a:rPr lang="de-DE" altLang="de-DE" u="none" dirty="0"/>
              <a:t>NOCH HABE ICH ANTEILE MEINER KOMPETENZEN. ZEITWEISE KANN ICH SIE EINBRINGEN. </a:t>
            </a:r>
          </a:p>
          <a:p>
            <a:pPr>
              <a:spcBef>
                <a:spcPct val="0"/>
              </a:spcBef>
            </a:pPr>
            <a:r>
              <a:rPr lang="de-DE" altLang="de-DE" u="none" dirty="0"/>
              <a:t>DAS MACHT MICH STOLZ, GIBT MIR KRAFT UND MUT ZUM WEITERMACHEN! </a:t>
            </a:r>
          </a:p>
          <a:p>
            <a:pPr>
              <a:spcBef>
                <a:spcPct val="0"/>
              </a:spcBef>
            </a:pPr>
            <a:endParaRPr lang="de-DE" altLang="de-DE" u="sng" dirty="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de-DE" b="1" u="none" dirty="0"/>
              <a:t>JEDER TAG, JEDE WOCHE, JEDER MONAT, JEDES JAHR IST EIN WENIG WIE ACHTERBAHNFAHREN MIT SCHLEICHENDER TENDENZ EINER STETIGEN ABWÄRTZTREND</a:t>
            </a:r>
          </a:p>
          <a:p>
            <a:pPr marL="0" marR="0" lvl="0" indent="0" algn="l" defTabSz="914400" rtl="0" eaLnBrk="1" fontAlgn="auto" latinLnBrk="0" hangingPunct="1">
              <a:lnSpc>
                <a:spcPct val="100000"/>
              </a:lnSpc>
              <a:spcBef>
                <a:spcPct val="0"/>
              </a:spcBef>
              <a:spcAft>
                <a:spcPts val="0"/>
              </a:spcAft>
              <a:buClrTx/>
              <a:buSzTx/>
              <a:buFontTx/>
              <a:buNone/>
              <a:tabLst/>
              <a:defRPr/>
            </a:pPr>
            <a:endParaRPr lang="de-DE" b="1" u="none" dirty="0"/>
          </a:p>
          <a:p>
            <a:pPr marL="0" marR="0" lvl="0" indent="0" algn="l" defTabSz="914400" rtl="0" eaLnBrk="1" fontAlgn="auto" latinLnBrk="0" hangingPunct="1">
              <a:lnSpc>
                <a:spcPct val="100000"/>
              </a:lnSpc>
              <a:spcBef>
                <a:spcPct val="0"/>
              </a:spcBef>
              <a:spcAft>
                <a:spcPts val="0"/>
              </a:spcAft>
              <a:buClrTx/>
              <a:buSzTx/>
              <a:buFontTx/>
              <a:buNone/>
              <a:tabLst/>
              <a:defRPr/>
            </a:pPr>
            <a:r>
              <a:rPr lang="de-DE" b="1" u="none" dirty="0"/>
              <a:t>ZU MEINE HUND DORIE SAGE ICH GELEGENTLICH: DEN WEG ZUR METZGEREIN FINDEST DU DOCH, DEN REST SCHAFFEN WIR DANN GEMEINSAM. </a:t>
            </a:r>
          </a:p>
          <a:p>
            <a:pPr>
              <a:spcBef>
                <a:spcPct val="0"/>
              </a:spcBef>
            </a:pPr>
            <a:endParaRPr lang="de-DE" altLang="de-DE" u="sng" dirty="0"/>
          </a:p>
          <a:p>
            <a:pPr>
              <a:spcBef>
                <a:spcPct val="0"/>
              </a:spcBef>
            </a:pPr>
            <a:r>
              <a:rPr lang="de-DE" altLang="de-DE" dirty="0"/>
              <a:t> </a:t>
            </a:r>
          </a:p>
          <a:p>
            <a:pPr>
              <a:spcBef>
                <a:spcPct val="0"/>
              </a:spcBef>
            </a:pPr>
            <a:endParaRPr lang="de-DE" alt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Folienbildplatzhalter 1">
            <a:extLst>
              <a:ext uri="{FF2B5EF4-FFF2-40B4-BE49-F238E27FC236}">
                <a16:creationId xmlns:a16="http://schemas.microsoft.com/office/drawing/2014/main" id="{F9A3AA18-5FAB-0EE6-7325-78BA65EA95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izenplatzhalter 2">
            <a:extLst>
              <a:ext uri="{FF2B5EF4-FFF2-40B4-BE49-F238E27FC236}">
                <a16:creationId xmlns:a16="http://schemas.microsoft.com/office/drawing/2014/main" id="{64632FD3-DB16-9149-E0C0-48C2AF619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de-D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SEIT MITTE 2021 BIN ICH EIN MITGLIED IM BEIRAT  „LEBEN MIT DEMENZ“ DER DALZG BERLIN. </a:t>
            </a:r>
            <a:r>
              <a:rPr lang="de-DE" sz="18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DER BEIRAT „LEBEN MIT DEMENZ“. DIESER BESTEHT AUS PERSONEN, DIE SELBST EINE DEMENZ HABEN UND DIESE PERSPEKTIVE EINBRINGEN UND DEN VORSTAND BERATEN (</a:t>
            </a:r>
            <a:r>
              <a:rPr lang="de-DE" sz="1800" u="sng"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hlinkClick r:id="rId3"/>
              </a:rPr>
              <a:t>HTTPS://WWW.DEUTSCHE-ALZHEIMER.DE/UEBER-UNS/GREMIEN</a:t>
            </a:r>
            <a:r>
              <a:rPr lang="de-D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 ). </a:t>
            </a:r>
          </a:p>
          <a:p>
            <a:pPr marL="0" marR="0" lvl="0" indent="0" algn="l" defTabSz="914400" rtl="0" eaLnBrk="1" fontAlgn="auto" latinLnBrk="0" hangingPunct="1">
              <a:lnSpc>
                <a:spcPct val="100000"/>
              </a:lnSpc>
              <a:spcBef>
                <a:spcPct val="0"/>
              </a:spcBef>
              <a:spcAft>
                <a:spcPts val="0"/>
              </a:spcAft>
              <a:buClrTx/>
              <a:buSzTx/>
              <a:buFontTx/>
              <a:buNone/>
              <a:tabLst/>
              <a:defRPr/>
            </a:pPr>
            <a:endParaRPr lang="de-D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de-DE" sz="1800" dirty="0">
                <a:solidFill>
                  <a:srgbClr val="212529"/>
                </a:solidFill>
                <a:effectLst/>
                <a:latin typeface="Calibri" panose="020F0502020204030204" pitchFamily="34" charset="0"/>
                <a:ea typeface="Times New Roman" panose="02020603050405020304" pitchFamily="18" charset="0"/>
                <a:cs typeface="Calibri" panose="020F0502020204030204" pitchFamily="34" charset="0"/>
              </a:rPr>
              <a:t>ZITAT AUS DER GRUPPE: „</a:t>
            </a:r>
            <a:r>
              <a:rPr lang="de-DE" sz="1800" dirty="0">
                <a:effectLst/>
                <a:latin typeface="Calibri" panose="020F0502020204030204" pitchFamily="34" charset="0"/>
                <a:ea typeface="Calibri" panose="020F0502020204030204" pitchFamily="34" charset="0"/>
                <a:cs typeface="Calibri" panose="020F0502020204030204" pitchFamily="34" charset="0"/>
              </a:rPr>
              <a:t>WIR FÜHLEN UNS ALS EXPERTEN UND ECHTE BOTSCHAFTER RUND UM DEMENZ!“</a:t>
            </a:r>
            <a:endParaRPr lang="de-DE" altLang="de-DE" dirty="0"/>
          </a:p>
          <a:p>
            <a:pPr>
              <a:spcBef>
                <a:spcPct val="0"/>
              </a:spcBef>
            </a:pPr>
            <a:r>
              <a:rPr lang="de-DE" altLang="de-DE" sz="1400" dirty="0">
                <a:solidFill>
                  <a:srgbClr val="333333"/>
                </a:solidFill>
                <a:cs typeface="Calibri" panose="020F0502020204030204" pitchFamily="34" charset="0"/>
              </a:rPr>
              <a:t> </a:t>
            </a:r>
          </a:p>
          <a:p>
            <a:pPr>
              <a:spcBef>
                <a:spcPct val="0"/>
              </a:spcBef>
            </a:pPr>
            <a:r>
              <a:rPr lang="de-DE" altLang="de-DE" sz="1400" dirty="0">
                <a:solidFill>
                  <a:srgbClr val="333333"/>
                </a:solidFill>
                <a:cs typeface="Calibri" panose="020F0502020204030204" pitchFamily="34" charset="0"/>
              </a:rPr>
              <a:t>WIR SIND VON DER ALZHEIMER GESELLSCHAFT DEUTSCHLAND EINGELADEN UND WURDEN NOMINIERT. </a:t>
            </a:r>
          </a:p>
          <a:p>
            <a:pPr>
              <a:spcBef>
                <a:spcPct val="0"/>
              </a:spcBef>
            </a:pPr>
            <a:endParaRPr lang="de-DE" altLang="de-DE" sz="1400" dirty="0">
              <a:solidFill>
                <a:srgbClr val="333333"/>
              </a:solidFill>
              <a:cs typeface="Calibri" panose="020F0502020204030204" pitchFamily="34" charset="0"/>
            </a:endParaRPr>
          </a:p>
          <a:p>
            <a:pPr>
              <a:spcBef>
                <a:spcPct val="0"/>
              </a:spcBef>
            </a:pPr>
            <a:r>
              <a:rPr lang="de-DE" altLang="de-DE" sz="1400" b="1" dirty="0">
                <a:solidFill>
                  <a:srgbClr val="333333"/>
                </a:solidFill>
                <a:cs typeface="Calibri" panose="020F0502020204030204" pitchFamily="34" charset="0"/>
              </a:rPr>
              <a:t>WIR STEHEN UND ENGAGIEREN UNS FÜR DIE VIELEN BETROFFENEN MENSCHEN MIT DEMENTIELLEN ERKRANKUNGEN. </a:t>
            </a:r>
          </a:p>
          <a:p>
            <a:pPr>
              <a:spcBef>
                <a:spcPct val="0"/>
              </a:spcBef>
            </a:pPr>
            <a:endParaRPr lang="de-DE" altLang="de-DE" sz="1400" dirty="0">
              <a:solidFill>
                <a:srgbClr val="333333"/>
              </a:solidFill>
              <a:cs typeface="Calibri" panose="020F0502020204030204" pitchFamily="34" charset="0"/>
            </a:endParaRPr>
          </a:p>
          <a:p>
            <a:pPr>
              <a:spcBef>
                <a:spcPct val="0"/>
              </a:spcBef>
            </a:pPr>
            <a:r>
              <a:rPr lang="de-DE" altLang="de-DE" sz="1400" b="1" dirty="0">
                <a:solidFill>
                  <a:srgbClr val="333333"/>
                </a:solidFill>
                <a:cs typeface="Calibri" panose="020F0502020204030204" pitchFamily="34" charset="0"/>
              </a:rPr>
              <a:t>UNSER KERN-ZIEL IST:  DAS HEUTIGE, IN DER ÖFFENTLICHKEIT VORHANDENE BILD VON DEMENZ NEU ZU DENKEN, ZU DEFINIEREN, MIT ZU GESTALTEN UND AUCH ZU SPIEGELN. </a:t>
            </a:r>
          </a:p>
          <a:p>
            <a:pPr>
              <a:spcBef>
                <a:spcPct val="0"/>
              </a:spcBef>
            </a:pPr>
            <a:endParaRPr lang="de-DE" altLang="de-DE" dirty="0"/>
          </a:p>
          <a:p>
            <a:pPr>
              <a:spcBef>
                <a:spcPct val="0"/>
              </a:spcBef>
            </a:pPr>
            <a:r>
              <a:rPr lang="de-DE" altLang="de-DE" u="sng" dirty="0"/>
              <a:t>WIR NEHMEN TEIL </a:t>
            </a:r>
            <a:r>
              <a:rPr lang="de-DE" altLang="de-DE" dirty="0"/>
              <a:t>AN DIVERSEN FORSCHUNGEN, PROJEKTEN, STUDIEN, VERANSTALTUNGEN UND EVENTS IM IN- UND AUSLAND. WIR ARBEITEN IN GREMIEN UND IN DEN MEDIEN. </a:t>
            </a:r>
          </a:p>
          <a:p>
            <a:pPr>
              <a:spcBef>
                <a:spcPct val="0"/>
              </a:spcBef>
            </a:pPr>
            <a:endParaRPr lang="de-DE" altLang="de-DE" dirty="0"/>
          </a:p>
          <a:p>
            <a:pPr>
              <a:spcBef>
                <a:spcPct val="0"/>
              </a:spcBef>
            </a:pPr>
            <a:r>
              <a:rPr lang="de-DE" altLang="de-DE" u="sng" dirty="0"/>
              <a:t>WIR WOLLEN </a:t>
            </a:r>
            <a:r>
              <a:rPr lang="de-DE" altLang="de-DE" dirty="0"/>
              <a:t>DIE UNS VERBLEIBENDE ZEIT NUTZEN, UM AUCH FÜR VERÄNDERUNGEN IM HEUTIGEN GESUNDHEITSSYSTEM ZU KÄMPFEN.</a:t>
            </a:r>
          </a:p>
          <a:p>
            <a:pPr>
              <a:spcBef>
                <a:spcPct val="0"/>
              </a:spcBef>
            </a:pPr>
            <a:endParaRPr lang="de-DE" altLang="de-DE" dirty="0"/>
          </a:p>
          <a:p>
            <a:pPr>
              <a:spcBef>
                <a:spcPct val="0"/>
              </a:spcBef>
            </a:pPr>
            <a:r>
              <a:rPr lang="de-DE" altLang="de-DE" u="sng" dirty="0"/>
              <a:t>WIR SIND </a:t>
            </a:r>
            <a:r>
              <a:rPr lang="de-DE" altLang="de-DE" dirty="0"/>
              <a:t>GERNE UND MIT HERZBLUT DABEI, WENN ES DARUM GEHT NEUE WEGE ZU WAGEN UND ZU BESCHREITEN. </a:t>
            </a:r>
          </a:p>
          <a:p>
            <a:pPr>
              <a:spcBef>
                <a:spcPct val="0"/>
              </a:spcBef>
            </a:pPr>
            <a:endParaRPr lang="de-DE" altLang="de-DE" dirty="0"/>
          </a:p>
          <a:p>
            <a:pPr>
              <a:spcBef>
                <a:spcPct val="0"/>
              </a:spcBef>
            </a:pPr>
            <a:r>
              <a:rPr lang="de-DE" altLang="de-DE" dirty="0"/>
              <a:t>DIESES </a:t>
            </a:r>
            <a:r>
              <a:rPr lang="de-DE" altLang="de-DE" u="sng" dirty="0"/>
              <a:t>TUEN WIR </a:t>
            </a:r>
            <a:r>
              <a:rPr lang="de-DE" altLang="de-DE" dirty="0"/>
              <a:t>FÜR DIE BETROFFENE MENSCHEN MIT DEMENTIELLEN ERKRANKUNGEN UND DEREN ANGEHÖRIGEN HEUTE UND IN ZUKUNFT.  </a:t>
            </a:r>
          </a:p>
          <a:p>
            <a:pPr>
              <a:spcBef>
                <a:spcPct val="0"/>
              </a:spcBef>
            </a:pPr>
            <a:endParaRPr lang="de-DE" altLang="de-DE" dirty="0"/>
          </a:p>
          <a:p>
            <a:pPr>
              <a:spcBef>
                <a:spcPct val="0"/>
              </a:spcBef>
            </a:pPr>
            <a:r>
              <a:rPr lang="de-DE" altLang="de-DE" u="sng" dirty="0"/>
              <a:t>ABER VORALLEM AUCH, WEIL WIR ES NOCH KÖNNEN UND WENN MAN UNS TEILHABEN LÄSST! </a:t>
            </a:r>
          </a:p>
          <a:p>
            <a:pPr>
              <a:spcBef>
                <a:spcPct val="0"/>
              </a:spcBef>
            </a:pPr>
            <a:endParaRPr lang="de-DE" altLang="de-DE" dirty="0"/>
          </a:p>
          <a:p>
            <a:pPr>
              <a:spcBef>
                <a:spcPct val="0"/>
              </a:spcBef>
            </a:pPr>
            <a:endParaRPr lang="de-DE" altLang="de-DE" b="1" dirty="0"/>
          </a:p>
        </p:txBody>
      </p:sp>
      <p:sp>
        <p:nvSpPr>
          <p:cNvPr id="20483" name="Kopfzeilenplatzhalter 3">
            <a:extLst>
              <a:ext uri="{FF2B5EF4-FFF2-40B4-BE49-F238E27FC236}">
                <a16:creationId xmlns:a16="http://schemas.microsoft.com/office/drawing/2014/main" id="{B2667243-8616-FBFF-E028-281EB4F1EA6E}"/>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r>
              <a:rPr lang="en-GB" altLang="de-DE">
                <a:latin typeface="Calibri" panose="020F0502020204030204" pitchFamily="34" charset="0"/>
              </a:rPr>
              <a:t>Lilo Klotz </a:t>
            </a:r>
          </a:p>
        </p:txBody>
      </p:sp>
      <p:sp>
        <p:nvSpPr>
          <p:cNvPr id="20484" name="Datumsplatzhalter 4">
            <a:extLst>
              <a:ext uri="{FF2B5EF4-FFF2-40B4-BE49-F238E27FC236}">
                <a16:creationId xmlns:a16="http://schemas.microsoft.com/office/drawing/2014/main" id="{CD77E74F-CBB2-974B-D0C1-42234AEFF89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B37DC637-63B6-8C40-886C-D354214292FE}" type="datetime1">
              <a:rPr lang="de-DE" altLang="de-DE">
                <a:latin typeface="Calibri" panose="020F0502020204030204" pitchFamily="34" charset="0"/>
              </a:rPr>
              <a:pPr fontAlgn="base">
                <a:spcBef>
                  <a:spcPct val="0"/>
                </a:spcBef>
                <a:spcAft>
                  <a:spcPct val="0"/>
                </a:spcAft>
              </a:pPr>
              <a:t>20.06.2023</a:t>
            </a:fld>
            <a:endParaRPr lang="en-GB" altLang="de-DE">
              <a:latin typeface="Calibri" panose="020F0502020204030204" pitchFamily="34" charset="0"/>
            </a:endParaRPr>
          </a:p>
        </p:txBody>
      </p:sp>
      <p:sp>
        <p:nvSpPr>
          <p:cNvPr id="20485" name="Fußzeilenplatzhalter 5">
            <a:extLst>
              <a:ext uri="{FF2B5EF4-FFF2-40B4-BE49-F238E27FC236}">
                <a16:creationId xmlns:a16="http://schemas.microsoft.com/office/drawing/2014/main" id="{7A0E9C50-2D73-89E3-7723-B8ED25E8C90E}"/>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r>
              <a:rPr lang="en-GB" altLang="de-DE">
                <a:latin typeface="Calibri" panose="020F0502020204030204" pitchFamily="34" charset="0"/>
              </a:rPr>
              <a:t>Presentation CBS_Semester 1</a:t>
            </a:r>
          </a:p>
        </p:txBody>
      </p:sp>
      <p:sp>
        <p:nvSpPr>
          <p:cNvPr id="20486" name="Foliennummernplatzhalter 6">
            <a:extLst>
              <a:ext uri="{FF2B5EF4-FFF2-40B4-BE49-F238E27FC236}">
                <a16:creationId xmlns:a16="http://schemas.microsoft.com/office/drawing/2014/main" id="{D83B5352-35B1-13FD-3779-8B94DF15EF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A074F850-3CFE-DC4B-AFD6-513442159818}" type="slidenum">
              <a:rPr lang="en-GB" altLang="de-DE">
                <a:latin typeface="Calibri" panose="020F0502020204030204" pitchFamily="34" charset="0"/>
              </a:rPr>
              <a:pPr fontAlgn="base">
                <a:spcBef>
                  <a:spcPct val="0"/>
                </a:spcBef>
                <a:spcAft>
                  <a:spcPct val="0"/>
                </a:spcAft>
              </a:pPr>
              <a:t>5</a:t>
            </a:fld>
            <a:endParaRPr lang="en-GB" altLang="de-DE">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Folienbildplatzhalter 1">
            <a:extLst>
              <a:ext uri="{FF2B5EF4-FFF2-40B4-BE49-F238E27FC236}">
                <a16:creationId xmlns:a16="http://schemas.microsoft.com/office/drawing/2014/main" id="{7D0288A8-5DB0-240D-3E72-389DA259855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izenplatzhalter 2">
            <a:extLst>
              <a:ext uri="{FF2B5EF4-FFF2-40B4-BE49-F238E27FC236}">
                <a16:creationId xmlns:a16="http://schemas.microsoft.com/office/drawing/2014/main" id="{A4D43B4A-1F37-B2F8-D0D2-927E47E333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Alzheimer Europe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gemeinnützige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Dachorganisation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von 41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nationalen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Alzheimer-</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Verbänden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aus</a:t>
            </a:r>
            <a:r>
              <a:rPr lang="en-US" sz="1800" dirty="0">
                <a:effectLst/>
                <a:latin typeface="Calibri" panose="020F0502020204030204" pitchFamily="34" charset="0"/>
                <a:ea typeface="Calibri" panose="020F0502020204030204" pitchFamily="34" charset="0"/>
                <a:cs typeface="Times New Roman" panose="02020603050405020304" pitchFamily="18" charset="0"/>
              </a:rPr>
              <a:t> 37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europäischen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Ländern</a:t>
            </a:r>
            <a:r>
              <a:rPr lang="en-US" sz="1800" dirty="0">
                <a:effectLst/>
                <a:latin typeface="Calibri" panose="020F0502020204030204" pitchFamily="34" charset="0"/>
                <a:ea typeface="Calibri" panose="020F0502020204030204" pitchFamily="34" charset="0"/>
                <a:cs typeface="Times New Roman" panose="02020603050405020304" pitchFamily="18" charset="0"/>
              </a:rPr>
              <a:t>. Seine Mission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ist</a:t>
            </a:r>
            <a:r>
              <a:rPr lang="en-US" sz="1800" dirty="0">
                <a:effectLst/>
                <a:latin typeface="Calibri" panose="020F0502020204030204" pitchFamily="34" charset="0"/>
                <a:ea typeface="Calibri" panose="020F0502020204030204" pitchFamily="34" charset="0"/>
                <a:cs typeface="Times New Roman" panose="02020603050405020304" pitchFamily="18" charset="0"/>
              </a:rPr>
              <a:t> 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Wahrnehmungen</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Richtlinien</a:t>
            </a:r>
            <a:r>
              <a:rPr lang="en-US" sz="1800" dirty="0">
                <a:effectLst/>
                <a:latin typeface="Calibri" panose="020F0502020204030204" pitchFamily="34" charset="0"/>
                <a:ea typeface="Calibri" panose="020F0502020204030204" pitchFamily="34" charset="0"/>
                <a:cs typeface="Times New Roman" panose="02020603050405020304" pitchFamily="18" charset="0"/>
              </a:rPr>
              <a:t> und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Praktiken</a:t>
            </a:r>
            <a:r>
              <a:rPr lang="en-US" sz="1800" dirty="0">
                <a:effectLst/>
                <a:latin typeface="Calibri" panose="020F0502020204030204" pitchFamily="34" charset="0"/>
                <a:ea typeface="Calibri" panose="020F0502020204030204" pitchFamily="34" charset="0"/>
                <a:cs typeface="Times New Roman" panose="02020603050405020304" pitchFamily="18" charset="0"/>
              </a:rPr>
              <a:t> zu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ändern</a:t>
            </a:r>
            <a:r>
              <a:rPr lang="en-US" sz="1800" dirty="0">
                <a:effectLst/>
                <a:latin typeface="Calibri" panose="020F0502020204030204" pitchFamily="34" charset="0"/>
                <a:ea typeface="Calibri" panose="020F0502020204030204" pitchFamily="34" charset="0"/>
                <a:cs typeface="Times New Roman" panose="02020603050405020304" pitchFamily="18" charset="0"/>
              </a:rPr>
              <a:t>, um das Leben von Menschen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mit</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Demenz</a:t>
            </a:r>
            <a:r>
              <a:rPr lang="en-US" sz="1800" dirty="0">
                <a:effectLst/>
                <a:latin typeface="Calibri" panose="020F0502020204030204" pitchFamily="34" charset="0"/>
                <a:ea typeface="Calibri" panose="020F0502020204030204" pitchFamily="34" charset="0"/>
                <a:cs typeface="Times New Roman" panose="02020603050405020304" pitchFamily="18" charset="0"/>
              </a:rPr>
              <a:t> zu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verbessern</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de-DE" dirty="0">
                <a:effectLst/>
              </a:rPr>
              <a:t> </a:t>
            </a:r>
            <a:endParaRPr lang="de-D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de-DE"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de-DE" sz="1200" kern="1200" dirty="0">
                <a:solidFill>
                  <a:schemeClr val="tx1"/>
                </a:solidFill>
                <a:latin typeface="+mn-lt"/>
                <a:ea typeface="+mn-ea"/>
                <a:cs typeface="+mn-cs"/>
              </a:rPr>
              <a:t>IM OKTOBER 2022 WURDE SIE VON DER DEUTSCHEN ALZHEIMER GESELLSCHAFT SELBSTHILFE DEMENZ FÜR DIE EUROPEAN WORKING GROUP NOMINIERT. DIESE GRUPPE WURDE 2012 ERSTMALS AUF EUROPÄISCHER EBENE GEGRÜNDET, UM SICHERZUSTELLEN, DASS DIE AKTIVITÄTEN VON ALZHEIMER EUROPE DIE PRIORITÄTEN UND ANSICHTEN VON MENSCHEN MIT DEMENZ AUS ALLEN LÄNDERN IN EUROPA GEBÜHREND VERTRITT UND AUCH WIDERSPIEGELT. </a:t>
            </a:r>
            <a:r>
              <a:rPr lang="en-US" sz="1200" kern="1200" dirty="0">
                <a:solidFill>
                  <a:schemeClr val="tx1"/>
                </a:solidFill>
                <a:latin typeface="+mn-lt"/>
                <a:ea typeface="+mn-ea"/>
                <a:cs typeface="+mn-cs"/>
              </a:rPr>
              <a:t>GROUP OF PEOPLE WITH DEMENTIA (EWGPWD - </a:t>
            </a:r>
            <a:r>
              <a:rPr lang="en-US" sz="1200"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HTTPS://WWW.ALZHEIMER-EUROPE.ORG/ABOUT-US/EUROPEAN-WORKING-GROUP-PEOPLE-DEMENTIA</a:t>
            </a:r>
            <a:r>
              <a:rPr lang="en-US" sz="1200" kern="1200" dirty="0">
                <a:solidFill>
                  <a:schemeClr val="tx1"/>
                </a:solidFill>
                <a:latin typeface="+mn-lt"/>
                <a:ea typeface="+mn-ea"/>
                <a:cs typeface="+mn-cs"/>
              </a:rPr>
              <a:t> ).</a:t>
            </a:r>
            <a:endParaRPr lang="de-DE" sz="1200" kern="1200" dirty="0">
              <a:solidFill>
                <a:schemeClr val="tx1"/>
              </a:solidFill>
              <a:latin typeface="+mn-lt"/>
              <a:ea typeface="+mn-ea"/>
              <a:cs typeface="+mn-cs"/>
            </a:endParaRPr>
          </a:p>
          <a:p>
            <a:pPr>
              <a:spcBef>
                <a:spcPct val="0"/>
              </a:spcBef>
            </a:pPr>
            <a:endParaRPr lang="de-DE" altLang="de-DE" dirty="0"/>
          </a:p>
          <a:p>
            <a:pPr>
              <a:spcBef>
                <a:spcPct val="0"/>
              </a:spcBef>
            </a:pPr>
            <a:r>
              <a:rPr lang="de-DE" altLang="de-DE" dirty="0"/>
              <a:t>SEHR WICHTIG UND INTERESSANT IST AUCH EIN KURZER BLICK AUF DIE WEITERFÜHRENDE ARBEIT DIE WIR IN EUROPA GEMEINSAM LEISTEN. </a:t>
            </a:r>
          </a:p>
          <a:p>
            <a:pPr>
              <a:spcBef>
                <a:spcPct val="0"/>
              </a:spcBef>
            </a:pPr>
            <a:endParaRPr lang="de-DE" altLang="de-DE" dirty="0"/>
          </a:p>
          <a:p>
            <a:pPr>
              <a:spcBef>
                <a:spcPct val="0"/>
              </a:spcBef>
            </a:pPr>
            <a:r>
              <a:rPr lang="de-DE" altLang="de-DE" dirty="0"/>
              <a:t>ALZHEIMER EUROPE HAT 2012 DIE EUROPÄISCHE ARBEITSGRUPPE VON MENSCHEN MIT DEMENZ (EWGPWD) GEGRÜNDET. </a:t>
            </a:r>
          </a:p>
          <a:p>
            <a:pPr>
              <a:spcBef>
                <a:spcPct val="0"/>
              </a:spcBef>
            </a:pPr>
            <a:r>
              <a:rPr lang="de-DE" altLang="de-DE" dirty="0"/>
              <a:t>DIE MITGLIEDER DER GRUPPE WERDEN VON IHREN NATIONALEN ALZHEIMER-VEREINIGUNGEN NOMINIERT. </a:t>
            </a:r>
          </a:p>
          <a:p>
            <a:pPr>
              <a:spcBef>
                <a:spcPct val="0"/>
              </a:spcBef>
            </a:pPr>
            <a:r>
              <a:rPr lang="de-DE" altLang="de-DE" dirty="0"/>
              <a:t>DIE EWGPWD BESTEHT AKTUELL AUS 15 PERSONEN MIT DEMENZ (JEDER AUS EINEM ANDEREN EUROPÄISCHEN LAND), </a:t>
            </a:r>
            <a:r>
              <a:rPr lang="de-DE" altLang="de-DE" dirty="0">
                <a:hlinkClick r:id="rId4"/>
              </a:rPr>
              <a:t>HTTP://WWW.ALZHEIMER-EUROPE.ORG/ABOUT-US/WHO-WE-ARE/MEMBERS</a:t>
            </a:r>
            <a:r>
              <a:rPr lang="de-DE" altLang="de-DE" dirty="0"/>
              <a:t>. </a:t>
            </a:r>
          </a:p>
          <a:p>
            <a:pPr>
              <a:spcBef>
                <a:spcPct val="0"/>
              </a:spcBef>
            </a:pPr>
            <a:endParaRPr lang="de-DE" altLang="de-DE" dirty="0"/>
          </a:p>
          <a:p>
            <a:pPr>
              <a:spcBef>
                <a:spcPct val="0"/>
              </a:spcBef>
            </a:pPr>
            <a:r>
              <a:rPr lang="de-DE" altLang="de-DE" dirty="0"/>
              <a:t>ZWEI VON DEN 15 MITGLIEDERN SIND AUS DEUTSCHLAND, BERND HEISE UND ICH, LIESELOTTE KLOTZ (LILO). WIR HABEN DIE FREUDE UND EHRE DIE DEUTSCHE ALZHEIMER GESELLSCHAFT, BEIRAT “LEBEN MIT DEMENZ“ IN DIESER EUROPÄISCHEN RUNDE IN BRÜSSEL ZU REPRÄSENTIEREN. </a:t>
            </a:r>
            <a:endParaRPr lang="de-DE" altLang="de-DE" dirty="0">
              <a:hlinkClick r:id="rId5"/>
            </a:endParaRPr>
          </a:p>
          <a:p>
            <a:pPr>
              <a:spcBef>
                <a:spcPct val="0"/>
              </a:spcBef>
            </a:pPr>
            <a:r>
              <a:rPr lang="de-DE" altLang="de-DE" dirty="0"/>
              <a:t> </a:t>
            </a:r>
          </a:p>
          <a:p>
            <a:pPr>
              <a:spcBef>
                <a:spcPct val="0"/>
              </a:spcBef>
            </a:pPr>
            <a:r>
              <a:rPr lang="de-DE" altLang="de-DE" dirty="0"/>
              <a:t>AM 17. BIS 19 OKTOBER 2022 HATTEN WIR AUF DER 32ND ALZHEIMER EUROPE CONFERENCE (#32AEC) UNTER DEM MOTTO „BRÜCKEN BAUEN IM RAHMEN DER SYMPOSIEN. </a:t>
            </a:r>
            <a:r>
              <a:rPr lang="de-DE" altLang="de-DE" dirty="0">
                <a:hlinkClick r:id="rId6"/>
              </a:rPr>
              <a:t>HTTPS://WWW.ALZHEIMER-EUROPE.ORG/CONFERENCES/2022-BUCHAREST/WELCOME-WORDS</a:t>
            </a:r>
            <a:r>
              <a:rPr lang="de-DE" altLang="de-DE" dirty="0"/>
              <a:t> JEDER EINEN AKTIVEN PART. </a:t>
            </a:r>
          </a:p>
          <a:p>
            <a:pPr>
              <a:spcBef>
                <a:spcPct val="0"/>
              </a:spcBef>
            </a:pPr>
            <a:r>
              <a:rPr lang="de-DE" altLang="de-DE" dirty="0"/>
              <a:t> </a:t>
            </a:r>
          </a:p>
          <a:p>
            <a:pPr>
              <a:spcBef>
                <a:spcPct val="0"/>
              </a:spcBef>
            </a:pPr>
            <a:r>
              <a:rPr lang="de-DE" altLang="de-DE" dirty="0"/>
              <a:t>ES SIND VIELE AKTIVITÄTEN UND PROJEKTE  2023 UND 2024 IM RAHMEN DER TEILNAHME AN EU-PROJEKTEN AKTUELL IN ARBEIT ODER GEPLANT. </a:t>
            </a:r>
          </a:p>
          <a:p>
            <a:pPr>
              <a:spcBef>
                <a:spcPct val="0"/>
              </a:spcBef>
            </a:pPr>
            <a:endParaRPr lang="de-DE" altLang="de-DE" dirty="0">
              <a:hlinkClick r:id="rId7"/>
            </a:endParaRPr>
          </a:p>
          <a:p>
            <a:pPr>
              <a:spcBef>
                <a:spcPct val="0"/>
              </a:spcBef>
            </a:pPr>
            <a:r>
              <a:rPr lang="de-DE" altLang="de-DE" dirty="0">
                <a:hlinkClick r:id="rId7"/>
              </a:rPr>
              <a:t>HTTPS://WWW.ALZHEIMER-EUROPE.ORG/OUR-WORK/STRATEGIC-PLAN-2021-2025</a:t>
            </a:r>
            <a:endParaRPr lang="de-DE" altLang="de-DE" dirty="0"/>
          </a:p>
          <a:p>
            <a:pPr>
              <a:spcBef>
                <a:spcPct val="0"/>
              </a:spcBef>
            </a:pPr>
            <a:endParaRPr lang="de-DE" altLang="de-DE" dirty="0"/>
          </a:p>
          <a:p>
            <a:pPr>
              <a:spcBef>
                <a:spcPct val="0"/>
              </a:spcBef>
            </a:pPr>
            <a:r>
              <a:rPr lang="de-DE" altLang="de-DE" dirty="0"/>
              <a:t>AUCH BEI INTERNEN ANGELEGENHEITEN DER ALZHEIMER EUROPE IST UNSERE MEINUNG GEFRAGT. </a:t>
            </a:r>
          </a:p>
          <a:p>
            <a:pPr>
              <a:spcBef>
                <a:spcPct val="0"/>
              </a:spcBef>
            </a:pPr>
            <a:endParaRPr lang="de-DE" altLang="de-DE" dirty="0"/>
          </a:p>
          <a:p>
            <a:pPr>
              <a:spcBef>
                <a:spcPct val="0"/>
              </a:spcBef>
            </a:pPr>
            <a:r>
              <a:rPr lang="de-DE" altLang="de-DE" dirty="0"/>
              <a:t>UNSERE KERNAKTIVITÄTEN UND ZIELE SIND DABEI: </a:t>
            </a:r>
          </a:p>
          <a:p>
            <a:pPr>
              <a:spcBef>
                <a:spcPct val="0"/>
              </a:spcBef>
            </a:pPr>
            <a:r>
              <a:rPr lang="de-DE" altLang="de-DE" dirty="0"/>
              <a:t>ZIEL 1: MENSCHEN MIT DEMENZ UND IHREN BETREUERN EINE STIMME GEBEN</a:t>
            </a:r>
          </a:p>
          <a:p>
            <a:pPr>
              <a:spcBef>
                <a:spcPct val="0"/>
              </a:spcBef>
            </a:pPr>
            <a:r>
              <a:rPr lang="de-DE" altLang="de-DE" dirty="0"/>
              <a:t>ZIEL 2: DEMENZ ZU EINER EUROPÄISCHEN PRIORITÄT MACHEN (NATIONALE DEMENZSTRATEGIE) </a:t>
            </a:r>
          </a:p>
          <a:p>
            <a:pPr>
              <a:spcBef>
                <a:spcPct val="0"/>
              </a:spcBef>
            </a:pPr>
            <a:r>
              <a:rPr lang="de-DE" altLang="de-DE" dirty="0"/>
              <a:t>ZIEL 3: WAHRNEHMUNGSWANDEL UND STIGMATISIERUNG BEKÄMPFEN</a:t>
            </a:r>
          </a:p>
          <a:p>
            <a:pPr>
              <a:spcBef>
                <a:spcPct val="0"/>
              </a:spcBef>
            </a:pPr>
            <a:r>
              <a:rPr lang="de-DE" altLang="de-DE" dirty="0"/>
              <a:t>ZIEL 4: SENSIBILISIERUNG FÜR GEHIRNGESUNDHEIT UND PRÄVENTION</a:t>
            </a:r>
          </a:p>
          <a:p>
            <a:pPr>
              <a:spcBef>
                <a:spcPct val="0"/>
              </a:spcBef>
            </a:pPr>
            <a:r>
              <a:rPr lang="de-DE" altLang="de-DE" dirty="0"/>
              <a:t>ZIEL 5: STÄRKUNG DER EUROPÄISCHEN DEMENZBEWEGUNG</a:t>
            </a:r>
          </a:p>
          <a:p>
            <a:pPr>
              <a:spcBef>
                <a:spcPct val="0"/>
              </a:spcBef>
            </a:pPr>
            <a:r>
              <a:rPr lang="de-DE" altLang="de-DE" dirty="0"/>
              <a:t>ZIEL 6: UNTERSTÜTZUNG DER DEMENZFORSCHUNG</a:t>
            </a:r>
          </a:p>
          <a:p>
            <a:pPr>
              <a:spcBef>
                <a:spcPct val="0"/>
              </a:spcBef>
            </a:pPr>
            <a:endParaRPr lang="de-DE" altLang="de-DE" dirty="0"/>
          </a:p>
          <a:p>
            <a:pPr>
              <a:spcBef>
                <a:spcPct val="0"/>
              </a:spcBef>
            </a:pPr>
            <a:r>
              <a:rPr lang="de-DE" altLang="de-DE" dirty="0"/>
              <a:t>DIE THEMEN FÜR UNSERE MEETINGS UND VERANSTALTUNGEN SOWIE DIE TERMINPLANUNG FÜR DAS JAHR 2023 STEHEN. </a:t>
            </a:r>
          </a:p>
          <a:p>
            <a:pPr>
              <a:spcBef>
                <a:spcPct val="0"/>
              </a:spcBef>
            </a:pPr>
            <a:r>
              <a:rPr lang="de-DE" altLang="de-DE" dirty="0"/>
              <a:t>EIN HIGHLIGHT FÜR UNS, WIRD SICHERLICH DIE AKTIVE TEILNAHME DER EUROPEAN WORKING GROUP OF PEOPLE WITH DEMENTIA AN DER 33RD ALZHEIMER EUROPE CONFERENCE IN HELSINKI, IM OKTOBER 2023 SEIN. </a:t>
            </a:r>
          </a:p>
          <a:p>
            <a:pPr>
              <a:spcBef>
                <a:spcPct val="0"/>
              </a:spcBef>
            </a:pPr>
            <a:endParaRPr lang="de-DE" altLang="de-DE" dirty="0"/>
          </a:p>
          <a:p>
            <a:pPr marL="0" marR="0" lvl="0" indent="0" algn="l" defTabSz="914400" rtl="0" eaLnBrk="1" fontAlgn="auto" latinLnBrk="0" hangingPunct="1">
              <a:lnSpc>
                <a:spcPct val="100000"/>
              </a:lnSpc>
              <a:spcBef>
                <a:spcPct val="0"/>
              </a:spcBef>
              <a:spcAft>
                <a:spcPts val="0"/>
              </a:spcAft>
              <a:buClrTx/>
              <a:buSzTx/>
              <a:buFontTx/>
              <a:buNone/>
              <a:tabLst/>
              <a:defRPr/>
            </a:pPr>
            <a:r>
              <a:rPr lang="de-DE" altLang="de-DE" dirty="0"/>
              <a:t>AUCH BERICHTEN WIR IMMER WIEDER IN DEN UNTERSCHIEDLICHSTEN ANALOGEN UND DIGITALEN MEDIEN SOWIE ARTIKELN IN DEN DEUTSCHEN MEDIEN ÜBER UNSERE ARBEIT IN EUROPA. </a:t>
            </a:r>
          </a:p>
          <a:p>
            <a:pPr>
              <a:spcBef>
                <a:spcPct val="0"/>
              </a:spcBef>
            </a:pPr>
            <a:endParaRPr lang="de-DE" altLang="de-DE" dirty="0"/>
          </a:p>
          <a:p>
            <a:pPr>
              <a:spcBef>
                <a:spcPct val="0"/>
              </a:spcBef>
            </a:pPr>
            <a:r>
              <a:rPr lang="de-DE" altLang="de-DE" dirty="0"/>
              <a:t>DAS NÄCHSTE </a:t>
            </a:r>
            <a:r>
              <a:rPr lang="de-DE" altLang="de-DE" dirty="0" err="1"/>
              <a:t>GROßE</a:t>
            </a:r>
            <a:r>
              <a:rPr lang="de-DE" altLang="de-DE" dirty="0"/>
              <a:t> EVENT DER ALZHEIMER EUROPE IST IM OKTOBER 2023 IN HELSINSKI. WER INTERESSE HAT, FINDET AUF DER GEN. WEBSITE  ALLE RELEVANTEN UND INTERESSANTEN INFORMATIONEN.  </a:t>
            </a:r>
          </a:p>
          <a:p>
            <a:pPr>
              <a:spcBef>
                <a:spcPct val="0"/>
              </a:spcBef>
            </a:pPr>
            <a:endParaRPr lang="de-DE" altLang="de-DE" dirty="0"/>
          </a:p>
          <a:p>
            <a:pPr>
              <a:spcBef>
                <a:spcPct val="0"/>
              </a:spcBef>
            </a:pPr>
            <a:r>
              <a:rPr lang="de-DE" altLang="de-DE" dirty="0"/>
              <a:t>DEUTSCHLAND IST AKTUELL IN EUROPÄISCHEN GREMIEN RUND UM DAS WICHTIGTE THEMA DEMENZ LEIDER IMMER NOCH UNTER-REPRÄSENTIERT. </a:t>
            </a:r>
          </a:p>
          <a:p>
            <a:pPr>
              <a:spcBef>
                <a:spcPct val="0"/>
              </a:spcBef>
            </a:pPr>
            <a:r>
              <a:rPr lang="de-DE" altLang="de-DE" dirty="0"/>
              <a:t>WIR WÜRDEN UNS SEHR FREUEN, DEN EINEN ODER ANDEREN  VON IHNEN IN HELSINSKI ZU TREFFEN. </a:t>
            </a:r>
          </a:p>
          <a:p>
            <a:pPr>
              <a:spcBef>
                <a:spcPct val="0"/>
              </a:spcBef>
            </a:pPr>
            <a:endParaRPr lang="de-DE" altLang="de-DE" dirty="0"/>
          </a:p>
          <a:p>
            <a:pPr>
              <a:spcBef>
                <a:spcPct val="0"/>
              </a:spcBef>
            </a:pPr>
            <a:endParaRPr lang="de-DE" altLang="de-DE" b="1" dirty="0"/>
          </a:p>
        </p:txBody>
      </p:sp>
      <p:sp>
        <p:nvSpPr>
          <p:cNvPr id="22531" name="Kopfzeilenplatzhalter 3">
            <a:extLst>
              <a:ext uri="{FF2B5EF4-FFF2-40B4-BE49-F238E27FC236}">
                <a16:creationId xmlns:a16="http://schemas.microsoft.com/office/drawing/2014/main" id="{CF50E434-9F2D-4DBA-52DF-7D61111A86D6}"/>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r>
              <a:rPr lang="en-GB" altLang="de-DE">
                <a:latin typeface="Calibri" panose="020F0502020204030204" pitchFamily="34" charset="0"/>
              </a:rPr>
              <a:t>Lilo Klotz </a:t>
            </a:r>
          </a:p>
        </p:txBody>
      </p:sp>
      <p:sp>
        <p:nvSpPr>
          <p:cNvPr id="22532" name="Datumsplatzhalter 4">
            <a:extLst>
              <a:ext uri="{FF2B5EF4-FFF2-40B4-BE49-F238E27FC236}">
                <a16:creationId xmlns:a16="http://schemas.microsoft.com/office/drawing/2014/main" id="{5C3913FE-DC12-E898-1279-1478A88EBC0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61CC0158-D17E-624F-9FEA-E6AF2F235384}" type="datetime1">
              <a:rPr lang="de-DE" altLang="de-DE">
                <a:latin typeface="Calibri" panose="020F0502020204030204" pitchFamily="34" charset="0"/>
              </a:rPr>
              <a:pPr fontAlgn="base">
                <a:spcBef>
                  <a:spcPct val="0"/>
                </a:spcBef>
                <a:spcAft>
                  <a:spcPct val="0"/>
                </a:spcAft>
              </a:pPr>
              <a:t>20.06.2023</a:t>
            </a:fld>
            <a:endParaRPr lang="en-GB" altLang="de-DE">
              <a:latin typeface="Calibri" panose="020F0502020204030204" pitchFamily="34" charset="0"/>
            </a:endParaRPr>
          </a:p>
        </p:txBody>
      </p:sp>
      <p:sp>
        <p:nvSpPr>
          <p:cNvPr id="22533" name="Fußzeilenplatzhalter 5">
            <a:extLst>
              <a:ext uri="{FF2B5EF4-FFF2-40B4-BE49-F238E27FC236}">
                <a16:creationId xmlns:a16="http://schemas.microsoft.com/office/drawing/2014/main" id="{4B20C394-45F5-9E8C-C8A0-B9F0F6A150B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r>
              <a:rPr lang="en-GB" altLang="de-DE">
                <a:latin typeface="Calibri" panose="020F0502020204030204" pitchFamily="34" charset="0"/>
              </a:rPr>
              <a:t>Presentation CBS_Semester 1</a:t>
            </a:r>
          </a:p>
        </p:txBody>
      </p:sp>
      <p:sp>
        <p:nvSpPr>
          <p:cNvPr id="22534" name="Foliennummernplatzhalter 6">
            <a:extLst>
              <a:ext uri="{FF2B5EF4-FFF2-40B4-BE49-F238E27FC236}">
                <a16:creationId xmlns:a16="http://schemas.microsoft.com/office/drawing/2014/main" id="{BF893AD6-BDE9-F063-3B29-0F6CCEB375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fontAlgn="base">
              <a:spcBef>
                <a:spcPct val="0"/>
              </a:spcBef>
              <a:spcAft>
                <a:spcPct val="0"/>
              </a:spcAft>
            </a:pPr>
            <a:fld id="{022B27E8-A6ED-494B-B274-5CD90FD9CF8E}" type="slidenum">
              <a:rPr lang="en-GB" altLang="de-DE">
                <a:latin typeface="Calibri" panose="020F0502020204030204" pitchFamily="34" charset="0"/>
              </a:rPr>
              <a:pPr fontAlgn="base">
                <a:spcBef>
                  <a:spcPct val="0"/>
                </a:spcBef>
                <a:spcAft>
                  <a:spcPct val="0"/>
                </a:spcAft>
              </a:pPr>
              <a:t>6</a:t>
            </a:fld>
            <a:endParaRPr lang="en-GB" altLang="de-DE">
              <a:latin typeface="Calibri" panose="020F0502020204030204" pitchFamily="34" charset="0"/>
            </a:endParaRPr>
          </a:p>
        </p:txBody>
      </p:sp>
    </p:spTree>
    <p:extLst>
      <p:ext uri="{BB962C8B-B14F-4D97-AF65-F5344CB8AC3E}">
        <p14:creationId xmlns:p14="http://schemas.microsoft.com/office/powerpoint/2010/main" val="180338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1" i="0" u="none" strike="noStrike" dirty="0">
                <a:solidFill>
                  <a:srgbClr val="575756"/>
                </a:solidFill>
                <a:effectLst/>
                <a:latin typeface="+mn-lt"/>
              </a:rPr>
              <a:t>LK: </a:t>
            </a:r>
          </a:p>
          <a:p>
            <a:pPr algn="l"/>
            <a:r>
              <a:rPr lang="de-DE" b="1" i="0" u="none" strike="noStrike" dirty="0">
                <a:solidFill>
                  <a:srgbClr val="575756"/>
                </a:solidFill>
                <a:effectLst/>
                <a:latin typeface="+mn-lt"/>
              </a:rPr>
              <a:t>FAKT IST: ES GIBT NOCH KEINE MEDIZIN GEGEN DEMENZ, DAS </a:t>
            </a:r>
            <a:r>
              <a:rPr lang="de-DE" b="1" i="0" u="none" strike="noStrike" dirty="0" err="1">
                <a:solidFill>
                  <a:srgbClr val="575756"/>
                </a:solidFill>
                <a:effectLst/>
                <a:latin typeface="+mn-lt"/>
              </a:rPr>
              <a:t>HEißT</a:t>
            </a:r>
            <a:r>
              <a:rPr lang="de-DE" b="1" i="0" u="none" strike="noStrike" dirty="0">
                <a:solidFill>
                  <a:srgbClr val="575756"/>
                </a:solidFill>
                <a:effectLst/>
                <a:latin typeface="+mn-lt"/>
              </a:rPr>
              <a:t> ES GIBT AKTUELL KEINE HEILUNG UND NOCH IST KEINE HEILUNG IN SICHT.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DZNE – ICH BIN BEGEISTERT VON DER ARBEIT WELCHE DIE FORSCHER UND FORSCHERIN FÜR UNS, DIE MENSCHEN MIT DEMENZ MACHEN.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DAS KANN ICH AUS PERSÖNLICHER ERFAHRUNG SAGEN, DA ICH ALS BETROFFENE  IN EINIGEN PROJEKT DES DZNE UND AUCH DER NATIONALEN DEMENSTRATEGIE TEILHABEN DARF.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DZNE IST FÜR MICH HOFFNUNG; HOFFNUNG AUF TEILHABE, HOFFNUNG AUF WERTSCHÄTZUNG UND WAHRNEHMUNG UND HOFFNUNG AUF ERHÖHUNGS VON LEBENSQUALITÄT FÜR BETROFFENE UND VIELLEICHT AUCH IRGENDWANN AUF HEILNUNG.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JE ENGER UND INTENSIVER WIR AUS DER PRAXIS UND ICH SCHLIESSE MICH ALS BETROFFENEN HIER GANZ KLAR MIT EIN. MIT DER FORSCHUNG ZUSAMMENARBEITEN ZU DÜRFEN, ZU  WOLLEN, UND ZU KÖNNEN. UMSO MEHR KÖNNEN  WIR, DIE BETROFFENEN DIE TATSÄCHLICHE SICHT UND REALITÄT VON UNS BETROFFENEN MIT EINFLIESSEN. WEIL WIR DIE EXPERTZEN IN EIGENER SACHE SIND. WIR WISSEN WIE ES SICH WIRKLICH ANFÜHLT!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algn="l"/>
            <a:r>
              <a:rPr lang="de-DE" b="1" i="0" u="none" strike="noStrike" dirty="0">
                <a:solidFill>
                  <a:srgbClr val="575756"/>
                </a:solidFill>
                <a:effectLst/>
                <a:latin typeface="+mn-lt"/>
              </a:rPr>
              <a:t>EIN BEISPIEL IST </a:t>
            </a:r>
            <a:r>
              <a:rPr lang="de-DE" b="0" i="0" u="none" strike="noStrike" dirty="0">
                <a:solidFill>
                  <a:srgbClr val="444E53"/>
                </a:solidFill>
                <a:effectLst/>
                <a:latin typeface="silka"/>
              </a:rPr>
              <a:t>Ziel des Modellprojektes ist daher der Aufbau und die Verstetigung eines Landeskompetenzzentrums Demenz für das Land Sachsen-Anhaltmit folgenden</a:t>
            </a: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https://</a:t>
            </a:r>
            <a:r>
              <a:rPr lang="de-DE" b="1" i="0" u="none" strike="noStrike" dirty="0" err="1">
                <a:solidFill>
                  <a:srgbClr val="575756"/>
                </a:solidFill>
                <a:effectLst/>
                <a:latin typeface="+mn-lt"/>
              </a:rPr>
              <a:t>www.nationale-demenzstrategie.de</a:t>
            </a:r>
            <a:r>
              <a:rPr lang="de-DE" b="1" i="0" u="none" strike="noStrike" dirty="0">
                <a:solidFill>
                  <a:srgbClr val="575756"/>
                </a:solidFill>
                <a:effectLst/>
                <a:latin typeface="+mn-lt"/>
              </a:rPr>
              <a:t>/</a:t>
            </a:r>
            <a:r>
              <a:rPr lang="de-DE" b="1" i="0" u="none" strike="noStrike" dirty="0" err="1">
                <a:solidFill>
                  <a:srgbClr val="575756"/>
                </a:solidFill>
                <a:effectLst/>
                <a:latin typeface="+mn-lt"/>
              </a:rPr>
              <a:t>umsetzung</a:t>
            </a:r>
            <a:r>
              <a:rPr lang="de-DE" b="1" i="0" u="none" strike="noStrike" dirty="0">
                <a:solidFill>
                  <a:srgbClr val="575756"/>
                </a:solidFill>
                <a:effectLst/>
                <a:latin typeface="+mn-lt"/>
              </a:rPr>
              <a:t>/</a:t>
            </a:r>
            <a:r>
              <a:rPr lang="de-DE" b="1" i="0" u="none" strike="noStrike" dirty="0" err="1">
                <a:solidFill>
                  <a:srgbClr val="575756"/>
                </a:solidFill>
                <a:effectLst/>
                <a:latin typeface="+mn-lt"/>
              </a:rPr>
              <a:t>massnahmen</a:t>
            </a:r>
            <a:r>
              <a:rPr lang="de-DE" b="1" i="0" u="none" strike="noStrike" dirty="0">
                <a:solidFill>
                  <a:srgbClr val="575756"/>
                </a:solidFill>
                <a:effectLst/>
                <a:latin typeface="+mn-lt"/>
              </a:rPr>
              <a:t>-im-fokus/</a:t>
            </a:r>
            <a:r>
              <a:rPr lang="de-DE" b="1" i="0" u="none" strike="noStrike" dirty="0" err="1">
                <a:solidFill>
                  <a:srgbClr val="575756"/>
                </a:solidFill>
                <a:effectLst/>
                <a:latin typeface="+mn-lt"/>
              </a:rPr>
              <a:t>massnahmen</a:t>
            </a:r>
            <a:r>
              <a:rPr lang="de-DE" b="1" i="0" u="none" strike="noStrike" dirty="0">
                <a:solidFill>
                  <a:srgbClr val="575756"/>
                </a:solidFill>
                <a:effectLst/>
                <a:latin typeface="+mn-lt"/>
              </a:rPr>
              <a:t>/prawidem-vernetzt-wissenschaft-und-praxis-durch-living-lab-ansatz</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none" strike="noStrike" dirty="0">
                <a:solidFill>
                  <a:srgbClr val="575756"/>
                </a:solidFill>
                <a:effectLst/>
                <a:latin typeface="+mn-lt"/>
              </a:rPr>
              <a:t>ANITA BIEBER – BEIRAT LEBEN MIT DEMENZ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i="0" u="sng" strike="noStrike" dirty="0">
                <a:solidFill>
                  <a:srgbClr val="575756"/>
                </a:solidFill>
                <a:effectLst/>
                <a:latin typeface="+mn-lt"/>
              </a:rPr>
              <a:t>FAKTEN ZUM DZNE</a:t>
            </a:r>
            <a:r>
              <a:rPr lang="de-DE" b="1" i="0" u="none" strike="noStrike" dirty="0">
                <a:solidFill>
                  <a:srgbClr val="575756"/>
                </a:solidFill>
                <a:effectLst/>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575756"/>
                </a:solidFill>
                <a:effectLst/>
                <a:latin typeface="+mn-lt"/>
              </a:rPr>
              <a:t>FÜR JEDE SOG. VOLKS-KRANKHEIT GIBT ES IN DEUTSCHLAND EIN FORSCHUNGS-ZENTRUM.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NeueDemos"/>
              </a:rPr>
              <a:t>DIE HÄUFIGKEIT VON KLASSISCHEN ALTERSERKRANKUNGEN WIE DER DEMENZ, ABER AUCH VON SCHLAGANFÄLLEN, OSTEOPOROSE, HERZ-KREISLAUF-ERKRANKUNGEN, DIABETES UND NICHT ZULETZT VON ZAHLREICHEN KREBSERKRANKUNGEN WIRD IN DEN NÄCHSTEN JAHREN ZUNEHMEN.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effectLst/>
              <a:latin typeface="NeueDem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effectLst/>
                <a:latin typeface="NeueDemos"/>
              </a:rPr>
              <a:t>DIE </a:t>
            </a:r>
            <a:r>
              <a:rPr lang="de-DE" sz="1800" b="1" dirty="0">
                <a:effectLst/>
                <a:latin typeface="NeueDemos"/>
              </a:rPr>
              <a:t>SECHS DEUTSCHEN ZENTREN </a:t>
            </a:r>
            <a:r>
              <a:rPr lang="de-DE" sz="1800" dirty="0">
                <a:effectLst/>
                <a:latin typeface="NeueDemos"/>
              </a:rPr>
              <a:t>DER GESUNDHEITSFORSCHUNG STELLEN SICH DIESEN HERAUSFORDERUNGEN.</a:t>
            </a:r>
            <a:br>
              <a:rPr lang="de-DE" sz="1800" dirty="0">
                <a:effectLst/>
                <a:latin typeface="NeueDemos"/>
              </a:rPr>
            </a:br>
            <a:r>
              <a:rPr lang="de-DE" sz="1800" dirty="0">
                <a:effectLst/>
                <a:latin typeface="NeueDemos"/>
              </a:rPr>
              <a:t>SIE SIND DAS HERZSTÜCK DES ENDE 2010 VON DER BUNDESREGIERUNG BESCHLOSSENEN RAHMENPROGRAMMS „GESUNDHEITSFORSCHUNG“ UND SOLLEN DIE GESUNDHEITSFORSCHUNG IN DEUTSCHLAND WEITER ENTWICKELN UND ZUKUNFTSFÄHIG MACHEN </a:t>
            </a:r>
            <a:endParaRPr lang="de-DE"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575756"/>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575756"/>
                </a:solidFill>
                <a:effectLst/>
                <a:latin typeface="+mn-lt"/>
              </a:rPr>
              <a:t>Das </a:t>
            </a:r>
            <a:r>
              <a:rPr lang="de-DE" b="1" i="0" u="none" strike="noStrike" dirty="0">
                <a:solidFill>
                  <a:srgbClr val="575756"/>
                </a:solidFill>
                <a:effectLst/>
                <a:latin typeface="+mn-lt"/>
              </a:rPr>
              <a:t>DZNE GIBT ES SEIT 2009</a:t>
            </a:r>
            <a:r>
              <a:rPr lang="de-DE" b="0" i="0" u="none" strike="noStrike" dirty="0">
                <a:solidFill>
                  <a:srgbClr val="575756"/>
                </a:solidFill>
                <a:effectLst/>
                <a:latin typeface="+mn-lt"/>
              </a:rPr>
              <a:t> UND HAT EINE WICHTIGE AUFGABE DIE </a:t>
            </a:r>
            <a:r>
              <a:rPr lang="de-DE" b="1" i="0" u="none" strike="noStrike" dirty="0">
                <a:solidFill>
                  <a:srgbClr val="575756"/>
                </a:solidFill>
                <a:effectLst/>
                <a:latin typeface="+mn-lt"/>
              </a:rPr>
              <a:t>ERFORSCHUNG VON NERVEN-KRANKHEITEN.</a:t>
            </a:r>
          </a:p>
          <a:p>
            <a:pPr algn="l"/>
            <a:r>
              <a:rPr lang="de-DE" b="0" i="0" u="none" strike="noStrike" dirty="0">
                <a:solidFill>
                  <a:srgbClr val="575756"/>
                </a:solidFill>
                <a:effectLst/>
                <a:latin typeface="+mn-lt"/>
              </a:rPr>
              <a:t>IM DZNE ERFORSCHEN UND LERNEN FORSCHER UND FORSCHERINNEN NERVEN-KRANKHEITEN, EINE DAVON IST DEMENZ. </a:t>
            </a: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IM DZNE GEHT ES UM DIE KERNFRAGEN: </a:t>
            </a:r>
          </a:p>
          <a:p>
            <a:pPr algn="l"/>
            <a:endParaRPr lang="de-DE" b="0" i="0" u="none" strike="noStrike" dirty="0">
              <a:solidFill>
                <a:srgbClr val="575756"/>
              </a:solidFill>
              <a:effectLst/>
              <a:latin typeface="+mn-lt"/>
            </a:endParaRPr>
          </a:p>
          <a:p>
            <a:pPr algn="l"/>
            <a:r>
              <a:rPr lang="de-DE" b="1" dirty="0">
                <a:solidFill>
                  <a:srgbClr val="C7D543"/>
                </a:solidFill>
                <a:latin typeface="+mn-lt"/>
                <a:cs typeface="Calibri" panose="020F0502020204030204" pitchFamily="34" charset="0"/>
              </a:rPr>
              <a:t>WIE</a:t>
            </a:r>
            <a:r>
              <a:rPr lang="de-DE" b="0" dirty="0">
                <a:solidFill>
                  <a:srgbClr val="C7D543"/>
                </a:solidFill>
                <a:latin typeface="+mn-lt"/>
                <a:cs typeface="Calibri" panose="020F0502020204030204" pitchFamily="34" charset="0"/>
              </a:rPr>
              <a:t>  - WIE FUNKTIONIERT UNSER GEHIRN, WIE SIND DIE ABLÄUFE UND PROZESSE IN UNSEREM GEHIRN UND VORALLEM: WIE KOMMT ES ZU DIESER ERKRANKUNG? </a:t>
            </a:r>
          </a:p>
          <a:p>
            <a:pPr algn="l"/>
            <a:endParaRPr lang="de-DE" b="1" dirty="0">
              <a:solidFill>
                <a:srgbClr val="C7D543"/>
              </a:solidFill>
              <a:latin typeface="+mn-lt"/>
              <a:cs typeface="Calibri" panose="020F0502020204030204" pitchFamily="34" charset="0"/>
            </a:endParaRPr>
          </a:p>
          <a:p>
            <a:pPr algn="l"/>
            <a:r>
              <a:rPr lang="de-DE" b="1" dirty="0">
                <a:solidFill>
                  <a:srgbClr val="C7D543"/>
                </a:solidFill>
                <a:latin typeface="+mn-lt"/>
                <a:cs typeface="Calibri" panose="020F0502020204030204" pitchFamily="34" charset="0"/>
              </a:rPr>
              <a:t>WER </a:t>
            </a:r>
            <a:r>
              <a:rPr lang="de-DE" b="0" dirty="0">
                <a:solidFill>
                  <a:srgbClr val="C7D543"/>
                </a:solidFill>
                <a:latin typeface="+mn-lt"/>
                <a:cs typeface="Calibri" panose="020F0502020204030204" pitchFamily="34" charset="0"/>
              </a:rPr>
              <a:t>– BEDEUTET ALLE GEMEINSAM FÜR DEN PATIENTEN. ES GEHT UM STUDIEN, GESUNDE UND KRANKE, BEHANDLUNGEN, FRÜH-ERKENNUNG, MEDIKATIONEN, SONSTIGE HILFE UND UNTERSTÜTZUNG FÜR DIE ERKRANKTEN UND DIE SUCHE NACH BIO-MARKERN. </a:t>
            </a:r>
          </a:p>
          <a:p>
            <a:pPr algn="l"/>
            <a:endParaRPr lang="de-DE" b="0" dirty="0">
              <a:solidFill>
                <a:srgbClr val="C7D543"/>
              </a:solidFill>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a:solidFill>
                  <a:srgbClr val="C7D543"/>
                </a:solidFill>
                <a:latin typeface="+mn-lt"/>
                <a:cs typeface="Calibri" panose="020F0502020204030204" pitchFamily="34" charset="0"/>
              </a:rPr>
              <a:t>WELCHE</a:t>
            </a:r>
            <a:r>
              <a:rPr lang="de-DE" b="0" dirty="0">
                <a:solidFill>
                  <a:srgbClr val="C7D543"/>
                </a:solidFill>
                <a:latin typeface="+mn-lt"/>
                <a:cs typeface="Calibri" panose="020F0502020204030204" pitchFamily="34" charset="0"/>
              </a:rPr>
              <a:t> MENSCHEN BETRIFFT DIESE ERKRANKUNGEN, IN WELCHEN UMFELD, WELCHEN LEBENSSITUATIONEN, WANN, WARUM, WIESO USW. </a:t>
            </a:r>
            <a:endParaRPr lang="de-DE" b="0" i="0" u="none" strike="noStrike" dirty="0">
              <a:solidFill>
                <a:srgbClr val="575756"/>
              </a:solidFill>
              <a:effectLst/>
              <a:latin typeface="+mn-lt"/>
            </a:endParaRPr>
          </a:p>
          <a:p>
            <a:pPr algn="l"/>
            <a:endParaRPr lang="de-DE" b="0" dirty="0">
              <a:solidFill>
                <a:srgbClr val="C7D543"/>
              </a:solidFill>
              <a:latin typeface="+mn-lt"/>
              <a:cs typeface="Calibri" panose="020F0502020204030204" pitchFamily="34" charset="0"/>
            </a:endParaRPr>
          </a:p>
          <a:p>
            <a:pPr marL="0" lvl="0" indent="0">
              <a:buSzPts val="1000"/>
              <a:buFontTx/>
              <a:buNone/>
              <a:tabLst>
                <a:tab pos="457200" algn="l"/>
              </a:tabLst>
            </a:pPr>
            <a:r>
              <a:rPr lang="de-DE" b="1" dirty="0">
                <a:solidFill>
                  <a:srgbClr val="C7D543"/>
                </a:solidFill>
                <a:latin typeface="+mn-lt"/>
                <a:cs typeface="Calibri" panose="020F0502020204030204" pitchFamily="34" charset="0"/>
              </a:rPr>
              <a:t>WAS</a:t>
            </a:r>
            <a:r>
              <a:rPr lang="de-DE" b="0" dirty="0">
                <a:solidFill>
                  <a:srgbClr val="C7D543"/>
                </a:solidFill>
                <a:latin typeface="+mn-lt"/>
                <a:cs typeface="Calibri" panose="020F0502020204030204" pitchFamily="34" charset="0"/>
              </a:rPr>
              <a:t>: WAS KANN BETROFFENEN UND IHREN ANGEHÖRIGEN HELFEN, MEDIKATION,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VERHALTENSTHERAPIE</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REALITÄTS-ORIENTIERUNGS-TRAINING</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PHYSIOTHERAPIE</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ERGOTHERAPIE</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KOGNITIVES TRAINING (GEDÄCHTNISTRAINING)</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ERINNERUNGSTHERAPIE &amp; BIOGRAFIE-ARBEIT</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KÜNSTLERISCHE THERAPIEN</a:t>
            </a:r>
            <a:r>
              <a:rPr lang="de-DE" sz="18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de-DE" sz="1800" dirty="0">
                <a:solidFill>
                  <a:srgbClr val="444444"/>
                </a:solidFill>
                <a:effectLst/>
                <a:latin typeface="Roboto" panose="02000000000000000000" pitchFamily="2" charset="0"/>
                <a:ea typeface="Times New Roman" panose="02020603050405020304" pitchFamily="18" charset="0"/>
                <a:cs typeface="Times New Roman" panose="02020603050405020304" pitchFamily="18" charset="0"/>
              </a:rPr>
              <a:t>„SNOEZELEN“ UND AROMATHERAPIE, GESUNDE ERNÄHRUNG, KNOTINUIERLICHE SINNESAKTIVIERUNG, MUSIK …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de-DE" b="0" i="0" u="none" strike="noStrike" dirty="0">
              <a:solidFill>
                <a:srgbClr val="C7D543"/>
              </a:solidFill>
              <a:effectLst/>
              <a:latin typeface="+mn-lt"/>
              <a:cs typeface="Calibri" panose="020F0502020204030204" pitchFamily="34" charset="0"/>
            </a:endParaRPr>
          </a:p>
          <a:p>
            <a:pPr algn="l"/>
            <a:r>
              <a:rPr lang="de-DE" b="0" i="0" u="none" strike="noStrike" dirty="0">
                <a:solidFill>
                  <a:srgbClr val="575756"/>
                </a:solidFill>
                <a:effectLst/>
                <a:latin typeface="+mn-lt"/>
              </a:rPr>
              <a:t>IM DZNE ARBEITEN </a:t>
            </a:r>
            <a:r>
              <a:rPr lang="de-DE" b="1" i="0" u="none" strike="noStrike" dirty="0">
                <a:solidFill>
                  <a:srgbClr val="575756"/>
                </a:solidFill>
                <a:effectLst/>
                <a:latin typeface="+mn-lt"/>
              </a:rPr>
              <a:t>CA. 1000 FORSCHER UND FORSCHERINNEN</a:t>
            </a:r>
            <a:r>
              <a:rPr lang="de-DE" b="0" i="0" u="none" strike="noStrike" dirty="0">
                <a:solidFill>
                  <a:srgbClr val="575756"/>
                </a:solidFill>
                <a:effectLst/>
                <a:latin typeface="+mn-lt"/>
              </a:rPr>
              <a:t>. SIE ARBEITEN IN MEHREREN GRUPPEN UND IN 11 STÄDTEN IN DEUTSCHLAND </a:t>
            </a:r>
          </a:p>
          <a:p>
            <a:pPr algn="l"/>
            <a:r>
              <a:rPr lang="de-DE" b="0" i="0" u="none" strike="noStrike" dirty="0">
                <a:solidFill>
                  <a:srgbClr val="575756"/>
                </a:solidFill>
                <a:effectLst/>
                <a:latin typeface="+mn-lt"/>
              </a:rPr>
              <a:t>– BERLIN, BONN, DRESDEN, GÖTTINGEN, MAGDEBURG, MÜNCHEN, ROSTOCK, GREIFSWALD, TÜBINGEN, ULM, WITTEN.</a:t>
            </a: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DAS DZNE ARBEITEN AUCH MIT ÄRZTEN UND ÄRZTINNEN ZUSAMMEN UND INFORMIEREN DIESES ÜBER NEUE IDEEN UND MÖGLICHKEITEN AUS DER FORSCHUNG.</a:t>
            </a: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DAS ZIEL IST DIE SOG. </a:t>
            </a:r>
            <a:r>
              <a:rPr lang="de-DE" sz="1200" b="1" i="0" u="none" strike="noStrike" kern="1200" dirty="0">
                <a:solidFill>
                  <a:srgbClr val="575756"/>
                </a:solidFill>
                <a:effectLst/>
                <a:latin typeface="+mn-lt"/>
                <a:ea typeface="+mn-ea"/>
                <a:cs typeface="+mn-cs"/>
              </a:rPr>
              <a:t>SYSTEM-MEDIZIN </a:t>
            </a:r>
          </a:p>
          <a:p>
            <a:pPr marL="0" indent="0" algn="l" defTabSz="914400" rtl="0" eaLnBrk="1" latinLnBrk="0" hangingPunct="1">
              <a:lnSpc>
                <a:spcPct val="100000"/>
              </a:lnSpc>
              <a:spcBef>
                <a:spcPts val="0"/>
              </a:spcBef>
              <a:buNone/>
            </a:pPr>
            <a:r>
              <a:rPr lang="de-DE" sz="1200" b="0" i="0" u="none" strike="noStrike" kern="1200" dirty="0">
                <a:solidFill>
                  <a:srgbClr val="575756"/>
                </a:solidFill>
                <a:effectLst/>
                <a:latin typeface="+mn-lt"/>
                <a:ea typeface="+mn-ea"/>
                <a:cs typeface="+mn-cs"/>
              </a:rPr>
              <a:t>EINE KRANKHEIT WIRKT AUF DEN GANZEN KÖRPER, DER GANZE MENSCH IST VON DER KRANKHEIT BETROFFEN. </a:t>
            </a:r>
          </a:p>
          <a:p>
            <a:pPr marL="0" indent="0" algn="l" defTabSz="914400" rtl="0" eaLnBrk="1" latinLnBrk="0" hangingPunct="1">
              <a:lnSpc>
                <a:spcPct val="100000"/>
              </a:lnSpc>
              <a:spcBef>
                <a:spcPts val="0"/>
              </a:spcBef>
              <a:buNone/>
            </a:pPr>
            <a:r>
              <a:rPr lang="de-DE" sz="1200" b="1" i="0" u="none" strike="noStrike" kern="1200" dirty="0">
                <a:solidFill>
                  <a:srgbClr val="575756"/>
                </a:solidFill>
                <a:effectLst/>
                <a:latin typeface="+mn-lt"/>
                <a:ea typeface="+mn-ea"/>
                <a:cs typeface="+mn-cs"/>
              </a:rPr>
              <a:t>SYSTEM-MEDIZIN </a:t>
            </a:r>
            <a:r>
              <a:rPr lang="de-DE" sz="1200" b="1" i="0" u="none" strike="noStrike" kern="1200" dirty="0" err="1">
                <a:solidFill>
                  <a:srgbClr val="575756"/>
                </a:solidFill>
                <a:effectLst/>
                <a:latin typeface="+mn-lt"/>
                <a:ea typeface="+mn-ea"/>
                <a:cs typeface="+mn-cs"/>
              </a:rPr>
              <a:t>HEIßT</a:t>
            </a:r>
            <a:r>
              <a:rPr lang="de-DE" sz="1200" b="1" i="0" u="none" strike="noStrike" kern="1200" dirty="0">
                <a:solidFill>
                  <a:srgbClr val="575756"/>
                </a:solidFill>
                <a:effectLst/>
                <a:latin typeface="+mn-lt"/>
                <a:ea typeface="+mn-ea"/>
                <a:cs typeface="+mn-cs"/>
              </a:rPr>
              <a:t>: ZUSAMMENARBEIT </a:t>
            </a:r>
            <a:r>
              <a:rPr lang="de-DE" sz="1200" b="1" dirty="0">
                <a:latin typeface="Calibri" panose="020F0502020204030204" pitchFamily="34" charset="0"/>
                <a:cs typeface="Calibri" panose="020F0502020204030204" pitchFamily="34" charset="0"/>
              </a:rPr>
              <a:t>VON MEHREREN WISSENSCHAFTEN AUS BIOLOGIE, MEDIZIN, DATEN-WISSENSCHAFT, BIO-TECHNOLOGIE ZUM WOHLE DES PATIENTEN. </a:t>
            </a: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DAS NENNT MAN TRANSLATION.</a:t>
            </a: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DAS DZNE FORSCHEN IN 5 BEREICHEN:</a:t>
            </a:r>
          </a:p>
          <a:p>
            <a:pPr algn="l"/>
            <a:r>
              <a:rPr lang="de-DE" b="0" i="0" u="none" strike="noStrike" dirty="0">
                <a:solidFill>
                  <a:srgbClr val="575756"/>
                </a:solidFill>
                <a:effectLst/>
                <a:latin typeface="+mn-lt"/>
              </a:rPr>
              <a:t>1. </a:t>
            </a:r>
            <a:r>
              <a:rPr lang="de-DE" b="0" i="0" u="sng" strike="noStrike" dirty="0">
                <a:solidFill>
                  <a:srgbClr val="575756"/>
                </a:solidFill>
                <a:effectLst/>
                <a:latin typeface="+mn-lt"/>
                <a:hlinkClick r:id="rId3"/>
              </a:rPr>
              <a:t>GRUNDLAGEN-FORSCHUNG</a:t>
            </a:r>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2. </a:t>
            </a:r>
            <a:r>
              <a:rPr lang="de-DE" b="0" i="0" u="sng" strike="noStrike" dirty="0">
                <a:solidFill>
                  <a:srgbClr val="575756"/>
                </a:solidFill>
                <a:effectLst/>
                <a:latin typeface="+mn-lt"/>
                <a:hlinkClick r:id="rId4"/>
              </a:rPr>
              <a:t>KLINISCHE FORSCHUNG</a:t>
            </a:r>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3. </a:t>
            </a:r>
            <a:r>
              <a:rPr lang="de-DE" b="0" i="0" u="sng" strike="noStrike" dirty="0">
                <a:solidFill>
                  <a:srgbClr val="575756"/>
                </a:solidFill>
                <a:effectLst/>
                <a:latin typeface="+mn-lt"/>
                <a:hlinkClick r:id="rId5"/>
              </a:rPr>
              <a:t>POPULATIONS-FORSCHUNG</a:t>
            </a:r>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4. </a:t>
            </a:r>
            <a:r>
              <a:rPr lang="de-DE" b="0" i="0" u="sng" strike="noStrike" dirty="0">
                <a:solidFill>
                  <a:srgbClr val="575756"/>
                </a:solidFill>
                <a:effectLst/>
                <a:latin typeface="+mn-lt"/>
                <a:hlinkClick r:id="rId6"/>
              </a:rPr>
              <a:t>VERSORGUNGS-FORSCHUNG</a:t>
            </a:r>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5. </a:t>
            </a:r>
            <a:r>
              <a:rPr lang="de-DE" b="0" i="0" u="sng" strike="noStrike" dirty="0">
                <a:solidFill>
                  <a:srgbClr val="575756"/>
                </a:solidFill>
                <a:effectLst/>
                <a:latin typeface="+mn-lt"/>
                <a:hlinkClick r:id="rId7"/>
              </a:rPr>
              <a:t>SYSTEM-MEDIZIN</a:t>
            </a:r>
            <a:endParaRPr lang="de-DE" b="0" i="0" u="sng" strike="noStrike" dirty="0">
              <a:solidFill>
                <a:srgbClr val="575756"/>
              </a:solidFill>
              <a:effectLst/>
              <a:latin typeface="+mn-lt"/>
            </a:endParaRPr>
          </a:p>
          <a:p>
            <a:pPr algn="l"/>
            <a:endParaRPr lang="de-DE" b="0" i="0" u="none" strike="noStrike" dirty="0">
              <a:solidFill>
                <a:srgbClr val="575756"/>
              </a:solidFill>
              <a:effectLst/>
              <a:latin typeface="+mn-lt"/>
            </a:endParaRPr>
          </a:p>
          <a:p>
            <a:pPr algn="l"/>
            <a:r>
              <a:rPr lang="de-DE" b="0" i="0" u="none" strike="noStrike" dirty="0">
                <a:solidFill>
                  <a:srgbClr val="575756"/>
                </a:solidFill>
                <a:effectLst/>
                <a:latin typeface="+mn-lt"/>
              </a:rPr>
              <a:t>DIE WISSENSCHAFTEN SIND AUS DEN BEREICHEN DER </a:t>
            </a:r>
          </a:p>
          <a:p>
            <a:pPr algn="l"/>
            <a:r>
              <a:rPr lang="de-DE" b="0" i="0" u="none" strike="noStrike" dirty="0">
                <a:solidFill>
                  <a:srgbClr val="575756"/>
                </a:solidFill>
                <a:effectLst/>
                <a:latin typeface="+mn-lt"/>
              </a:rPr>
              <a:t>– BIOLOGIE</a:t>
            </a:r>
          </a:p>
          <a:p>
            <a:pPr algn="l"/>
            <a:r>
              <a:rPr lang="de-DE" b="0" i="0" u="none" strike="noStrike" dirty="0">
                <a:solidFill>
                  <a:srgbClr val="575756"/>
                </a:solidFill>
                <a:effectLst/>
                <a:latin typeface="+mn-lt"/>
              </a:rPr>
              <a:t>– MEDIZIN</a:t>
            </a:r>
          </a:p>
          <a:p>
            <a:pPr algn="l"/>
            <a:r>
              <a:rPr lang="de-DE" b="0" i="0" u="none" strike="noStrike" dirty="0">
                <a:solidFill>
                  <a:srgbClr val="575756"/>
                </a:solidFill>
                <a:effectLst/>
                <a:latin typeface="+mn-lt"/>
              </a:rPr>
              <a:t>– DATEN-WISSENSCHAFT</a:t>
            </a:r>
          </a:p>
          <a:p>
            <a:pPr algn="l"/>
            <a:r>
              <a:rPr lang="de-DE" b="0" i="0" u="none" strike="noStrike" dirty="0">
                <a:solidFill>
                  <a:srgbClr val="575756"/>
                </a:solidFill>
                <a:effectLst/>
                <a:latin typeface="+mn-lt"/>
              </a:rPr>
              <a:t>– BIO-TECHNOLOGIE</a:t>
            </a:r>
          </a:p>
          <a:p>
            <a:pPr algn="l"/>
            <a:endParaRPr lang="de-DE" b="0" i="0" u="none" strike="noStrike" dirty="0">
              <a:solidFill>
                <a:srgbClr val="575756"/>
              </a:solidFill>
              <a:effectLst/>
              <a:latin typeface="+mn-lt"/>
            </a:endParaRPr>
          </a:p>
          <a:p>
            <a:endParaRPr lang="de-DE" dirty="0"/>
          </a:p>
          <a:p>
            <a:endParaRPr lang="de-DE" dirty="0"/>
          </a:p>
          <a:p>
            <a:r>
              <a:rPr lang="de-DE" b="0" i="0" u="none" strike="noStrike" dirty="0">
                <a:solidFill>
                  <a:srgbClr val="212529"/>
                </a:solidFill>
                <a:effectLst/>
                <a:latin typeface="aileronregular"/>
              </a:rPr>
              <a:t>Das vom </a:t>
            </a:r>
            <a:r>
              <a:rPr lang="de-DE" b="0" i="0" u="none" strike="noStrike" dirty="0">
                <a:solidFill>
                  <a:srgbClr val="AF0060"/>
                </a:solidFill>
                <a:effectLst/>
                <a:latin typeface="aileronregular"/>
                <a:hlinkClick r:id="rId8"/>
              </a:rPr>
              <a:t>Bundesministerium für Gesundheit geförderte Projekt PraWiDem</a:t>
            </a:r>
            <a:r>
              <a:rPr lang="de-DE" b="0" i="0" u="none" strike="noStrike" dirty="0">
                <a:solidFill>
                  <a:srgbClr val="212529"/>
                </a:solidFill>
                <a:effectLst/>
                <a:latin typeface="aileronregular"/>
              </a:rPr>
              <a:t> ist ein Verbundprojekt der Martin-Luther-Universität Halle-Wittenberg, der Universität zu Köln und der Heinrich-Heine-Universität Düsseldorf. Gemeinsam mit der Deutschen Alzheimer Gesellschaft (DAlzG) wird eine Arbeitsgruppe "Demenz und Forschung" initiiert, in der sich Menschen mit Demenz aktiv an Forschungsvorhaben beteiligen werden. Geplant sind drei Projektphasen.</a:t>
            </a:r>
            <a:br>
              <a:rPr lang="de-DE" dirty="0"/>
            </a:br>
            <a:r>
              <a:rPr lang="de-DE" b="0" i="0" u="none" strike="noStrike" dirty="0">
                <a:solidFill>
                  <a:srgbClr val="212529"/>
                </a:solidFill>
                <a:effectLst/>
                <a:latin typeface="aileronregular"/>
              </a:rPr>
              <a:t>Zuerst soll das niederländische Konzept des "Living Lab"-Ansatzes an die Thematik Demenz und die Bedingungen des deutschen Pflegesystems angepasst werden. Dafür werden sowohl eine umfangreiche Literaturrecherche als auch eine Befragungsstudie durchgeführt.</a:t>
            </a:r>
            <a:br>
              <a:rPr lang="de-DE" dirty="0"/>
            </a:br>
            <a:r>
              <a:rPr lang="de-DE" b="0" i="0" u="none" strike="noStrike" dirty="0">
                <a:solidFill>
                  <a:srgbClr val="212529"/>
                </a:solidFill>
                <a:effectLst/>
                <a:latin typeface="aileronregular"/>
              </a:rPr>
              <a:t>In der zweiten Projektphase wird das entwickelte Konzept modellhaft erprobt. Dabei kooperieren die Universitäten mit stationären und ambulanten Pflegeeinrichtungen. In den Pflegeeinrichtungen arbeiten jeweils eine Verbindungsperson der Universität und des Praxispartners regelmäßig und unter Begleitung eines Teams aus Expertinnen und Experten zusammen.</a:t>
            </a:r>
            <a:endParaRPr lang="de-DE" dirty="0"/>
          </a:p>
        </p:txBody>
      </p:sp>
      <p:sp>
        <p:nvSpPr>
          <p:cNvPr id="4" name="Foliennummernplatzhalter 3"/>
          <p:cNvSpPr>
            <a:spLocks noGrp="1"/>
          </p:cNvSpPr>
          <p:nvPr>
            <p:ph type="sldNum" sz="quarter" idx="5"/>
          </p:nvPr>
        </p:nvSpPr>
        <p:spPr/>
        <p:txBody>
          <a:bodyPr/>
          <a:lstStyle/>
          <a:p>
            <a:fld id="{16DDFCB5-484F-B347-A56B-5C94DC11FF2D}" type="slidenum">
              <a:rPr lang="de-DE" smtClean="0"/>
              <a:t>7</a:t>
            </a:fld>
            <a:endParaRPr lang="de-DE"/>
          </a:p>
        </p:txBody>
      </p:sp>
      <p:sp>
        <p:nvSpPr>
          <p:cNvPr id="5" name="Datumsplatzhalter 4">
            <a:extLst>
              <a:ext uri="{FF2B5EF4-FFF2-40B4-BE49-F238E27FC236}">
                <a16:creationId xmlns:a16="http://schemas.microsoft.com/office/drawing/2014/main" id="{23AABF6D-4FFB-8945-8424-4C2EB77E2CBA}"/>
              </a:ext>
            </a:extLst>
          </p:cNvPr>
          <p:cNvSpPr>
            <a:spLocks noGrp="1"/>
          </p:cNvSpPr>
          <p:nvPr>
            <p:ph type="dt" idx="1"/>
          </p:nvPr>
        </p:nvSpPr>
        <p:spPr/>
        <p:txBody>
          <a:bodyPr/>
          <a:lstStyle/>
          <a:p>
            <a:r>
              <a:rPr lang="de-DE"/>
              <a:t>17.03.21</a:t>
            </a:r>
          </a:p>
        </p:txBody>
      </p:sp>
      <p:sp>
        <p:nvSpPr>
          <p:cNvPr id="6" name="Fußzeilenplatzhalter 5">
            <a:extLst>
              <a:ext uri="{FF2B5EF4-FFF2-40B4-BE49-F238E27FC236}">
                <a16:creationId xmlns:a16="http://schemas.microsoft.com/office/drawing/2014/main" id="{959208E2-3F32-A24E-8847-421F1E8CBB12}"/>
              </a:ext>
            </a:extLst>
          </p:cNvPr>
          <p:cNvSpPr>
            <a:spLocks noGrp="1"/>
          </p:cNvSpPr>
          <p:nvPr>
            <p:ph type="ftr" sz="quarter" idx="4"/>
          </p:nvPr>
        </p:nvSpPr>
        <p:spPr/>
        <p:txBody>
          <a:bodyPr/>
          <a:lstStyle/>
          <a:p>
            <a:r>
              <a:rPr lang="de-DE"/>
              <a:t>Initiative Zukunft_Kunst- und Design-Beirat </a:t>
            </a:r>
          </a:p>
        </p:txBody>
      </p:sp>
    </p:spTree>
    <p:extLst>
      <p:ext uri="{BB962C8B-B14F-4D97-AF65-F5344CB8AC3E}">
        <p14:creationId xmlns:p14="http://schemas.microsoft.com/office/powerpoint/2010/main" val="183704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algn="l" defTabSz="914400" rtl="0" eaLnBrk="1" latinLnBrk="0" hangingPunct="1"/>
            <a:r>
              <a:rPr lang="de-DE" sz="1200" b="0" i="0" u="none" strike="noStrike" kern="1200" dirty="0">
                <a:solidFill>
                  <a:srgbClr val="111111"/>
                </a:solidFill>
                <a:effectLst/>
                <a:latin typeface="Rubik"/>
                <a:ea typeface="+mn-ea"/>
                <a:cs typeface="+mn-cs"/>
              </a:rPr>
              <a:t>WELTBEKANNTE PERSÖNLICHKEITEN RÜCKEN DAS THEMA DEMENZ IMMER (WIEDER) INS LICHT DER ÖFFENTLICHKEIT: </a:t>
            </a:r>
          </a:p>
          <a:p>
            <a:pPr marL="0" algn="l" defTabSz="914400" rtl="0" eaLnBrk="1" latinLnBrk="0" hangingPunct="1"/>
            <a:endParaRPr lang="de-DE" sz="1200" b="0" i="0" u="none" strike="noStrike" kern="1200" dirty="0">
              <a:solidFill>
                <a:srgbClr val="111111"/>
              </a:solidFill>
              <a:effectLst/>
              <a:latin typeface="Rubik"/>
              <a:ea typeface="+mn-ea"/>
              <a:cs typeface="+mn-cs"/>
            </a:endParaRPr>
          </a:p>
          <a:p>
            <a:pPr marL="171450" indent="-171450" algn="l" defTabSz="914400" rtl="0" eaLnBrk="1" latinLnBrk="0" hangingPunct="1">
              <a:buFont typeface="Wingdings" pitchFamily="2" charset="2"/>
              <a:buChar char="Ø"/>
            </a:pPr>
            <a:r>
              <a:rPr lang="de-DE" sz="1200" b="1" i="0" u="none" strike="noStrike" kern="1200" dirty="0">
                <a:solidFill>
                  <a:srgbClr val="111111"/>
                </a:solidFill>
                <a:effectLst/>
                <a:latin typeface="Rubik"/>
                <a:ea typeface="+mn-ea"/>
                <a:cs typeface="+mn-cs"/>
              </a:rPr>
              <a:t>RONALD REAGAN</a:t>
            </a:r>
            <a:r>
              <a:rPr lang="de-DE" sz="1200" b="0" i="0" u="none" strike="noStrike" kern="1200" dirty="0">
                <a:solidFill>
                  <a:srgbClr val="111111"/>
                </a:solidFill>
                <a:effectLst/>
                <a:latin typeface="Rubik"/>
                <a:ea typeface="+mn-ea"/>
                <a:cs typeface="+mn-cs"/>
              </a:rPr>
              <a:t> BEKANNTE SICH 1994 OFFEN ZU SEINER KRANKHEIT, AN DER ER 2004 STARB. </a:t>
            </a:r>
          </a:p>
          <a:p>
            <a:pPr marL="171450" indent="-171450" algn="l" defTabSz="914400" rtl="0" eaLnBrk="1" latinLnBrk="0" hangingPunct="1">
              <a:buFont typeface="Wingdings" pitchFamily="2" charset="2"/>
              <a:buChar char="Ø"/>
            </a:pPr>
            <a:r>
              <a:rPr lang="de-DE" sz="1200" b="0" i="0" u="none" strike="noStrike" kern="1200" dirty="0">
                <a:solidFill>
                  <a:srgbClr val="111111"/>
                </a:solidFill>
                <a:effectLst/>
                <a:latin typeface="Rubik"/>
                <a:ea typeface="+mn-ea"/>
                <a:cs typeface="+mn-cs"/>
              </a:rPr>
              <a:t>AUCH DER GEIGER </a:t>
            </a:r>
            <a:r>
              <a:rPr lang="de-DE" sz="1200" b="1" i="0" u="none" strike="noStrike" kern="1200" dirty="0">
                <a:solidFill>
                  <a:srgbClr val="111111"/>
                </a:solidFill>
                <a:effectLst/>
                <a:latin typeface="Rubik"/>
                <a:ea typeface="+mn-ea"/>
                <a:cs typeface="+mn-cs"/>
              </a:rPr>
              <a:t>HELMUT ZACHARIAS, </a:t>
            </a:r>
          </a:p>
          <a:p>
            <a:pPr marL="171450" indent="-171450" algn="l" defTabSz="914400" rtl="0" eaLnBrk="1" latinLnBrk="0" hangingPunct="1">
              <a:buFont typeface="Wingdings" pitchFamily="2" charset="2"/>
              <a:buChar char="Ø"/>
            </a:pPr>
            <a:r>
              <a:rPr lang="de-DE" sz="1200" b="0" i="0" u="none" strike="noStrike" kern="1200" dirty="0">
                <a:solidFill>
                  <a:srgbClr val="111111"/>
                </a:solidFill>
                <a:effectLst/>
                <a:latin typeface="Rubik"/>
                <a:ea typeface="+mn-ea"/>
                <a:cs typeface="+mn-cs"/>
              </a:rPr>
              <a:t>DER POLITIKER </a:t>
            </a:r>
            <a:r>
              <a:rPr lang="de-DE" sz="1200" b="1" i="0" u="none" strike="noStrike" kern="1200" dirty="0">
                <a:solidFill>
                  <a:srgbClr val="111111"/>
                </a:solidFill>
                <a:effectLst/>
                <a:latin typeface="Rubik"/>
                <a:ea typeface="+mn-ea"/>
                <a:cs typeface="+mn-cs"/>
              </a:rPr>
              <a:t>HERBERT WEHNER, </a:t>
            </a:r>
          </a:p>
          <a:p>
            <a:pPr marL="171450" indent="-171450" algn="l" defTabSz="914400" rtl="0" eaLnBrk="1" latinLnBrk="0" hangingPunct="1">
              <a:buFont typeface="Wingdings" pitchFamily="2" charset="2"/>
              <a:buChar char="Ø"/>
            </a:pPr>
            <a:r>
              <a:rPr lang="de-DE" sz="1200" b="0" i="0" u="none" strike="noStrike" kern="1200" dirty="0">
                <a:solidFill>
                  <a:srgbClr val="111111"/>
                </a:solidFill>
                <a:effectLst/>
                <a:latin typeface="Rubik"/>
                <a:ea typeface="+mn-ea"/>
                <a:cs typeface="+mn-cs"/>
              </a:rPr>
              <a:t>DER BEN-HUR-DARSTELLER </a:t>
            </a:r>
            <a:r>
              <a:rPr lang="de-DE" sz="1200" b="1" i="0" u="none" strike="noStrike" kern="1200" dirty="0">
                <a:solidFill>
                  <a:srgbClr val="111111"/>
                </a:solidFill>
                <a:effectLst/>
                <a:latin typeface="Rubik"/>
                <a:ea typeface="+mn-ea"/>
                <a:cs typeface="+mn-cs"/>
              </a:rPr>
              <a:t>CHARLTON HESTON </a:t>
            </a:r>
            <a:r>
              <a:rPr lang="de-DE" sz="1200" b="0" i="0" u="none" strike="noStrike" kern="1200" dirty="0">
                <a:solidFill>
                  <a:srgbClr val="111111"/>
                </a:solidFill>
                <a:effectLst/>
                <a:latin typeface="Rubik"/>
                <a:ea typeface="+mn-ea"/>
                <a:cs typeface="+mn-cs"/>
              </a:rPr>
              <a:t>ODER DIE SCHRIFTSTELLERIN IRIS MURDOCH LITTEN AN EINER ALZHEIMER-DEMENZ.</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de-DE" sz="1200" b="1" i="0" u="none" strike="noStrike" kern="1200" dirty="0">
                <a:solidFill>
                  <a:srgbClr val="111111"/>
                </a:solidFill>
                <a:effectLst/>
                <a:latin typeface="Rubik"/>
                <a:ea typeface="+mn-ea"/>
                <a:cs typeface="+mn-cs"/>
              </a:rPr>
              <a:t>ROBIN WILLIAMS, </a:t>
            </a:r>
            <a:r>
              <a:rPr lang="de-DE" sz="1200" b="0" i="0" u="none" strike="noStrike" kern="1200" dirty="0">
                <a:solidFill>
                  <a:srgbClr val="111111"/>
                </a:solidFill>
                <a:effectLst/>
                <a:latin typeface="Rubik"/>
                <a:ea typeface="+mn-ea"/>
                <a:cs typeface="+mn-cs"/>
              </a:rPr>
              <a:t>SCHAUSPIELER UND KOMIKER (* </a:t>
            </a:r>
            <a:r>
              <a:rPr lang="de-DE" sz="1200" b="0" i="0" u="none" strike="noStrike" kern="1200" dirty="0">
                <a:solidFill>
                  <a:srgbClr val="111111"/>
                </a:solidFill>
                <a:effectLst/>
                <a:latin typeface="Rubik"/>
                <a:ea typeface="+mn-ea"/>
                <a:cs typeface="+mn-cs"/>
                <a:hlinkClick r:id="rId3" tooltip="21. Juli">
                  <a:extLst>
                    <a:ext uri="{A12FA001-AC4F-418D-AE19-62706E023703}">
                      <ahyp:hlinkClr xmlns:ahyp="http://schemas.microsoft.com/office/drawing/2018/hyperlinkcolor" val="tx"/>
                    </a:ext>
                  </a:extLst>
                </a:hlinkClick>
              </a:rPr>
              <a:t>21. JULI</a:t>
            </a:r>
            <a:r>
              <a:rPr lang="de-DE" sz="1200" b="0" i="0" u="none" strike="noStrike" kern="1200" dirty="0">
                <a:solidFill>
                  <a:srgbClr val="111111"/>
                </a:solidFill>
                <a:effectLst/>
                <a:latin typeface="Rubik"/>
                <a:ea typeface="+mn-ea"/>
                <a:cs typeface="+mn-cs"/>
              </a:rPr>
              <a:t> </a:t>
            </a:r>
            <a:r>
              <a:rPr lang="de-DE" sz="1200" b="0" i="0" u="none" strike="noStrike" kern="1200" dirty="0">
                <a:solidFill>
                  <a:srgbClr val="111111"/>
                </a:solidFill>
                <a:effectLst/>
                <a:latin typeface="Rubik"/>
                <a:ea typeface="+mn-ea"/>
                <a:cs typeface="+mn-cs"/>
                <a:hlinkClick r:id="rId4" tooltip="1951">
                  <a:extLst>
                    <a:ext uri="{A12FA001-AC4F-418D-AE19-62706E023703}">
                      <ahyp:hlinkClr xmlns:ahyp="http://schemas.microsoft.com/office/drawing/2018/hyperlinkcolor" val="tx"/>
                    </a:ext>
                  </a:extLst>
                </a:hlinkClick>
              </a:rPr>
              <a:t>1951</a:t>
            </a:r>
            <a:r>
              <a:rPr lang="de-DE" sz="1200" b="0" i="0" u="none" strike="noStrike" kern="1200" dirty="0">
                <a:solidFill>
                  <a:srgbClr val="111111"/>
                </a:solidFill>
                <a:effectLst/>
                <a:latin typeface="Rubik"/>
                <a:ea typeface="+mn-ea"/>
                <a:cs typeface="+mn-cs"/>
              </a:rPr>
              <a:t> )  AUCH IN FAMILIENFILMEN (</a:t>
            </a:r>
            <a:r>
              <a:rPr lang="de-DE" sz="1200" b="0" i="0" u="none" strike="noStrike" kern="1200" dirty="0">
                <a:solidFill>
                  <a:srgbClr val="111111"/>
                </a:solidFill>
                <a:effectLst/>
                <a:latin typeface="Rubik"/>
                <a:ea typeface="+mn-ea"/>
                <a:cs typeface="+mn-cs"/>
                <a:hlinkClick r:id="rId5" tooltip="Flubber (1997)">
                  <a:extLst>
                    <a:ext uri="{A12FA001-AC4F-418D-AE19-62706E023703}">
                      <ahyp:hlinkClr xmlns:ahyp="http://schemas.microsoft.com/office/drawing/2018/hyperlinkcolor" val="tx"/>
                    </a:ext>
                  </a:extLst>
                </a:hlinkClick>
              </a:rPr>
              <a:t>FLUBBER</a:t>
            </a:r>
            <a:r>
              <a:rPr lang="de-DE" sz="1200" b="0" i="0" u="none" strike="noStrike" kern="1200" dirty="0">
                <a:solidFill>
                  <a:srgbClr val="111111"/>
                </a:solidFill>
                <a:effectLst/>
                <a:latin typeface="Rubik"/>
                <a:ea typeface="+mn-ea"/>
                <a:cs typeface="+mn-cs"/>
              </a:rPr>
              <a:t>, </a:t>
            </a:r>
            <a:r>
              <a:rPr lang="de-DE" sz="1200" b="0" i="0" u="none" strike="noStrike" kern="1200" dirty="0">
                <a:solidFill>
                  <a:srgbClr val="111111"/>
                </a:solidFill>
                <a:effectLst/>
                <a:latin typeface="Rubik"/>
                <a:ea typeface="+mn-ea"/>
                <a:cs typeface="+mn-cs"/>
                <a:hlinkClick r:id="rId6" tooltip="Jumanji">
                  <a:extLst>
                    <a:ext uri="{A12FA001-AC4F-418D-AE19-62706E023703}">
                      <ahyp:hlinkClr xmlns:ahyp="http://schemas.microsoft.com/office/drawing/2018/hyperlinkcolor" val="tx"/>
                    </a:ext>
                  </a:extLst>
                </a:hlinkClick>
              </a:rPr>
              <a:t>JUMANJI</a:t>
            </a:r>
            <a:r>
              <a:rPr lang="de-DE" sz="1200" b="0" i="0" u="none" strike="noStrike" kern="1200" dirty="0">
                <a:solidFill>
                  <a:srgbClr val="111111"/>
                </a:solidFill>
                <a:effectLst/>
                <a:latin typeface="Rubik"/>
                <a:ea typeface="+mn-ea"/>
                <a:cs typeface="+mn-cs"/>
              </a:rPr>
              <a:t>, </a:t>
            </a:r>
            <a:r>
              <a:rPr lang="de-DE" sz="1200" b="0" i="0" u="none" strike="noStrike" kern="1200" dirty="0">
                <a:solidFill>
                  <a:srgbClr val="111111"/>
                </a:solidFill>
                <a:effectLst/>
                <a:latin typeface="Rubik"/>
                <a:ea typeface="+mn-ea"/>
                <a:cs typeface="+mn-cs"/>
                <a:hlinkClick r:id="rId7" tooltip="Mrs. Doubtfire – Das stachelige Kindermädchen">
                  <a:extLst>
                    <a:ext uri="{A12FA001-AC4F-418D-AE19-62706E023703}">
                      <ahyp:hlinkClr xmlns:ahyp="http://schemas.microsoft.com/office/drawing/2018/hyperlinkcolor" val="tx"/>
                    </a:ext>
                  </a:extLst>
                </a:hlinkClick>
              </a:rPr>
              <a:t>MRS. DOUBTFIRE – DAS STACHELIGE KINDERMÄDCHEN</a:t>
            </a:r>
            <a:r>
              <a:rPr lang="de-DE" sz="1200" b="0" i="0" u="none" strike="noStrike" kern="1200" dirty="0">
                <a:solidFill>
                  <a:srgbClr val="111111"/>
                </a:solidFill>
                <a:effectLst/>
                <a:latin typeface="Rubik"/>
                <a:ea typeface="+mn-ea"/>
                <a:cs typeface="+mn-cs"/>
              </a:rPr>
              <a:t>, </a:t>
            </a:r>
            <a:r>
              <a:rPr lang="de-DE" sz="1200" b="0" i="0" u="none" strike="noStrike" kern="1200" dirty="0">
                <a:solidFill>
                  <a:srgbClr val="111111"/>
                </a:solidFill>
                <a:effectLst/>
                <a:latin typeface="Rubik"/>
                <a:ea typeface="+mn-ea"/>
                <a:cs typeface="+mn-cs"/>
                <a:hlinkClick r:id="rId8" tooltip="Die Chaoscamper">
                  <a:extLst>
                    <a:ext uri="{A12FA001-AC4F-418D-AE19-62706E023703}">
                      <ahyp:hlinkClr xmlns:ahyp="http://schemas.microsoft.com/office/drawing/2018/hyperlinkcolor" val="tx"/>
                    </a:ext>
                  </a:extLst>
                </a:hlinkClick>
              </a:rPr>
              <a:t>DIE CHAOSCAMPER</a:t>
            </a:r>
            <a:r>
              <a:rPr lang="de-DE" sz="1200" b="0" i="0" u="none" strike="noStrike" kern="1200" dirty="0">
                <a:solidFill>
                  <a:srgbClr val="111111"/>
                </a:solidFill>
                <a:effectLst/>
                <a:latin typeface="Rubik"/>
                <a:ea typeface="+mn-ea"/>
                <a:cs typeface="+mn-cs"/>
              </a:rPr>
              <a:t>) ER STARB 2014  NACH JAHRELANGER FEHLDIAGNISE DEPRESSIONEN AN </a:t>
            </a:r>
            <a:r>
              <a:rPr lang="de-DE" sz="1200" b="0" i="0" u="none" strike="noStrike" kern="1200" dirty="0">
                <a:solidFill>
                  <a:srgbClr val="111111"/>
                </a:solidFill>
                <a:effectLst/>
                <a:latin typeface="Rubik"/>
                <a:ea typeface="+mn-ea"/>
                <a:cs typeface="+mn-cs"/>
                <a:hlinkClick r:id="rId9" tooltip="Lewy-Körper-Demenz">
                  <a:extLst>
                    <a:ext uri="{A12FA001-AC4F-418D-AE19-62706E023703}">
                      <ahyp:hlinkClr xmlns:ahyp="http://schemas.microsoft.com/office/drawing/2018/hyperlinkcolor" val="tx"/>
                    </a:ext>
                  </a:extLst>
                </a:hlinkClick>
              </a:rPr>
              <a:t>LEWY-KÖRPER-DEMENZ</a:t>
            </a:r>
            <a:r>
              <a:rPr lang="de-DE" sz="1200" b="0" i="0" u="none" strike="noStrike" kern="1200" dirty="0">
                <a:solidFill>
                  <a:srgbClr val="111111"/>
                </a:solidFill>
                <a:effectLst/>
                <a:latin typeface="Rubik"/>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de-DE" sz="1200" b="0" i="0" u="none" strike="noStrike" kern="1200" dirty="0">
                <a:solidFill>
                  <a:srgbClr val="111111"/>
                </a:solidFill>
                <a:effectLst/>
                <a:latin typeface="Rubik"/>
                <a:ea typeface="+mn-ea"/>
                <a:cs typeface="+mn-cs"/>
              </a:rPr>
              <a:t>DER AKTUELLSTE PROMI MIT EINER DEMENZERKRANKUNG IST DER SCHAUSTPIELER </a:t>
            </a:r>
            <a:r>
              <a:rPr lang="de-DE" sz="1200" b="1" i="0" u="none" strike="noStrike" kern="1200" dirty="0">
                <a:solidFill>
                  <a:srgbClr val="111111"/>
                </a:solidFill>
                <a:effectLst/>
                <a:latin typeface="Rubik"/>
                <a:ea typeface="+mn-ea"/>
                <a:cs typeface="+mn-cs"/>
              </a:rPr>
              <a:t>BRUCE WILLIS </a:t>
            </a:r>
            <a:r>
              <a:rPr lang="de-DE" sz="1200" b="0" i="0" u="none" strike="noStrike" kern="1200" dirty="0">
                <a:solidFill>
                  <a:srgbClr val="111111"/>
                </a:solidFill>
                <a:effectLst/>
                <a:latin typeface="Rubik"/>
                <a:ea typeface="+mn-ea"/>
                <a:cs typeface="+mn-cs"/>
              </a:rPr>
              <a:t>mit FTD.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de-DE" sz="1200" b="0" i="0" u="none" strike="noStrike" kern="1200" dirty="0">
              <a:solidFill>
                <a:srgbClr val="111111"/>
              </a:solidFill>
              <a:effectLst/>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0" i="0" u="none" strike="noStrike" kern="1200" dirty="0">
              <a:solidFill>
                <a:srgbClr val="111111"/>
              </a:solidFill>
              <a:effectLst/>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111111"/>
                </a:solidFill>
                <a:effectLst/>
                <a:latin typeface="Rubik"/>
                <a:ea typeface="+mn-ea"/>
                <a:cs typeface="+mn-cs"/>
              </a:rPr>
              <a:t>DIE WÖRTLICHE ÜBERSETZUNG DES BEGRIFFS „DEMENZ“ AUS DEM LATEINISCHEN LAUTET </a:t>
            </a:r>
            <a:r>
              <a:rPr lang="de-DE" sz="1200" b="1" i="0" u="none" strike="noStrike" kern="1200" dirty="0">
                <a:solidFill>
                  <a:srgbClr val="111111"/>
                </a:solidFill>
                <a:effectLst/>
                <a:latin typeface="Rubik"/>
                <a:ea typeface="+mn-ea"/>
                <a:cs typeface="+mn-cs"/>
              </a:rPr>
              <a:t>„OHNE </a:t>
            </a:r>
            <a:r>
              <a:rPr lang="de-DE" sz="1200" b="0" i="0" u="none" strike="noStrike" kern="1200" dirty="0">
                <a:solidFill>
                  <a:srgbClr val="111111"/>
                </a:solidFill>
                <a:effectLst/>
                <a:latin typeface="Rubik"/>
                <a:ea typeface="+mn-ea"/>
                <a:cs typeface="+mn-cs"/>
              </a:rPr>
              <a:t>GEIST“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111111"/>
                </a:solidFill>
                <a:effectLst/>
                <a:latin typeface="Rubik"/>
                <a:ea typeface="+mn-ea"/>
                <a:cs typeface="+mn-cs"/>
              </a:rPr>
              <a:t>ALLEINE DIESES BEDINGT SCHON EINEN WESENTLICH UND AUCH WICHTIGEN GRUND UND ANTEIL  FÜR DAS </a:t>
            </a:r>
            <a:r>
              <a:rPr lang="de-DE" sz="1200" b="1" i="0" u="none" strike="noStrike" kern="1200" dirty="0">
                <a:solidFill>
                  <a:srgbClr val="111111"/>
                </a:solidFill>
                <a:effectLst/>
                <a:latin typeface="Rubik"/>
                <a:ea typeface="+mn-ea"/>
                <a:cs typeface="+mn-cs"/>
              </a:rPr>
              <a:t>„SCHLECHTE IMAGE </a:t>
            </a:r>
            <a:r>
              <a:rPr lang="de-DE" sz="1200" b="0" i="0" u="none" strike="noStrike" kern="1200" dirty="0">
                <a:solidFill>
                  <a:srgbClr val="111111"/>
                </a:solidFill>
                <a:effectLst/>
                <a:latin typeface="Rubik"/>
                <a:ea typeface="+mn-ea"/>
                <a:cs typeface="+mn-cs"/>
              </a:rPr>
              <a:t>„ VON DEMENZ- ERKRANKUNGEN IM UMFELD DER VIELEN ERKRANKUNGEN, WELCHE UNS IN DER HEUTIGEN ZIVILISATZION DAS LEBEN VERMISSEN KÖNNEN. </a:t>
            </a:r>
          </a:p>
          <a:p>
            <a:pPr marL="171450" indent="-171450" algn="l" defTabSz="914400" rtl="0" eaLnBrk="1" latinLnBrk="0" hangingPunct="1">
              <a:buFont typeface="Wingdings" pitchFamily="2" charset="2"/>
              <a:buChar char="Ø"/>
            </a:pPr>
            <a:endParaRPr lang="de-DE" sz="1200" b="0" i="0" u="none" strike="noStrike" kern="1200" dirty="0">
              <a:solidFill>
                <a:srgbClr val="111111"/>
              </a:solidFill>
              <a:effectLst/>
              <a:latin typeface="Rubi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111111"/>
                </a:solidFill>
                <a:effectLst/>
                <a:latin typeface="Rubik"/>
                <a:ea typeface="+mn-ea"/>
                <a:cs typeface="+mn-cs"/>
              </a:rPr>
              <a:t>DEMENZ ZEIGT SICH – WIE DIE MEISTEN VON UNS WISSEN - IN </a:t>
            </a:r>
            <a:r>
              <a:rPr lang="de-DE" sz="1200" b="1" i="0" u="none" strike="noStrike" kern="1200" dirty="0">
                <a:solidFill>
                  <a:srgbClr val="111111"/>
                </a:solidFill>
                <a:effectLst/>
                <a:latin typeface="Rubik"/>
                <a:ea typeface="+mn-ea"/>
                <a:cs typeface="+mn-cs"/>
              </a:rPr>
              <a:t>SEHR UNTERSCHIEDLICHEN KRANKHEITSBILDERN, SYMPTOMEN UND FOLGEERSCHEINUNGEN. </a:t>
            </a:r>
          </a:p>
          <a:p>
            <a:endParaRPr lang="de-DE" sz="1200" b="0" i="0" u="none" strike="noStrike" kern="1200" dirty="0">
              <a:solidFill>
                <a:srgbClr val="111111"/>
              </a:solidFill>
              <a:effectLst/>
              <a:latin typeface="Rubik"/>
              <a:ea typeface="+mn-ea"/>
              <a:cs typeface="+mn-cs"/>
            </a:endParaRPr>
          </a:p>
          <a:p>
            <a:r>
              <a:rPr lang="de-DE" sz="1200" b="0" i="0" u="none" strike="noStrike" kern="1200" dirty="0">
                <a:solidFill>
                  <a:srgbClr val="111111"/>
                </a:solidFill>
                <a:effectLst/>
                <a:latin typeface="Rubik"/>
                <a:ea typeface="+mn-ea"/>
                <a:cs typeface="+mn-cs"/>
              </a:rPr>
              <a:t>DEMENZ GILT IM ALLGEMEINEN ALS </a:t>
            </a:r>
            <a:r>
              <a:rPr lang="de-DE" sz="1200" b="1" i="0" u="none" strike="noStrike" kern="1200" dirty="0">
                <a:solidFill>
                  <a:srgbClr val="111111"/>
                </a:solidFill>
                <a:effectLst/>
                <a:latin typeface="Rubik"/>
                <a:ea typeface="+mn-ea"/>
                <a:cs typeface="+mn-cs"/>
              </a:rPr>
              <a:t>EINE KRANKHEIT (HOCH)BETAGTER MENSCHEN. </a:t>
            </a:r>
          </a:p>
          <a:p>
            <a:r>
              <a:rPr lang="de-DE" sz="1200" b="0" i="0" u="none" strike="noStrike" kern="1200" dirty="0">
                <a:solidFill>
                  <a:srgbClr val="111111"/>
                </a:solidFill>
                <a:effectLst/>
                <a:latin typeface="Rubik"/>
                <a:ea typeface="+mn-ea"/>
                <a:cs typeface="+mn-cs"/>
              </a:rPr>
              <a:t>DAS ES </a:t>
            </a:r>
            <a:r>
              <a:rPr lang="de-DE" sz="1200" b="1" i="0" u="none" strike="noStrike" kern="1200" dirty="0">
                <a:solidFill>
                  <a:srgbClr val="111111"/>
                </a:solidFill>
                <a:effectLst/>
                <a:latin typeface="Rubik"/>
                <a:ea typeface="+mn-ea"/>
                <a:cs typeface="+mn-cs"/>
              </a:rPr>
              <a:t>ABER VIELE VERSCHIEDENE FORMEN VON DEMENZ </a:t>
            </a:r>
            <a:r>
              <a:rPr lang="de-DE" sz="1200" b="0" i="0" u="none" strike="noStrike" kern="1200" dirty="0">
                <a:solidFill>
                  <a:srgbClr val="111111"/>
                </a:solidFill>
                <a:effectLst/>
                <a:latin typeface="Rubik"/>
                <a:ea typeface="+mn-ea"/>
                <a:cs typeface="+mn-cs"/>
              </a:rPr>
              <a:t>GIBT, UND ES AUCH JÜNGERE, NOCH IM AKTIVEN BERUFSLEBEN STEHENDEN TREFFEN KANN, IST WENIGER BEKANNT.  UND IM AKTIVEN LEBEN – GANZ FRÜH UND UNERWARTET – ÜBERROLLT EINE DEMENZIELLE FRÜH-ERKRANKUNGEN DIE BETROFFENEN MENSCHEN UND DEREN ANGEHÖRIGE WIE EINÉ DAMPFWALZ.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rgbClr val="111111"/>
                </a:solidFill>
                <a:effectLst/>
                <a:latin typeface="Rubik"/>
                <a:ea typeface="+mn-ea"/>
                <a:cs typeface="+mn-cs"/>
              </a:rPr>
              <a:t>UND EINE „FRÜH-DEMENZ“, </a:t>
            </a:r>
            <a:r>
              <a:rPr lang="de-DE" sz="1200" b="0" i="0" u="none" strike="noStrike" kern="1200" dirty="0" err="1">
                <a:solidFill>
                  <a:srgbClr val="111111"/>
                </a:solidFill>
                <a:effectLst/>
                <a:latin typeface="Rubik"/>
                <a:ea typeface="+mn-ea"/>
                <a:cs typeface="+mn-cs"/>
              </a:rPr>
              <a:t>HEIßT</a:t>
            </a:r>
            <a:r>
              <a:rPr lang="de-DE" sz="1200" b="0" i="0" u="none" strike="noStrike" kern="1200" dirty="0">
                <a:solidFill>
                  <a:srgbClr val="111111"/>
                </a:solidFill>
                <a:effectLst/>
                <a:latin typeface="Rubik"/>
                <a:ea typeface="+mn-ea"/>
                <a:cs typeface="+mn-cs"/>
              </a:rPr>
              <a:t> LEIDER  IN UNSERER GESELLSCHAFT UND VOR ALLEM DER BERUFSWELT VON HEUTE STARK STIGMATISIERT WERDEN. </a:t>
            </a:r>
          </a:p>
          <a:p>
            <a:endParaRPr lang="de-DE" sz="1200" b="0" i="0" u="none" strike="noStrike" kern="1200" dirty="0">
              <a:solidFill>
                <a:srgbClr val="111111"/>
              </a:solidFill>
              <a:effectLst/>
              <a:latin typeface="Rubik"/>
              <a:ea typeface="+mn-ea"/>
              <a:cs typeface="+mn-cs"/>
            </a:endParaRPr>
          </a:p>
          <a:p>
            <a:r>
              <a:rPr lang="de-DE" sz="1200" b="0" i="0" u="none" strike="noStrike" kern="1200" dirty="0">
                <a:solidFill>
                  <a:srgbClr val="111111"/>
                </a:solidFill>
                <a:effectLst/>
                <a:latin typeface="Rubik"/>
                <a:ea typeface="+mn-ea"/>
                <a:cs typeface="+mn-cs"/>
              </a:rPr>
              <a:t>ES BEGINNT DER </a:t>
            </a:r>
            <a:r>
              <a:rPr lang="de-DE" sz="1200" b="1" i="0" u="none" strike="noStrike" kern="1200" dirty="0">
                <a:solidFill>
                  <a:srgbClr val="111111"/>
                </a:solidFill>
                <a:effectLst/>
                <a:latin typeface="Rubik"/>
                <a:ea typeface="+mn-ea"/>
                <a:cs typeface="+mn-cs"/>
              </a:rPr>
              <a:t>WEG DER EXISTENZIELLEN HERAUSFORDERUNGEN </a:t>
            </a:r>
            <a:r>
              <a:rPr lang="de-DE" sz="1200" b="0" i="0" u="none" strike="noStrike" kern="1200" dirty="0">
                <a:solidFill>
                  <a:srgbClr val="111111"/>
                </a:solidFill>
                <a:effectLst/>
                <a:latin typeface="Rubik"/>
                <a:ea typeface="+mn-ea"/>
                <a:cs typeface="+mn-cs"/>
              </a:rPr>
              <a:t>UND VIELE WEITERE </a:t>
            </a:r>
            <a:r>
              <a:rPr lang="de-DE" sz="1200" b="1" i="0" u="none" strike="noStrike" kern="1200" dirty="0">
                <a:solidFill>
                  <a:srgbClr val="111111"/>
                </a:solidFill>
                <a:effectLst/>
                <a:latin typeface="Rubik"/>
                <a:ea typeface="+mn-ea"/>
                <a:cs typeface="+mn-cs"/>
              </a:rPr>
              <a:t>FOLGEN UND KOLLATERALSCHÄDEN. </a:t>
            </a:r>
          </a:p>
          <a:p>
            <a:r>
              <a:rPr lang="de-DE" sz="1200" b="1" i="0" u="none" strike="noStrike" kern="1200" dirty="0">
                <a:solidFill>
                  <a:srgbClr val="111111"/>
                </a:solidFill>
                <a:effectLst/>
                <a:latin typeface="Rubik"/>
                <a:ea typeface="+mn-ea"/>
                <a:cs typeface="+mn-cs"/>
              </a:rPr>
              <a:t>IN SEHR UNTERSCHIEDLICHER TIEFE UND AUSPÄRGUNG FÜR DIE BETROFFENEN, FÜR DIE FAMILIEN, FÜR FREUDE, FÜR KOLLEGEN UND DAS GESAMTE UMFELD IN DER LEBENSWIRKLICHEN DIESER MENSCHEN. </a:t>
            </a:r>
          </a:p>
          <a:p>
            <a:endParaRPr lang="de-DE" sz="1800" kern="1200" dirty="0">
              <a:solidFill>
                <a:srgbClr val="505050"/>
              </a:solidFill>
              <a:effectLst/>
              <a:latin typeface="FrutigerLTStd-Light"/>
              <a:ea typeface="+mn-ea"/>
              <a:cs typeface="Times New Roman" panose="02020603050405020304" pitchFamily="18" charset="0"/>
            </a:endParaRPr>
          </a:p>
          <a:p>
            <a:r>
              <a:rPr lang="de-DE" sz="1800" kern="1200" dirty="0">
                <a:solidFill>
                  <a:srgbClr val="505050"/>
                </a:solidFill>
                <a:effectLst/>
                <a:latin typeface="FrutigerLTStd-Light"/>
                <a:ea typeface="+mn-ea"/>
                <a:cs typeface="Times New Roman" panose="02020603050405020304" pitchFamily="18" charset="0"/>
              </a:rPr>
              <a:t>DIE LAST AUCH DIESER ERKRANKUNG STEIGT IN DEN KOMMENDEN JAHREN FÜR ALLE IN UNSERER GESELLSCHAFT KONTINUIERLICHE  AN: </a:t>
            </a:r>
          </a:p>
          <a:p>
            <a:endParaRPr lang="de-DE" sz="1800" kern="1200" dirty="0">
              <a:solidFill>
                <a:srgbClr val="505050"/>
              </a:solidFill>
              <a:effectLst/>
              <a:latin typeface="FrutigerLTStd-Light"/>
              <a:ea typeface="+mn-ea"/>
              <a:cs typeface="Times New Roman" panose="02020603050405020304" pitchFamily="18" charset="0"/>
            </a:endParaRPr>
          </a:p>
          <a:p>
            <a:pPr marL="285750" indent="-285750">
              <a:buFont typeface="Wingdings" pitchFamily="2" charset="2"/>
              <a:buChar char="Ø"/>
            </a:pPr>
            <a:r>
              <a:rPr lang="de-DE" sz="1800" b="1" kern="1200" dirty="0">
                <a:solidFill>
                  <a:srgbClr val="505050"/>
                </a:solidFill>
                <a:effectLst/>
                <a:latin typeface="FrutigerLTStd-Light"/>
                <a:ea typeface="Calibri" panose="020F0502020204030204" pitchFamily="34" charset="0"/>
                <a:cs typeface="Times New Roman" panose="02020603050405020304" pitchFamily="18" charset="0"/>
              </a:rPr>
              <a:t>IM PRIVATEN </a:t>
            </a:r>
            <a:r>
              <a:rPr lang="de-DE" sz="1800" kern="1200" dirty="0">
                <a:solidFill>
                  <a:srgbClr val="505050"/>
                </a:solidFill>
                <a:effectLst/>
                <a:latin typeface="FrutigerLTStd-Light"/>
                <a:ea typeface="Calibri" panose="020F0502020204030204" pitchFamily="34" charset="0"/>
                <a:cs typeface="Times New Roman" panose="02020603050405020304" pitchFamily="18" charset="0"/>
              </a:rPr>
              <a:t>KOMMEN PHASEN HOHER BELASTUNG VOR. TERMINSTRESS IM FAMILIENALLTAG, ZWISCHENMENSCHLICHE PROBLEME IM VERWANDTEN- ODER FREUNDESKREIS, SCHWERE SCHICKSALSSCHLÄGE, KRANKHEIT, LANGE, INTENSIVE PFLEGE VON ANGEHÖRIGEN ODER FINANZIELLE ENGPÄSSE. </a:t>
            </a:r>
          </a:p>
          <a:p>
            <a:pPr marL="285750" indent="-285750">
              <a:buFont typeface="Wingdings" pitchFamily="2" charset="2"/>
              <a:buChar char="Ø"/>
            </a:pPr>
            <a:endParaRPr lang="de-DE" sz="1800" kern="1200" dirty="0">
              <a:solidFill>
                <a:srgbClr val="505050"/>
              </a:solidFill>
              <a:effectLst/>
              <a:latin typeface="FrutigerLTStd-Light"/>
              <a:ea typeface="Calibri" panose="020F0502020204030204" pitchFamily="34" charset="0"/>
              <a:cs typeface="Times New Roman" panose="02020603050405020304" pitchFamily="18" charset="0"/>
            </a:endParaRPr>
          </a:p>
          <a:p>
            <a:pPr marL="285750" indent="-285750">
              <a:buFont typeface="Wingdings" pitchFamily="2" charset="2"/>
              <a:buChar char="Ø"/>
            </a:pPr>
            <a:r>
              <a:rPr lang="de-DE" sz="1800" b="1" kern="1200" dirty="0">
                <a:solidFill>
                  <a:srgbClr val="505050"/>
                </a:solidFill>
                <a:effectLst/>
                <a:latin typeface="FrutigerLTStd-Light"/>
                <a:ea typeface="+mn-ea"/>
                <a:cs typeface="Times New Roman" panose="02020603050405020304" pitchFamily="18" charset="0"/>
              </a:rPr>
              <a:t>IM BERUFLICHEN, </a:t>
            </a:r>
            <a:r>
              <a:rPr lang="de-DE" sz="1800" kern="1200" dirty="0">
                <a:solidFill>
                  <a:srgbClr val="505050"/>
                </a:solidFill>
                <a:effectLst/>
                <a:latin typeface="FrutigerLTStd-Light"/>
                <a:cs typeface="Times New Roman" panose="02020603050405020304" pitchFamily="18" charset="0"/>
              </a:rPr>
              <a:t>BEI DER ARBEIT AUFTRETEN. KONFLIKTE MIT KOLLEGEN UND DEM CHEF ODER AUCH ZEIT- UND LEISTUNGSDRUCK IM JOB.</a:t>
            </a:r>
          </a:p>
          <a:p>
            <a:pPr marL="285750" indent="-285750">
              <a:buFont typeface="Wingdings" pitchFamily="2" charset="2"/>
              <a:buChar char="Ø"/>
            </a:pPr>
            <a:endParaRPr lang="de-DE" sz="1800" kern="1200" dirty="0">
              <a:solidFill>
                <a:srgbClr val="505050"/>
              </a:solidFill>
              <a:effectLst/>
              <a:latin typeface="FrutigerLTStd-Light"/>
              <a:cs typeface="Times New Roman" panose="02020603050405020304" pitchFamily="18" charset="0"/>
            </a:endParaRPr>
          </a:p>
          <a:p>
            <a:pPr marL="285750" indent="-285750">
              <a:buFont typeface="Wingdings" pitchFamily="2" charset="2"/>
              <a:buChar char="Ø"/>
            </a:pPr>
            <a:r>
              <a:rPr lang="de-DE" sz="1800" b="1" kern="1200" dirty="0">
                <a:solidFill>
                  <a:srgbClr val="505050"/>
                </a:solidFill>
                <a:effectLst/>
                <a:latin typeface="FrutigerLTStd-Light"/>
                <a:ea typeface="+mn-ea"/>
                <a:cs typeface="Times New Roman" panose="02020603050405020304" pitchFamily="18" charset="0"/>
              </a:rPr>
              <a:t>IN DER POLITIK </a:t>
            </a:r>
            <a:r>
              <a:rPr lang="de-DE" sz="1800" kern="1200" dirty="0">
                <a:solidFill>
                  <a:srgbClr val="505050"/>
                </a:solidFill>
                <a:effectLst/>
                <a:latin typeface="FrutigerLTStd-Light"/>
                <a:ea typeface="+mn-ea"/>
                <a:cs typeface="Times New Roman" panose="02020603050405020304" pitchFamily="18" charset="0"/>
              </a:rPr>
              <a:t>– NIEDERGANG VON DEMOKRATISCHEN WERTEN, KEIN WERTEORIENTIERTES DENKEN UND HANDEL, POLITIK DES PERSÖNLICHEN VORTEILS </a:t>
            </a:r>
          </a:p>
          <a:p>
            <a:pPr marL="285750" indent="-285750">
              <a:buFont typeface="Wingdings" pitchFamily="2" charset="2"/>
              <a:buChar char="Ø"/>
            </a:pPr>
            <a:endParaRPr lang="de-DE" sz="1800" kern="1200" dirty="0">
              <a:solidFill>
                <a:srgbClr val="505050"/>
              </a:solidFill>
              <a:effectLst/>
              <a:latin typeface="FrutigerLTStd-Light"/>
              <a:ea typeface="+mn-ea"/>
              <a:cs typeface="Times New Roman" panose="02020603050405020304" pitchFamily="18" charset="0"/>
            </a:endParaRPr>
          </a:p>
          <a:p>
            <a:pPr marL="285750" indent="-285750">
              <a:buFont typeface="Wingdings" pitchFamily="2" charset="2"/>
              <a:buChar char="Ø"/>
            </a:pPr>
            <a:r>
              <a:rPr lang="de-DE" sz="1200" b="1" i="0" u="none" strike="noStrike" kern="1200" dirty="0">
                <a:solidFill>
                  <a:srgbClr val="111111"/>
                </a:solidFill>
                <a:effectLst/>
                <a:latin typeface="Rubik"/>
                <a:ea typeface="+mn-ea"/>
                <a:cs typeface="+mn-cs"/>
              </a:rPr>
              <a:t>IM SOZIALEN UMFELD: </a:t>
            </a:r>
            <a:r>
              <a:rPr lang="de-DE" sz="1200" b="0" i="0" u="none" strike="noStrike" kern="1200" dirty="0">
                <a:solidFill>
                  <a:srgbClr val="111111"/>
                </a:solidFill>
                <a:effectLst/>
                <a:latin typeface="Rubik"/>
                <a:ea typeface="+mn-ea"/>
                <a:cs typeface="+mn-cs"/>
              </a:rPr>
              <a:t>FEHLENDE EMOTIONALE INTELLIGENZ, MANGELNDE </a:t>
            </a:r>
            <a:r>
              <a:rPr lang="de-DE" b="0" i="0" u="none" strike="noStrike" dirty="0">
                <a:solidFill>
                  <a:srgbClr val="000000"/>
                </a:solidFill>
                <a:effectLst/>
                <a:latin typeface="Graphik Web"/>
              </a:rPr>
              <a:t>DIALOGBEREITSCHAFT UND KOMPROMISSBEREITSCHAFT, WENIG FINANZIELLE UNTERSTÜTZUNG FÜR PFLEGE UND VERSORUNG VON MENSCHEN MIT EINER DEMENTIELLEN ERKRANKUNG, KEINE BEREITSCHAFT ZUR INKLUSION UND INTEGRATION. </a:t>
            </a:r>
            <a:endParaRPr lang="de-DE" sz="1200" b="0" i="0" u="none" strike="noStrike" kern="1200" dirty="0">
              <a:solidFill>
                <a:srgbClr val="111111"/>
              </a:solidFill>
              <a:effectLst/>
              <a:latin typeface="Rubik"/>
              <a:ea typeface="+mn-ea"/>
              <a:cs typeface="+mn-cs"/>
            </a:endParaRPr>
          </a:p>
          <a:p>
            <a:endParaRPr lang="de-DE" sz="1200" b="0" i="0" u="none" strike="noStrike" kern="1200" dirty="0">
              <a:solidFill>
                <a:srgbClr val="111111"/>
              </a:solidFill>
              <a:effectLst/>
              <a:latin typeface="Rubik"/>
              <a:ea typeface="+mn-ea"/>
              <a:cs typeface="+mn-cs"/>
            </a:endParaRPr>
          </a:p>
          <a:p>
            <a:endParaRPr lang="de-DE" sz="1200" b="0" i="0" u="none" strike="noStrike" kern="1200" dirty="0">
              <a:solidFill>
                <a:srgbClr val="111111"/>
              </a:solidFill>
              <a:effectLst/>
              <a:latin typeface="Rubik"/>
              <a:ea typeface="+mn-ea"/>
              <a:cs typeface="+mn-cs"/>
            </a:endParaRPr>
          </a:p>
          <a:p>
            <a:br>
              <a:rPr lang="de-DE" sz="1200" b="0" i="0" u="none" strike="noStrike" kern="1200" dirty="0">
                <a:solidFill>
                  <a:srgbClr val="111111"/>
                </a:solidFill>
                <a:effectLst/>
                <a:latin typeface="Rubik"/>
                <a:ea typeface="+mn-ea"/>
                <a:cs typeface="+mn-cs"/>
              </a:rPr>
            </a:br>
            <a:endParaRPr lang="de-DE" sz="1200" b="0" i="0" u="none" strike="noStrike" kern="1200" dirty="0">
              <a:solidFill>
                <a:srgbClr val="111111"/>
              </a:solidFill>
              <a:effectLst/>
              <a:latin typeface="Rubik"/>
              <a:ea typeface="+mn-ea"/>
              <a:cs typeface="+mn-cs"/>
            </a:endParaRPr>
          </a:p>
          <a:p>
            <a:endParaRPr lang="de-DE" dirty="0"/>
          </a:p>
        </p:txBody>
      </p:sp>
      <p:sp>
        <p:nvSpPr>
          <p:cNvPr id="4" name="Foliennummernplatzhalter 3"/>
          <p:cNvSpPr>
            <a:spLocks noGrp="1"/>
          </p:cNvSpPr>
          <p:nvPr>
            <p:ph type="sldNum" sz="quarter" idx="5"/>
          </p:nvPr>
        </p:nvSpPr>
        <p:spPr/>
        <p:txBody>
          <a:bodyPr/>
          <a:lstStyle/>
          <a:p>
            <a:fld id="{16DDFCB5-484F-B347-A56B-5C94DC11FF2D}" type="slidenum">
              <a:rPr lang="de-DE" smtClean="0"/>
              <a:t>8</a:t>
            </a:fld>
            <a:endParaRPr lang="de-DE"/>
          </a:p>
        </p:txBody>
      </p:sp>
      <p:sp>
        <p:nvSpPr>
          <p:cNvPr id="5" name="Datumsplatzhalter 4">
            <a:extLst>
              <a:ext uri="{FF2B5EF4-FFF2-40B4-BE49-F238E27FC236}">
                <a16:creationId xmlns:a16="http://schemas.microsoft.com/office/drawing/2014/main" id="{23AABF6D-4FFB-8945-8424-4C2EB77E2CBA}"/>
              </a:ext>
            </a:extLst>
          </p:cNvPr>
          <p:cNvSpPr>
            <a:spLocks noGrp="1"/>
          </p:cNvSpPr>
          <p:nvPr>
            <p:ph type="dt" idx="1"/>
          </p:nvPr>
        </p:nvSpPr>
        <p:spPr/>
        <p:txBody>
          <a:bodyPr/>
          <a:lstStyle/>
          <a:p>
            <a:r>
              <a:rPr lang="de-DE"/>
              <a:t>17.03.21</a:t>
            </a:r>
          </a:p>
        </p:txBody>
      </p:sp>
      <p:sp>
        <p:nvSpPr>
          <p:cNvPr id="6" name="Fußzeilenplatzhalter 5">
            <a:extLst>
              <a:ext uri="{FF2B5EF4-FFF2-40B4-BE49-F238E27FC236}">
                <a16:creationId xmlns:a16="http://schemas.microsoft.com/office/drawing/2014/main" id="{959208E2-3F32-A24E-8847-421F1E8CBB12}"/>
              </a:ext>
            </a:extLst>
          </p:cNvPr>
          <p:cNvSpPr>
            <a:spLocks noGrp="1"/>
          </p:cNvSpPr>
          <p:nvPr>
            <p:ph type="ftr" sz="quarter" idx="4"/>
          </p:nvPr>
        </p:nvSpPr>
        <p:spPr/>
        <p:txBody>
          <a:bodyPr/>
          <a:lstStyle/>
          <a:p>
            <a:r>
              <a:rPr lang="de-DE"/>
              <a:t>Initiative Zukunft_Kunst- und Design-Beirat </a:t>
            </a:r>
          </a:p>
        </p:txBody>
      </p:sp>
    </p:spTree>
    <p:extLst>
      <p:ext uri="{BB962C8B-B14F-4D97-AF65-F5344CB8AC3E}">
        <p14:creationId xmlns:p14="http://schemas.microsoft.com/office/powerpoint/2010/main" val="1595670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800" dirty="0">
              <a:effectLst/>
              <a:latin typeface="BundesSerif"/>
            </a:endParaRPr>
          </a:p>
          <a:p>
            <a:r>
              <a:rPr lang="de-DE" b="0" i="0" u="none" strike="noStrike" dirty="0">
                <a:solidFill>
                  <a:srgbClr val="000000"/>
                </a:solidFill>
                <a:effectLst/>
                <a:latin typeface="Roboto" panose="02000000000000000000" pitchFamily="2" charset="0"/>
              </a:rPr>
              <a:t>Das Ziel ist die Verbesserung der aktuellen Lebens- und Versorgungssituation von Menschen mit Demenz und ihren Angehörigen. </a:t>
            </a:r>
          </a:p>
          <a:p>
            <a:endParaRPr lang="de-DE" b="0" i="0" u="none" strike="noStrike" dirty="0">
              <a:solidFill>
                <a:srgbClr val="000000"/>
              </a:solidFill>
              <a:effectLst/>
              <a:latin typeface="Roboto" panose="02000000000000000000" pitchFamily="2" charset="0"/>
            </a:endParaRPr>
          </a:p>
          <a:p>
            <a:r>
              <a:rPr lang="de-DE" b="0" i="0" u="none" strike="noStrike" dirty="0">
                <a:solidFill>
                  <a:srgbClr val="000000"/>
                </a:solidFill>
                <a:effectLst/>
                <a:latin typeface="Roboto" panose="02000000000000000000" pitchFamily="2" charset="0"/>
              </a:rPr>
              <a:t>Dabei steht eine enge wechselseitige Zusammenarbeit zwischen Wissenschaft, der Versorgungspraxis sowie den Betroffenen und ihren Angehörigen im Vordergrund. Leider findet dieses aktuelle nur in einigen ausgewählten Projekten in Deutschland statt. Es gibt dazu aktuell ein interessanten Projekt mit dem Namen: </a:t>
            </a:r>
          </a:p>
          <a:p>
            <a:endParaRPr lang="de-DE" b="0" i="0" u="none" strike="noStrike" dirty="0">
              <a:solidFill>
                <a:srgbClr val="000000"/>
              </a:solidFill>
              <a:effectLst/>
              <a:latin typeface="Roboto" panose="02000000000000000000" pitchFamily="2" charset="0"/>
            </a:endParaRPr>
          </a:p>
          <a:p>
            <a:r>
              <a:rPr lang="de-DE" b="0" i="0" u="none" strike="noStrike" dirty="0">
                <a:solidFill>
                  <a:srgbClr val="000000"/>
                </a:solidFill>
                <a:effectLst/>
                <a:latin typeface="Roboto" panose="02000000000000000000" pitchFamily="2" charset="0"/>
              </a:rPr>
              <a:t>In bundesweiten, sektoren-übergreifenden Forschungsprojekten sollen wichtige Fragen der Demenzversorgungsforschung mit geeigneten Methoden untersucht und beantwortet werden. Mit den Erkenntnissen aus der Forschung und der Bündelung der Kompetenzen, soll die direkte Versorgung von Menschen mit Demenz und die Unterstützung der pflegenden Angehörigen optimiert werden.</a:t>
            </a:r>
            <a:endParaRPr lang="de-DE" dirty="0"/>
          </a:p>
          <a:p>
            <a:endParaRPr lang="de-DE" b="1" u="sng" dirty="0"/>
          </a:p>
          <a:p>
            <a:endParaRPr lang="de-DE" b="1" dirty="0"/>
          </a:p>
          <a:p>
            <a:endParaRPr lang="de-DE" dirty="0"/>
          </a:p>
          <a:p>
            <a:endParaRPr lang="de-DE" dirty="0"/>
          </a:p>
        </p:txBody>
      </p:sp>
      <p:sp>
        <p:nvSpPr>
          <p:cNvPr id="4" name="Foliennummernplatzhalter 3"/>
          <p:cNvSpPr>
            <a:spLocks noGrp="1"/>
          </p:cNvSpPr>
          <p:nvPr>
            <p:ph type="sldNum" sz="quarter" idx="5"/>
          </p:nvPr>
        </p:nvSpPr>
        <p:spPr/>
        <p:txBody>
          <a:bodyPr/>
          <a:lstStyle/>
          <a:p>
            <a:fld id="{C700B11B-923A-FB4E-9A35-6C312BF2EC71}" type="slidenum">
              <a:rPr lang="de-DE" smtClean="0"/>
              <a:t>9</a:t>
            </a:fld>
            <a:endParaRPr lang="de-DE"/>
          </a:p>
        </p:txBody>
      </p:sp>
    </p:spTree>
    <p:extLst>
      <p:ext uri="{BB962C8B-B14F-4D97-AF65-F5344CB8AC3E}">
        <p14:creationId xmlns:p14="http://schemas.microsoft.com/office/powerpoint/2010/main" val="3075849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F4E480B-94D6-46F9-A2B6-B98D311FDC19}"/>
              </a:ext>
            </a:extLst>
          </p:cNvPr>
          <p:cNvGrpSpPr/>
          <p:nvPr/>
        </p:nvGrpSpPr>
        <p:grpSpPr>
          <a:xfrm>
            <a:off x="0" y="0"/>
            <a:ext cx="12191999" cy="6861600"/>
            <a:chOff x="1" y="0"/>
            <a:chExt cx="12191999" cy="6861600"/>
          </a:xfrm>
        </p:grpSpPr>
        <p:sp>
          <p:nvSpPr>
            <p:cNvPr id="10" name="Rectangle 9">
              <a:extLst>
                <a:ext uri="{FF2B5EF4-FFF2-40B4-BE49-F238E27FC236}">
                  <a16:creationId xmlns:a16="http://schemas.microsoft.com/office/drawing/2014/main" id="{07183CDE-91A1-40C3-8E80-66F89E1C2D53}"/>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Oval 10">
              <a:extLst>
                <a:ext uri="{FF2B5EF4-FFF2-40B4-BE49-F238E27FC236}">
                  <a16:creationId xmlns:a16="http://schemas.microsoft.com/office/drawing/2014/main" id="{A6756515-F9AA-46BD-8DD2-AA15BA492AC0}"/>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BA365E2-8B71-408B-9092-0104216AC7AC}"/>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13" name="Group 12">
              <a:extLst>
                <a:ext uri="{FF2B5EF4-FFF2-40B4-BE49-F238E27FC236}">
                  <a16:creationId xmlns:a16="http://schemas.microsoft.com/office/drawing/2014/main" id="{BEDB8D7A-1BF6-4CDB-B93A-7736955F5043}"/>
                </a:ext>
              </a:extLst>
            </p:cNvPr>
            <p:cNvGrpSpPr>
              <a:grpSpLocks noChangeAspect="1"/>
            </p:cNvGrpSpPr>
            <p:nvPr/>
          </p:nvGrpSpPr>
          <p:grpSpPr>
            <a:xfrm>
              <a:off x="690092" y="0"/>
              <a:ext cx="10800000" cy="6858000"/>
              <a:chOff x="2328000" y="0"/>
              <a:chExt cx="2880000" cy="1440000"/>
            </a:xfrm>
          </p:grpSpPr>
          <p:sp>
            <p:nvSpPr>
              <p:cNvPr id="18" name="Rectangle 17">
                <a:extLst>
                  <a:ext uri="{FF2B5EF4-FFF2-40B4-BE49-F238E27FC236}">
                    <a16:creationId xmlns:a16="http://schemas.microsoft.com/office/drawing/2014/main" id="{5AACD774-5167-46C7-8A62-6E2FE4BE9469}"/>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06E0F2D8-452E-48F9-9912-C47EAEAE180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 name="Group 13">
              <a:extLst>
                <a:ext uri="{FF2B5EF4-FFF2-40B4-BE49-F238E27FC236}">
                  <a16:creationId xmlns:a16="http://schemas.microsoft.com/office/drawing/2014/main" id="{91FBBF95-430B-427C-A6E8-DB899217FC00}"/>
                </a:ext>
              </a:extLst>
            </p:cNvPr>
            <p:cNvGrpSpPr>
              <a:grpSpLocks noChangeAspect="1"/>
            </p:cNvGrpSpPr>
            <p:nvPr/>
          </p:nvGrpSpPr>
          <p:grpSpPr>
            <a:xfrm rot="5400000">
              <a:off x="7048499" y="1714500"/>
              <a:ext cx="6858000" cy="3429000"/>
              <a:chOff x="0" y="0"/>
              <a:chExt cx="2880000" cy="1440000"/>
            </a:xfrm>
          </p:grpSpPr>
          <p:sp>
            <p:nvSpPr>
              <p:cNvPr id="16" name="Rectangle 15">
                <a:extLst>
                  <a:ext uri="{FF2B5EF4-FFF2-40B4-BE49-F238E27FC236}">
                    <a16:creationId xmlns:a16="http://schemas.microsoft.com/office/drawing/2014/main" id="{BEE64698-3ED2-4395-B7FC-65248E437E0A}"/>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FE20B1E1-CE09-4C2A-A3FB-DB8026C54E9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5" name="Rectangle 14">
              <a:extLst>
                <a:ext uri="{FF2B5EF4-FFF2-40B4-BE49-F238E27FC236}">
                  <a16:creationId xmlns:a16="http://schemas.microsoft.com/office/drawing/2014/main" id="{0CB2405B-A907-48B3-906A-FB3573C0B282}"/>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0" name="Rectangle 19">
            <a:extLst>
              <a:ext uri="{FF2B5EF4-FFF2-40B4-BE49-F238E27FC236}">
                <a16:creationId xmlns:a16="http://schemas.microsoft.com/office/drawing/2014/main" id="{6DC8E2D9-6729-4614-8667-C1016D3182E4}"/>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CEEBB1-1A1F-4A2C-B805-719CF98F68AB}"/>
              </a:ext>
            </a:extLst>
          </p:cNvPr>
          <p:cNvSpPr>
            <a:spLocks noGrp="1"/>
          </p:cNvSpPr>
          <p:nvPr>
            <p:ph type="ctrTitle"/>
          </p:nvPr>
        </p:nvSpPr>
        <p:spPr>
          <a:xfrm>
            <a:off x="540000" y="540000"/>
            <a:ext cx="11090273" cy="3798000"/>
          </a:xfrm>
        </p:spPr>
        <p:txBody>
          <a:bodyPr anchor="b"/>
          <a:lstStyle>
            <a:lvl1pPr algn="l">
              <a:defRPr sz="8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D6CC87B-ED2D-4303-BD40-E7AF14C03EF1}"/>
              </a:ext>
            </a:extLst>
          </p:cNvPr>
          <p:cNvSpPr>
            <a:spLocks noGrp="1"/>
          </p:cNvSpPr>
          <p:nvPr>
            <p:ph type="subTitle" idx="1"/>
          </p:nvPr>
        </p:nvSpPr>
        <p:spPr>
          <a:xfrm>
            <a:off x="540000" y="4508500"/>
            <a:ext cx="7345362" cy="1800224"/>
          </a:xfrm>
        </p:spPr>
        <p:txBody>
          <a:bodyPr/>
          <a:lstStyle>
            <a:lvl1pPr marL="0" indent="0" algn="l">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5D880B4-5679-491C-963F-EC47B048C559}"/>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5" name="Footer Placeholder 4">
            <a:extLst>
              <a:ext uri="{FF2B5EF4-FFF2-40B4-BE49-F238E27FC236}">
                <a16:creationId xmlns:a16="http://schemas.microsoft.com/office/drawing/2014/main" id="{01865D6D-3F98-4BE8-A069-B96409902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0CD51D-8E06-4959-88C9-647415079FC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08523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461672-F18A-4768-9850-0531FD3720BA}"/>
              </a:ext>
            </a:extLst>
          </p:cNvPr>
          <p:cNvGrpSpPr/>
          <p:nvPr/>
        </p:nvGrpSpPr>
        <p:grpSpPr>
          <a:xfrm rot="10800000">
            <a:off x="5921828" y="2876440"/>
            <a:ext cx="6270171" cy="3981559"/>
            <a:chOff x="0" y="0"/>
            <a:chExt cx="10800000" cy="6858000"/>
          </a:xfrm>
        </p:grpSpPr>
        <p:sp>
          <p:nvSpPr>
            <p:cNvPr id="8" name="Rectangle 7">
              <a:extLst>
                <a:ext uri="{FF2B5EF4-FFF2-40B4-BE49-F238E27FC236}">
                  <a16:creationId xmlns:a16="http://schemas.microsoft.com/office/drawing/2014/main" id="{9FA73898-D78C-45F9-AFC1-2AB16F6725C2}"/>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9" name="Rectangle 8">
              <a:extLst>
                <a:ext uri="{FF2B5EF4-FFF2-40B4-BE49-F238E27FC236}">
                  <a16:creationId xmlns:a16="http://schemas.microsoft.com/office/drawing/2014/main" id="{4FC423E3-700B-43D6-A2CB-F3C871632C20}"/>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82F05B2A-1EC7-4131-B899-C7ECB9A502EB}"/>
              </a:ext>
            </a:extLst>
          </p:cNvPr>
          <p:cNvGrpSpPr>
            <a:grpSpLocks noChangeAspect="1"/>
          </p:cNvGrpSpPr>
          <p:nvPr/>
        </p:nvGrpSpPr>
        <p:grpSpPr>
          <a:xfrm flipH="1">
            <a:off x="0" y="-1"/>
            <a:ext cx="9361714" cy="4680857"/>
            <a:chOff x="0" y="0"/>
            <a:chExt cx="2880000" cy="1440000"/>
          </a:xfrm>
        </p:grpSpPr>
        <p:sp>
          <p:nvSpPr>
            <p:cNvPr id="11" name="Rectangle 10">
              <a:extLst>
                <a:ext uri="{FF2B5EF4-FFF2-40B4-BE49-F238E27FC236}">
                  <a16:creationId xmlns:a16="http://schemas.microsoft.com/office/drawing/2014/main" id="{97711D4C-4FFE-4151-B53D-60890F0F5827}"/>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Rectangle 11">
              <a:extLst>
                <a:ext uri="{FF2B5EF4-FFF2-40B4-BE49-F238E27FC236}">
                  <a16:creationId xmlns:a16="http://schemas.microsoft.com/office/drawing/2014/main" id="{F69D6393-413D-4151-BC2C-43161BE4A79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 name="Rectangle 12">
            <a:extLst>
              <a:ext uri="{FF2B5EF4-FFF2-40B4-BE49-F238E27FC236}">
                <a16:creationId xmlns:a16="http://schemas.microsoft.com/office/drawing/2014/main" id="{A96370B9-6459-4B05-9A8B-A9E7FA8966CD}"/>
              </a:ext>
            </a:extLst>
          </p:cNvPr>
          <p:cNvSpPr>
            <a:spLocks noChangeAspect="1"/>
          </p:cNvSpPr>
          <p:nvPr/>
        </p:nvSpPr>
        <p:spPr>
          <a:xfrm rot="10800000">
            <a:off x="8430794" y="3096793"/>
            <a:ext cx="3761205" cy="3761205"/>
          </a:xfrm>
          <a:prstGeom prst="rect">
            <a:avLst/>
          </a:prstGeom>
          <a:gradFill flip="none" rotWithShape="1">
            <a:gsLst>
              <a:gs pos="0">
                <a:schemeClr val="accent1">
                  <a:alpha val="4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DA3AC0C6-74C3-4E55-AA42-A9F1A4B1B210}"/>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132C27A4-86D3-4C83-8022-E37A8672A993}"/>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8F1FF59-E1BE-4475-953B-5BF6FBC10C57}"/>
              </a:ext>
            </a:extLst>
          </p:cNvPr>
          <p:cNvSpPr>
            <a:spLocks noGrp="1"/>
          </p:cNvSpPr>
          <p:nvPr>
            <p:ph type="title"/>
          </p:nvPr>
        </p:nvSpPr>
        <p:spPr>
          <a:xfrm>
            <a:off x="540000" y="540000"/>
            <a:ext cx="11090273" cy="1800224"/>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8F1F045-44C5-4165-A640-4E4D33A59580}"/>
              </a:ext>
            </a:extLst>
          </p:cNvPr>
          <p:cNvSpPr>
            <a:spLocks noGrp="1"/>
          </p:cNvSpPr>
          <p:nvPr>
            <p:ph type="body" orient="vert" idx="1"/>
          </p:nvPr>
        </p:nvSpPr>
        <p:spPr>
          <a:xfrm>
            <a:off x="540000" y="2528887"/>
            <a:ext cx="11090276" cy="3779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517047A-D05B-44E9-A240-BDB881C4296A}"/>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5" name="Footer Placeholder 4">
            <a:extLst>
              <a:ext uri="{FF2B5EF4-FFF2-40B4-BE49-F238E27FC236}">
                <a16:creationId xmlns:a16="http://schemas.microsoft.com/office/drawing/2014/main" id="{7FDCB2E8-A68D-478D-A728-C9612848C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7E4F1D-3280-4DB5-B2E0-DA7F10717EB4}"/>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404421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C627D45-FE54-49FF-A37F-6206993AEFD8}"/>
              </a:ext>
            </a:extLst>
          </p:cNvPr>
          <p:cNvGrpSpPr/>
          <p:nvPr/>
        </p:nvGrpSpPr>
        <p:grpSpPr>
          <a:xfrm>
            <a:off x="0" y="-3"/>
            <a:ext cx="12192000" cy="6858003"/>
            <a:chOff x="0" y="-3"/>
            <a:chExt cx="12192000" cy="6858003"/>
          </a:xfrm>
        </p:grpSpPr>
        <p:sp useBgFill="1">
          <p:nvSpPr>
            <p:cNvPr id="8" name="Rectangle 7">
              <a:extLst>
                <a:ext uri="{FF2B5EF4-FFF2-40B4-BE49-F238E27FC236}">
                  <a16:creationId xmlns:a16="http://schemas.microsoft.com/office/drawing/2014/main" id="{879CEFA6-CCA5-4FEF-B53D-E74B1E67E9C7}"/>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ACFCD768-2100-4B20-87EF-9F92EFBD8FA8}"/>
                </a:ext>
              </a:extLst>
            </p:cNvPr>
            <p:cNvGrpSpPr>
              <a:grpSpLocks noChangeAspect="1"/>
            </p:cNvGrpSpPr>
            <p:nvPr/>
          </p:nvGrpSpPr>
          <p:grpSpPr>
            <a:xfrm>
              <a:off x="672000" y="-3"/>
              <a:ext cx="11520000" cy="5760000"/>
              <a:chOff x="5981700" y="-1"/>
              <a:chExt cx="6042660" cy="3021330"/>
            </a:xfrm>
          </p:grpSpPr>
          <p:sp>
            <p:nvSpPr>
              <p:cNvPr id="16" name="Rectangle 15">
                <a:extLst>
                  <a:ext uri="{FF2B5EF4-FFF2-40B4-BE49-F238E27FC236}">
                    <a16:creationId xmlns:a16="http://schemas.microsoft.com/office/drawing/2014/main" id="{E0D1B599-DFF1-4E00-9EAE-EE32BD7B4860}"/>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FCF7F6-290B-4DE7-BA60-863CBF95C2AF}"/>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F59358AB-E1C9-402B-9F3F-28B4F50DAC6F}"/>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78C24EC-8C5D-4A7E-9D57-C752E0DC9485}"/>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E6C0B30A-4855-4424-B3A8-AC110CA8356F}"/>
                </a:ext>
              </a:extLst>
            </p:cNvPr>
            <p:cNvGrpSpPr/>
            <p:nvPr/>
          </p:nvGrpSpPr>
          <p:grpSpPr>
            <a:xfrm rot="10800000">
              <a:off x="1" y="2948940"/>
              <a:ext cx="7818118" cy="3909059"/>
              <a:chOff x="0" y="0"/>
              <a:chExt cx="2880000" cy="1440000"/>
            </a:xfrm>
          </p:grpSpPr>
          <p:sp>
            <p:nvSpPr>
              <p:cNvPr id="14" name="Rectangle 13">
                <a:extLst>
                  <a:ext uri="{FF2B5EF4-FFF2-40B4-BE49-F238E27FC236}">
                    <a16:creationId xmlns:a16="http://schemas.microsoft.com/office/drawing/2014/main" id="{DC119EB9-1A9A-45A4-AE16-9968A70C5C35}"/>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A5B7B85-4DC3-4343-B734-4852DD5DF03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73F3733E-DBA5-4A25-9315-B7A1A5E7A1FF}"/>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AAB30D07-BE85-45CD-8055-8C57B00E2957}"/>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Vertical Title 1">
            <a:extLst>
              <a:ext uri="{FF2B5EF4-FFF2-40B4-BE49-F238E27FC236}">
                <a16:creationId xmlns:a16="http://schemas.microsoft.com/office/drawing/2014/main" id="{737FFCCA-9DBF-4E0A-BDC6-F7B8F39BD72F}"/>
              </a:ext>
            </a:extLst>
          </p:cNvPr>
          <p:cNvSpPr>
            <a:spLocks noGrp="1"/>
          </p:cNvSpPr>
          <p:nvPr>
            <p:ph type="title" orient="vert"/>
          </p:nvPr>
        </p:nvSpPr>
        <p:spPr>
          <a:xfrm>
            <a:off x="9012238" y="539999"/>
            <a:ext cx="2628900" cy="576872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511F1B23-21CD-4A3B-938B-5502019A13CD}"/>
              </a:ext>
            </a:extLst>
          </p:cNvPr>
          <p:cNvSpPr>
            <a:spLocks noGrp="1"/>
          </p:cNvSpPr>
          <p:nvPr>
            <p:ph type="body" orient="vert" idx="1"/>
          </p:nvPr>
        </p:nvSpPr>
        <p:spPr>
          <a:xfrm>
            <a:off x="550863" y="539999"/>
            <a:ext cx="8245475" cy="57687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9C884-5A98-4C01-BB89-098AC6966496}"/>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5" name="Footer Placeholder 4">
            <a:extLst>
              <a:ext uri="{FF2B5EF4-FFF2-40B4-BE49-F238E27FC236}">
                <a16:creationId xmlns:a16="http://schemas.microsoft.com/office/drawing/2014/main" id="{7DF54D22-9CD7-4FC6-9444-21948246C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ECC14-D66C-401A-A0C9-DFCA5533A5C7}"/>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280995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96862" y="673200"/>
            <a:ext cx="11515569" cy="421200"/>
          </a:xfrm>
        </p:spPr>
        <p:txBody>
          <a:bodyPr/>
          <a:lstStyle>
            <a:lvl1pPr>
              <a:defRPr/>
            </a:lvl1pPr>
          </a:lstStyle>
          <a:p>
            <a:r>
              <a:rPr lang="de-DE"/>
              <a:t>Titelmasterformat durch Klicken bearbeiten</a:t>
            </a:r>
          </a:p>
        </p:txBody>
      </p:sp>
      <p:sp>
        <p:nvSpPr>
          <p:cNvPr id="3" name="Untertitel 1"/>
          <p:cNvSpPr>
            <a:spLocks noGrp="1"/>
          </p:cNvSpPr>
          <p:nvPr>
            <p:ph type="subTitle" idx="1" hasCustomPrompt="1"/>
          </p:nvPr>
        </p:nvSpPr>
        <p:spPr>
          <a:xfrm>
            <a:off x="296862" y="1105200"/>
            <a:ext cx="11515569" cy="421200"/>
          </a:xfrm>
          <a:noFill/>
          <a:ln w="9525">
            <a:noFill/>
            <a:miter lim="800000"/>
            <a:headEnd/>
            <a:tailEnd/>
          </a:ln>
        </p:spPr>
        <p:txBody>
          <a:bodyPr vert="horz" wrap="square" lIns="72000" tIns="0" rIns="0" bIns="0" numCol="1" anchor="t" anchorCtr="0" compatLnSpc="1">
            <a:prstTxWarp prst="textNoShape">
              <a:avLst/>
            </a:prstTxWarp>
          </a:bodyPr>
          <a:lstStyle>
            <a:lvl1pPr marL="0" indent="0" algn="l">
              <a:buNone/>
              <a:defRPr lang="de-DE" sz="2585" b="1" i="0" kern="0" baseline="0">
                <a:solidFill>
                  <a:schemeClr val="accent1"/>
                </a:solidFill>
                <a:latin typeface="+mn-lt"/>
                <a:ea typeface="+mn-ea"/>
                <a:cs typeface="+mn-cs"/>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pPr marL="0" lvl="0" indent="0" algn="l" rtl="0" eaLnBrk="0" fontAlgn="base" hangingPunct="0">
              <a:spcBef>
                <a:spcPct val="20000"/>
              </a:spcBef>
              <a:spcAft>
                <a:spcPct val="0"/>
              </a:spcAft>
              <a:buFont typeface="Arial" charset="0"/>
              <a:buNone/>
            </a:pPr>
            <a:r>
              <a:rPr lang="de-DE"/>
              <a:t>Untertitelmasterformat durch Klicken bearbeiten</a:t>
            </a:r>
          </a:p>
        </p:txBody>
      </p:sp>
      <p:sp>
        <p:nvSpPr>
          <p:cNvPr id="4" name="Inhaltsplatzhalter 3"/>
          <p:cNvSpPr>
            <a:spLocks noGrp="1"/>
          </p:cNvSpPr>
          <p:nvPr>
            <p:ph sz="half" idx="2" hasCustomPrompt="1"/>
          </p:nvPr>
        </p:nvSpPr>
        <p:spPr>
          <a:xfrm>
            <a:off x="296862" y="1821600"/>
            <a:ext cx="11515569" cy="3812400"/>
          </a:xfrm>
        </p:spPr>
        <p:txBody>
          <a:bodyPr/>
          <a:lstStyle>
            <a:lvl1pPr>
              <a:defRPr sz="1662"/>
            </a:lvl1pPr>
            <a:lvl2pPr>
              <a:defRPr sz="1662"/>
            </a:lvl2pPr>
            <a:lvl3pPr>
              <a:defRPr sz="1662"/>
            </a:lvl3pPr>
            <a:lvl4pPr>
              <a:defRPr sz="1292"/>
            </a:lvl4pPr>
            <a:lvl5pPr>
              <a:defRPr sz="1292"/>
            </a:lvl5pPr>
            <a:lvl6pPr>
              <a:defRPr sz="1292"/>
            </a:lvl6pPr>
            <a:lvl7pPr>
              <a:defRPr sz="1477"/>
            </a:lvl7pPr>
            <a:lvl8pPr>
              <a:defRPr sz="1477"/>
            </a:lvl8pPr>
            <a:lvl9pPr>
              <a:defRPr sz="1477"/>
            </a:lvl9pPr>
          </a:lstStyle>
          <a:p>
            <a:pPr lvl="0"/>
            <a:r>
              <a:rPr lang="de-DE"/>
              <a:t> Textmasterformate durch Klicken bearbeiten</a:t>
            </a:r>
          </a:p>
          <a:p>
            <a:pPr lvl="1"/>
            <a:r>
              <a:rPr lang="de-DE"/>
              <a:t> Zweite Ebene</a:t>
            </a:r>
          </a:p>
          <a:p>
            <a:pPr lvl="2"/>
            <a:r>
              <a:rPr lang="de-DE"/>
              <a:t>Dritte Ebene</a:t>
            </a:r>
          </a:p>
          <a:p>
            <a:pPr lvl="3"/>
            <a:r>
              <a:rPr lang="de-DE"/>
              <a:t> Vierte Ebene</a:t>
            </a:r>
          </a:p>
          <a:p>
            <a:pPr lvl="4"/>
            <a:r>
              <a:rPr lang="de-DE"/>
              <a:t> Fünfte Ebene</a:t>
            </a:r>
          </a:p>
          <a:p>
            <a:pPr lvl="5"/>
            <a:r>
              <a:rPr lang="de-DE"/>
              <a:t>Sechste Ebene</a:t>
            </a:r>
          </a:p>
        </p:txBody>
      </p:sp>
    </p:spTree>
    <p:extLst>
      <p:ext uri="{BB962C8B-B14F-4D97-AF65-F5344CB8AC3E}">
        <p14:creationId xmlns:p14="http://schemas.microsoft.com/office/powerpoint/2010/main" val="2130708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7416F32-9D98-4340-82E8-E90CE00AD2AC}"/>
              </a:ext>
            </a:extLst>
          </p:cNvPr>
          <p:cNvGrpSpPr/>
          <p:nvPr/>
        </p:nvGrpSpPr>
        <p:grpSpPr>
          <a:xfrm flipV="1">
            <a:off x="0" y="-1"/>
            <a:ext cx="12191999" cy="6861601"/>
            <a:chOff x="0" y="-1"/>
            <a:chExt cx="12191999" cy="6861601"/>
          </a:xfrm>
        </p:grpSpPr>
        <p:sp>
          <p:nvSpPr>
            <p:cNvPr id="20" name="Rectangle 19">
              <a:extLst>
                <a:ext uri="{FF2B5EF4-FFF2-40B4-BE49-F238E27FC236}">
                  <a16:creationId xmlns:a16="http://schemas.microsoft.com/office/drawing/2014/main" id="{66375AB4-82BB-418F-A50F-6180F68724A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1" name="Oval 20">
              <a:extLst>
                <a:ext uri="{FF2B5EF4-FFF2-40B4-BE49-F238E27FC236}">
                  <a16:creationId xmlns:a16="http://schemas.microsoft.com/office/drawing/2014/main" id="{3FDD54B2-4A3F-4BFE-8FF0-82CA73F4AE8F}"/>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Oval 21">
              <a:extLst>
                <a:ext uri="{FF2B5EF4-FFF2-40B4-BE49-F238E27FC236}">
                  <a16:creationId xmlns:a16="http://schemas.microsoft.com/office/drawing/2014/main" id="{30876F96-77AB-4E72-B1D2-FA45F4E3C04D}"/>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23" name="Group 22">
              <a:extLst>
                <a:ext uri="{FF2B5EF4-FFF2-40B4-BE49-F238E27FC236}">
                  <a16:creationId xmlns:a16="http://schemas.microsoft.com/office/drawing/2014/main" id="{BB08A2E9-6518-449E-940B-8518A1D850BB}"/>
                </a:ext>
              </a:extLst>
            </p:cNvPr>
            <p:cNvGrpSpPr>
              <a:grpSpLocks noChangeAspect="1"/>
            </p:cNvGrpSpPr>
            <p:nvPr/>
          </p:nvGrpSpPr>
          <p:grpSpPr>
            <a:xfrm rot="10800000">
              <a:off x="0" y="-1"/>
              <a:ext cx="10800000" cy="6858000"/>
              <a:chOff x="2328000" y="0"/>
              <a:chExt cx="2880000" cy="1440000"/>
            </a:xfrm>
          </p:grpSpPr>
          <p:sp>
            <p:nvSpPr>
              <p:cNvPr id="28" name="Rectangle 27">
                <a:extLst>
                  <a:ext uri="{FF2B5EF4-FFF2-40B4-BE49-F238E27FC236}">
                    <a16:creationId xmlns:a16="http://schemas.microsoft.com/office/drawing/2014/main" id="{60A86BE0-76B3-4EA0-BA2D-05266013A814}"/>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9" name="Rectangle 28">
                <a:extLst>
                  <a:ext uri="{FF2B5EF4-FFF2-40B4-BE49-F238E27FC236}">
                    <a16:creationId xmlns:a16="http://schemas.microsoft.com/office/drawing/2014/main" id="{6BA13564-810C-4398-AA63-67B020811FCB}"/>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5" name="Rectangle 24">
              <a:extLst>
                <a:ext uri="{FF2B5EF4-FFF2-40B4-BE49-F238E27FC236}">
                  <a16:creationId xmlns:a16="http://schemas.microsoft.com/office/drawing/2014/main" id="{3555E1EF-6216-47FA-BBCA-7C0C8C2DAB8C}"/>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32" name="Rectangle 31">
            <a:extLst>
              <a:ext uri="{FF2B5EF4-FFF2-40B4-BE49-F238E27FC236}">
                <a16:creationId xmlns:a16="http://schemas.microsoft.com/office/drawing/2014/main" id="{D8D85657-6A77-4466-887F-EE948B9CD2B2}"/>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C5D35498-B0C3-40BD-9407-6D0C0587E52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492F85E-0893-4D8C-816A-5193CC6DC9C0}"/>
              </a:ext>
            </a:extLst>
          </p:cNvPr>
          <p:cNvSpPr>
            <a:spLocks noGrp="1"/>
          </p:cNvSpPr>
          <p:nvPr>
            <p:ph idx="1"/>
          </p:nvPr>
        </p:nvSpPr>
        <p:spPr/>
        <p:txBody>
          <a:bodyPr/>
          <a:lstStyle>
            <a:lvl1pPr marL="270000">
              <a:defRPr/>
            </a:lvl1pPr>
            <a:lvl2pP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5D46A9C-9655-49F5-85B3-A8A37F4F5A8F}"/>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5" name="Footer Placeholder 4">
            <a:extLst>
              <a:ext uri="{FF2B5EF4-FFF2-40B4-BE49-F238E27FC236}">
                <a16:creationId xmlns:a16="http://schemas.microsoft.com/office/drawing/2014/main" id="{72EF896C-71D7-487F-A1B9-CBBE6DF4D6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228E8-7B8A-4153-BEB2-BD5A69F2513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291058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E54407D-DBA4-414C-ACA5-30D7B87C652B}"/>
              </a:ext>
            </a:extLst>
          </p:cNvPr>
          <p:cNvGrpSpPr/>
          <p:nvPr/>
        </p:nvGrpSpPr>
        <p:grpSpPr>
          <a:xfrm>
            <a:off x="0" y="0"/>
            <a:ext cx="12192000" cy="6858000"/>
            <a:chOff x="0" y="0"/>
            <a:chExt cx="12192000" cy="6858000"/>
          </a:xfrm>
        </p:grpSpPr>
        <p:sp>
          <p:nvSpPr>
            <p:cNvPr id="7" name="Rectangle 6">
              <a:extLst>
                <a:ext uri="{FF2B5EF4-FFF2-40B4-BE49-F238E27FC236}">
                  <a16:creationId xmlns:a16="http://schemas.microsoft.com/office/drawing/2014/main" id="{6BD518BC-8E44-4DAA-A8B9-2CFBD91DCDCD}"/>
                </a:ext>
              </a:extLst>
            </p:cNvPr>
            <p:cNvSpPr/>
            <p:nvPr/>
          </p:nvSpPr>
          <p:spPr>
            <a:xfrm rot="10800000" flipH="1">
              <a:off x="0" y="2019649"/>
              <a:ext cx="4838350" cy="483835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967C3660-39CD-431D-8E64-37508FFEAC96}"/>
                </a:ext>
              </a:extLst>
            </p:cNvPr>
            <p:cNvGrpSpPr>
              <a:grpSpLocks noChangeAspect="1"/>
            </p:cNvGrpSpPr>
            <p:nvPr/>
          </p:nvGrpSpPr>
          <p:grpSpPr>
            <a:xfrm>
              <a:off x="5603875" y="0"/>
              <a:ext cx="6521820" cy="3260910"/>
              <a:chOff x="0" y="0"/>
              <a:chExt cx="2880000" cy="1440000"/>
            </a:xfrm>
          </p:grpSpPr>
          <p:sp>
            <p:nvSpPr>
              <p:cNvPr id="9" name="Rectangle 8">
                <a:extLst>
                  <a:ext uri="{FF2B5EF4-FFF2-40B4-BE49-F238E27FC236}">
                    <a16:creationId xmlns:a16="http://schemas.microsoft.com/office/drawing/2014/main" id="{C4CCE569-E461-438A-A235-B96A542AF82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F9DF1F-1F74-476C-AD41-22AC3F8A65A0}"/>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EBE49ED5-9713-43D1-AE9E-3F9FE5574077}"/>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1A2854-1482-4441-85EA-D7B9F3EF56D2}"/>
                </a:ext>
              </a:extLst>
            </p:cNvPr>
            <p:cNvSpPr>
              <a:spLocks noChangeAspect="1"/>
            </p:cNvSpPr>
            <p:nvPr/>
          </p:nvSpPr>
          <p:spPr>
            <a:xfrm>
              <a:off x="494887" y="2538000"/>
              <a:ext cx="4320000" cy="4320000"/>
            </a:xfrm>
            <a:prstGeom prst="ellipse">
              <a:avLst/>
            </a:prstGeom>
            <a:solidFill>
              <a:schemeClr val="accent2">
                <a:alpha val="2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FED36A6D-894D-44DA-851C-345A414F3F68}"/>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D36F1DF-CD42-4695-A7D0-2F5B193057E9}"/>
              </a:ext>
            </a:extLst>
          </p:cNvPr>
          <p:cNvSpPr>
            <a:spLocks noGrp="1"/>
          </p:cNvSpPr>
          <p:nvPr>
            <p:ph type="title"/>
          </p:nvPr>
        </p:nvSpPr>
        <p:spPr>
          <a:xfrm>
            <a:off x="540000" y="540000"/>
            <a:ext cx="7345362" cy="5768725"/>
          </a:xfrm>
        </p:spPr>
        <p:txBody>
          <a:bodyPr anchor="t"/>
          <a:lstStyle>
            <a:lvl1pPr>
              <a:defRPr sz="8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549160-0F86-4FCA-8718-6980E99C7938}"/>
              </a:ext>
            </a:extLst>
          </p:cNvPr>
          <p:cNvSpPr>
            <a:spLocks noGrp="1"/>
          </p:cNvSpPr>
          <p:nvPr>
            <p:ph type="body" idx="1"/>
          </p:nvPr>
        </p:nvSpPr>
        <p:spPr>
          <a:xfrm>
            <a:off x="8075612" y="540000"/>
            <a:ext cx="3565523" cy="5768725"/>
          </a:xfrm>
        </p:spPr>
        <p:txBody>
          <a:bodyPr anchor="t"/>
          <a:lstStyle>
            <a:lvl1pPr marL="0" indent="0">
              <a:buNone/>
              <a:defRPr sz="1800" cap="all" spc="3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C6CBB-DABA-4F2E-8574-46747E15EA1A}"/>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5" name="Footer Placeholder 4">
            <a:extLst>
              <a:ext uri="{FF2B5EF4-FFF2-40B4-BE49-F238E27FC236}">
                <a16:creationId xmlns:a16="http://schemas.microsoft.com/office/drawing/2014/main" id="{8FAF86BC-9ECC-439C-BF2E-F0B7EF193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42552-C4C9-44EE-B7CB-5A652393BA20}"/>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261089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5774299-531D-4CAC-881D-7EB68BC99FCC}"/>
              </a:ext>
            </a:extLst>
          </p:cNvPr>
          <p:cNvGrpSpPr/>
          <p:nvPr/>
        </p:nvGrpSpPr>
        <p:grpSpPr>
          <a:xfrm>
            <a:off x="0" y="-3"/>
            <a:ext cx="12192000" cy="6858003"/>
            <a:chOff x="0" y="-3"/>
            <a:chExt cx="12192000" cy="6858003"/>
          </a:xfrm>
        </p:grpSpPr>
        <p:sp useBgFill="1">
          <p:nvSpPr>
            <p:cNvPr id="9" name="Rectangle 8">
              <a:extLst>
                <a:ext uri="{FF2B5EF4-FFF2-40B4-BE49-F238E27FC236}">
                  <a16:creationId xmlns:a16="http://schemas.microsoft.com/office/drawing/2014/main" id="{A17676CF-DDCC-48C1-AC68-CDA0B9E47FD8}"/>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052D363-F6F5-455B-A2F2-A12B30CEE528}"/>
                </a:ext>
              </a:extLst>
            </p:cNvPr>
            <p:cNvGrpSpPr>
              <a:grpSpLocks noChangeAspect="1"/>
            </p:cNvGrpSpPr>
            <p:nvPr/>
          </p:nvGrpSpPr>
          <p:grpSpPr>
            <a:xfrm>
              <a:off x="672000" y="-3"/>
              <a:ext cx="11520000" cy="5760000"/>
              <a:chOff x="5981700" y="-1"/>
              <a:chExt cx="6042660" cy="3021330"/>
            </a:xfrm>
          </p:grpSpPr>
          <p:sp>
            <p:nvSpPr>
              <p:cNvPr id="17" name="Rectangle 16">
                <a:extLst>
                  <a:ext uri="{FF2B5EF4-FFF2-40B4-BE49-F238E27FC236}">
                    <a16:creationId xmlns:a16="http://schemas.microsoft.com/office/drawing/2014/main" id="{D0C396B8-00CA-4AE9-A0A5-B4E2B2A2AC07}"/>
                  </a:ext>
                </a:extLst>
              </p:cNvPr>
              <p:cNvSpPr/>
              <p:nvPr/>
            </p:nvSpPr>
            <p:spPr>
              <a:xfrm>
                <a:off x="900303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660166-3107-4058-A259-59B0527306BD}"/>
                  </a:ext>
                </a:extLst>
              </p:cNvPr>
              <p:cNvSpPr/>
              <p:nvPr/>
            </p:nvSpPr>
            <p:spPr>
              <a:xfrm flipH="1">
                <a:off x="5981700" y="-1"/>
                <a:ext cx="3021330" cy="3021330"/>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42BE934E-3063-4D0F-AFDE-68D58D336CBE}"/>
                </a:ext>
              </a:extLst>
            </p:cNvPr>
            <p:cNvSpPr>
              <a:spLocks noChangeAspect="1"/>
            </p:cNvSpPr>
            <p:nvPr/>
          </p:nvSpPr>
          <p:spPr>
            <a:xfrm rot="5400000">
              <a:off x="5334000" y="0"/>
              <a:ext cx="6858000" cy="6858000"/>
            </a:xfrm>
            <a:prstGeom prst="rect">
              <a:avLst/>
            </a:prstGeom>
            <a:gradFill flip="none" rotWithShape="1">
              <a:gsLst>
                <a:gs pos="0">
                  <a:schemeClr val="accent3">
                    <a:alpha val="60000"/>
                  </a:schemeClr>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39660FA-744A-4CB3-9BED-C59793E3BF32}"/>
                </a:ext>
              </a:extLst>
            </p:cNvPr>
            <p:cNvSpPr>
              <a:spLocks noChangeAspect="1"/>
            </p:cNvSpPr>
            <p:nvPr/>
          </p:nvSpPr>
          <p:spPr>
            <a:xfrm>
              <a:off x="0" y="2538000"/>
              <a:ext cx="4320000" cy="4320000"/>
            </a:xfrm>
            <a:prstGeom prst="ellipse">
              <a:avLst/>
            </a:prstGeom>
            <a:solidFill>
              <a:schemeClr val="accent3">
                <a:alpha val="4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313EEC-733B-4019-8A0B-3FA768B8DB7A}"/>
                </a:ext>
              </a:extLst>
            </p:cNvPr>
            <p:cNvGrpSpPr/>
            <p:nvPr/>
          </p:nvGrpSpPr>
          <p:grpSpPr>
            <a:xfrm rot="10800000">
              <a:off x="1" y="2948940"/>
              <a:ext cx="7818118" cy="3909059"/>
              <a:chOff x="0" y="0"/>
              <a:chExt cx="2880000" cy="1440000"/>
            </a:xfrm>
          </p:grpSpPr>
          <p:sp>
            <p:nvSpPr>
              <p:cNvPr id="15" name="Rectangle 14">
                <a:extLst>
                  <a:ext uri="{FF2B5EF4-FFF2-40B4-BE49-F238E27FC236}">
                    <a16:creationId xmlns:a16="http://schemas.microsoft.com/office/drawing/2014/main" id="{421FE91F-780C-4ABD-ADE8-0EFDB7196A1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09EA389-EE78-4475-A390-5EDED23C2D68}"/>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5E492A94-8867-4C62-9D40-4023C41E0AF8}"/>
                </a:ext>
              </a:extLst>
            </p:cNvPr>
            <p:cNvSpPr>
              <a:spLocks noChangeAspect="1"/>
            </p:cNvSpPr>
            <p:nvPr/>
          </p:nvSpPr>
          <p:spPr>
            <a:xfrm rot="10800000" flipH="1">
              <a:off x="0" y="521786"/>
              <a:ext cx="6336213" cy="63362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A3DAD7C5-BA12-4557-8BC4-72C69B0D59DD}"/>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854412EC-56C0-4009-B2E3-D63F9EECB9D4}"/>
              </a:ext>
            </a:extLst>
          </p:cNvPr>
          <p:cNvSpPr>
            <a:spLocks noGrp="1"/>
          </p:cNvSpPr>
          <p:nvPr>
            <p:ph type="title"/>
          </p:nvPr>
        </p:nvSpPr>
        <p:spPr>
          <a:xfrm>
            <a:off x="540000" y="539999"/>
            <a:ext cx="11090275" cy="120960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B70C84F-F3B7-4BF4-A328-BCF5ADD32944}"/>
              </a:ext>
            </a:extLst>
          </p:cNvPr>
          <p:cNvSpPr>
            <a:spLocks noGrp="1"/>
          </p:cNvSpPr>
          <p:nvPr>
            <p:ph sz="half" idx="1"/>
          </p:nvPr>
        </p:nvSpPr>
        <p:spPr>
          <a:xfrm>
            <a:off x="54000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F919CD5-DBB4-4749-980D-B5B40ECB67B9}"/>
              </a:ext>
            </a:extLst>
          </p:cNvPr>
          <p:cNvSpPr>
            <a:spLocks noGrp="1"/>
          </p:cNvSpPr>
          <p:nvPr>
            <p:ph sz="half" idx="2"/>
          </p:nvPr>
        </p:nvSpPr>
        <p:spPr>
          <a:xfrm>
            <a:off x="6203950" y="1929600"/>
            <a:ext cx="5437186" cy="438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BCFC378-6572-43DF-8344-59DE8122CD12}"/>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6" name="Footer Placeholder 5">
            <a:extLst>
              <a:ext uri="{FF2B5EF4-FFF2-40B4-BE49-F238E27FC236}">
                <a16:creationId xmlns:a16="http://schemas.microsoft.com/office/drawing/2014/main" id="{36967A14-246A-4DDF-865C-68F6E1690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74B6D-E110-478C-94B9-2F8199E586DC}"/>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198420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130F7E5-A40E-4C9C-8E4F-3935B9182C4A}"/>
              </a:ext>
            </a:extLst>
          </p:cNvPr>
          <p:cNvGrpSpPr/>
          <p:nvPr/>
        </p:nvGrpSpPr>
        <p:grpSpPr>
          <a:xfrm>
            <a:off x="0" y="-2"/>
            <a:ext cx="12191999" cy="6858001"/>
            <a:chOff x="0" y="-2"/>
            <a:chExt cx="12191999" cy="6858001"/>
          </a:xfrm>
        </p:grpSpPr>
        <p:sp>
          <p:nvSpPr>
            <p:cNvPr id="12" name="Rectangle 11">
              <a:extLst>
                <a:ext uri="{FF2B5EF4-FFF2-40B4-BE49-F238E27FC236}">
                  <a16:creationId xmlns:a16="http://schemas.microsoft.com/office/drawing/2014/main" id="{AE67B504-02A7-4203-87D0-07D333D71917}"/>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A1158F3-E1C3-400D-8505-628DB94365CE}"/>
                </a:ext>
              </a:extLst>
            </p:cNvPr>
            <p:cNvGrpSpPr/>
            <p:nvPr/>
          </p:nvGrpSpPr>
          <p:grpSpPr>
            <a:xfrm rot="16200000">
              <a:off x="2295528" y="-2295528"/>
              <a:ext cx="6858000" cy="11449051"/>
              <a:chOff x="0" y="2333625"/>
              <a:chExt cx="9515474" cy="3766109"/>
            </a:xfrm>
          </p:grpSpPr>
          <p:sp>
            <p:nvSpPr>
              <p:cNvPr id="23" name="Rectangle 22">
                <a:extLst>
                  <a:ext uri="{FF2B5EF4-FFF2-40B4-BE49-F238E27FC236}">
                    <a16:creationId xmlns:a16="http://schemas.microsoft.com/office/drawing/2014/main" id="{0AEADDCE-3295-4F24-8700-C93B5457C2B7}"/>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95C76A-5429-458C-BC9D-E1053EF7B84F}"/>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D0E8A42-259A-43FA-B284-B459D7364097}"/>
                </a:ext>
              </a:extLst>
            </p:cNvPr>
            <p:cNvGrpSpPr>
              <a:grpSpLocks noChangeAspect="1"/>
            </p:cNvGrpSpPr>
            <p:nvPr/>
          </p:nvGrpSpPr>
          <p:grpSpPr>
            <a:xfrm rot="5400000">
              <a:off x="3583369" y="-3583369"/>
              <a:ext cx="4713262" cy="11880000"/>
              <a:chOff x="1" y="0"/>
              <a:chExt cx="8305797" cy="6858000"/>
            </a:xfrm>
          </p:grpSpPr>
          <p:sp>
            <p:nvSpPr>
              <p:cNvPr id="21" name="Rectangle 20">
                <a:extLst>
                  <a:ext uri="{FF2B5EF4-FFF2-40B4-BE49-F238E27FC236}">
                    <a16:creationId xmlns:a16="http://schemas.microsoft.com/office/drawing/2014/main" id="{7900B4F1-619C-4C0E-B749-1843F22C946A}"/>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6F70BB-DCCC-4CF0-B5BB-95A965A99947}"/>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3E6C50C-C1DA-44E1-B254-3B7228879DCD}"/>
                </a:ext>
              </a:extLst>
            </p:cNvPr>
            <p:cNvGrpSpPr/>
            <p:nvPr/>
          </p:nvGrpSpPr>
          <p:grpSpPr>
            <a:xfrm>
              <a:off x="2676525" y="0"/>
              <a:ext cx="9515473" cy="3766109"/>
              <a:chOff x="2333625" y="2433367"/>
              <a:chExt cx="9897159" cy="3766109"/>
            </a:xfrm>
          </p:grpSpPr>
          <p:sp>
            <p:nvSpPr>
              <p:cNvPr id="19" name="Rectangle 18">
                <a:extLst>
                  <a:ext uri="{FF2B5EF4-FFF2-40B4-BE49-F238E27FC236}">
                    <a16:creationId xmlns:a16="http://schemas.microsoft.com/office/drawing/2014/main" id="{DFC6EEED-A40A-4D1C-BE6B-11DD62770607}"/>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27FF3FB-FDFC-4659-A7D6-ABED74010E82}"/>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51548ED5-6668-4672-88DC-40E92508ACA2}"/>
                </a:ext>
              </a:extLst>
            </p:cNvPr>
            <p:cNvGrpSpPr/>
            <p:nvPr/>
          </p:nvGrpSpPr>
          <p:grpSpPr>
            <a:xfrm>
              <a:off x="0" y="0"/>
              <a:ext cx="9515473" cy="3766109"/>
              <a:chOff x="0" y="2333625"/>
              <a:chExt cx="9515473" cy="3766109"/>
            </a:xfrm>
          </p:grpSpPr>
          <p:sp>
            <p:nvSpPr>
              <p:cNvPr id="17" name="Rectangle 16">
                <a:extLst>
                  <a:ext uri="{FF2B5EF4-FFF2-40B4-BE49-F238E27FC236}">
                    <a16:creationId xmlns:a16="http://schemas.microsoft.com/office/drawing/2014/main" id="{975AE1B2-E73F-4E6E-AAFB-FB1C02684D3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750F2D6-C0E1-4AFE-AB87-083292737609}"/>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a:extLst>
              <a:ext uri="{FF2B5EF4-FFF2-40B4-BE49-F238E27FC236}">
                <a16:creationId xmlns:a16="http://schemas.microsoft.com/office/drawing/2014/main" id="{4ECC0D66-F2BE-4BF4-87F6-CE618B5C8916}"/>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9A0BCA11-08C2-4C9A-B0A3-31C9051CDF9E}"/>
              </a:ext>
            </a:extLst>
          </p:cNvPr>
          <p:cNvSpPr>
            <a:spLocks noGrp="1"/>
          </p:cNvSpPr>
          <p:nvPr>
            <p:ph type="title"/>
          </p:nvPr>
        </p:nvSpPr>
        <p:spPr>
          <a:xfrm>
            <a:off x="540000" y="539999"/>
            <a:ext cx="11090273" cy="1210396"/>
          </a:xfrm>
        </p:spPr>
        <p:txBody>
          <a:bodyPr>
            <a:normAutofit/>
          </a:bodyPr>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662CEB0-C969-40EA-A5E2-8D875E28A6B6}"/>
              </a:ext>
            </a:extLst>
          </p:cNvPr>
          <p:cNvSpPr>
            <a:spLocks noGrp="1"/>
          </p:cNvSpPr>
          <p:nvPr>
            <p:ph type="body" idx="1"/>
          </p:nvPr>
        </p:nvSpPr>
        <p:spPr>
          <a:xfrm>
            <a:off x="540000" y="1929783"/>
            <a:ext cx="5448052" cy="792161"/>
          </a:xfrm>
        </p:spPr>
        <p:txBody>
          <a:bodyPr anchor="b"/>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0F41A6-112E-4305-A0BA-6E119A77AC10}"/>
              </a:ext>
            </a:extLst>
          </p:cNvPr>
          <p:cNvSpPr>
            <a:spLocks noGrp="1"/>
          </p:cNvSpPr>
          <p:nvPr>
            <p:ph sz="half" idx="2"/>
          </p:nvPr>
        </p:nvSpPr>
        <p:spPr>
          <a:xfrm>
            <a:off x="54000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C672C5-31B9-443B-8DEE-5523646891F7}"/>
              </a:ext>
            </a:extLst>
          </p:cNvPr>
          <p:cNvSpPr>
            <a:spLocks noGrp="1"/>
          </p:cNvSpPr>
          <p:nvPr>
            <p:ph type="body" sz="quarter" idx="3"/>
          </p:nvPr>
        </p:nvSpPr>
        <p:spPr>
          <a:xfrm>
            <a:off x="6203949" y="1929782"/>
            <a:ext cx="5437187" cy="792000"/>
          </a:xfrm>
        </p:spPr>
        <p:txBody>
          <a:bodyPr anchor="b"/>
          <a:lstStyle>
            <a:lvl1pPr marL="0" indent="0">
              <a:buNone/>
              <a:defRPr sz="1600" b="0"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18B9D-8B21-4249-A3AD-8FBE48F0F55B}"/>
              </a:ext>
            </a:extLst>
          </p:cNvPr>
          <p:cNvSpPr>
            <a:spLocks noGrp="1"/>
          </p:cNvSpPr>
          <p:nvPr>
            <p:ph sz="quarter" idx="4"/>
          </p:nvPr>
        </p:nvSpPr>
        <p:spPr>
          <a:xfrm>
            <a:off x="6203950" y="2937844"/>
            <a:ext cx="5437186" cy="3376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5B60881-13B2-4064-84FB-6D071F36C433}"/>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8" name="Footer Placeholder 7">
            <a:extLst>
              <a:ext uri="{FF2B5EF4-FFF2-40B4-BE49-F238E27FC236}">
                <a16:creationId xmlns:a16="http://schemas.microsoft.com/office/drawing/2014/main" id="{249FCE5D-D5EF-485D-97FA-2614FF964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F204FC-4F66-417C-8E4B-74772ED0570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4200977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521FD20-B9D4-4FD1-9AAD-F4157555AD62}"/>
              </a:ext>
            </a:extLst>
          </p:cNvPr>
          <p:cNvGrpSpPr/>
          <p:nvPr/>
        </p:nvGrpSpPr>
        <p:grpSpPr>
          <a:xfrm rot="10800000">
            <a:off x="1392000" y="0"/>
            <a:ext cx="10800000" cy="6858000"/>
            <a:chOff x="0" y="0"/>
            <a:chExt cx="10800000" cy="6858000"/>
          </a:xfrm>
        </p:grpSpPr>
        <p:sp>
          <p:nvSpPr>
            <p:cNvPr id="15" name="Rectangle 14">
              <a:extLst>
                <a:ext uri="{FF2B5EF4-FFF2-40B4-BE49-F238E27FC236}">
                  <a16:creationId xmlns:a16="http://schemas.microsoft.com/office/drawing/2014/main" id="{27477A35-8424-45D6-A66E-8ACFA6C405B5}"/>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8BFBA1CE-E9AC-40C0-A7F9-E5671F5FEF9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D0C2729A-59F8-46A4-9AAA-7665E5966E2D}"/>
              </a:ext>
            </a:extLst>
          </p:cNvPr>
          <p:cNvGrpSpPr>
            <a:grpSpLocks noChangeAspect="1"/>
          </p:cNvGrpSpPr>
          <p:nvPr/>
        </p:nvGrpSpPr>
        <p:grpSpPr>
          <a:xfrm rot="16200000" flipH="1">
            <a:off x="-1714500" y="1714500"/>
            <a:ext cx="6858000" cy="3429000"/>
            <a:chOff x="0" y="0"/>
            <a:chExt cx="2880000" cy="1440000"/>
          </a:xfrm>
        </p:grpSpPr>
        <p:sp>
          <p:nvSpPr>
            <p:cNvPr id="13" name="Rectangle 12">
              <a:extLst>
                <a:ext uri="{FF2B5EF4-FFF2-40B4-BE49-F238E27FC236}">
                  <a16:creationId xmlns:a16="http://schemas.microsoft.com/office/drawing/2014/main" id="{83EBBB96-590D-4704-87AD-A00AE2424DE8}"/>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889BAB7D-5298-40B9-910B-136D0C6A9934}"/>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2" name="Rectangle 11">
            <a:extLst>
              <a:ext uri="{FF2B5EF4-FFF2-40B4-BE49-F238E27FC236}">
                <a16:creationId xmlns:a16="http://schemas.microsoft.com/office/drawing/2014/main" id="{F323EA00-E168-4864-883B-358A7CDF9153}"/>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CA4F2DFA-2F27-43FB-B08C-0787FA44B0D1}"/>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9" name="Rectangle 18">
            <a:extLst>
              <a:ext uri="{FF2B5EF4-FFF2-40B4-BE49-F238E27FC236}">
                <a16:creationId xmlns:a16="http://schemas.microsoft.com/office/drawing/2014/main" id="{7D750354-CD8D-4A3B-A7AC-04622BCB0499}"/>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F3ED3C6-DA43-4D1C-9056-407A4FB1C6AB}"/>
              </a:ext>
            </a:extLst>
          </p:cNvPr>
          <p:cNvSpPr>
            <a:spLocks noGrp="1"/>
          </p:cNvSpPr>
          <p:nvPr>
            <p:ph type="title"/>
          </p:nvPr>
        </p:nvSpPr>
        <p:spPr>
          <a:xfrm>
            <a:off x="550863" y="549276"/>
            <a:ext cx="11090275" cy="5759450"/>
          </a:xfrm>
        </p:spPr>
        <p:txBody>
          <a:bodyPr/>
          <a:lstStyle>
            <a:lvl1pPr>
              <a:defRPr sz="8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20CEB41-E921-45ED-951A-861E31E01336}"/>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4" name="Footer Placeholder 3">
            <a:extLst>
              <a:ext uri="{FF2B5EF4-FFF2-40B4-BE49-F238E27FC236}">
                <a16:creationId xmlns:a16="http://schemas.microsoft.com/office/drawing/2014/main" id="{8F6B422D-769C-4E63-8763-ABBB885007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38FB6F-2D68-40C0-B628-142011F34A01}"/>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66620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ED88E92-14F3-4B58-9E48-1D79E139A89E}"/>
              </a:ext>
            </a:extLst>
          </p:cNvPr>
          <p:cNvGrpSpPr/>
          <p:nvPr/>
        </p:nvGrpSpPr>
        <p:grpSpPr>
          <a:xfrm>
            <a:off x="0" y="0"/>
            <a:ext cx="12191999" cy="6861600"/>
            <a:chOff x="1" y="0"/>
            <a:chExt cx="12191999" cy="6861600"/>
          </a:xfrm>
        </p:grpSpPr>
        <p:sp>
          <p:nvSpPr>
            <p:cNvPr id="6" name="Rectangle 5">
              <a:extLst>
                <a:ext uri="{FF2B5EF4-FFF2-40B4-BE49-F238E27FC236}">
                  <a16:creationId xmlns:a16="http://schemas.microsoft.com/office/drawing/2014/main" id="{A6466AE7-32B6-4334-AF41-B9387E6726C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7" name="Oval 6">
              <a:extLst>
                <a:ext uri="{FF2B5EF4-FFF2-40B4-BE49-F238E27FC236}">
                  <a16:creationId xmlns:a16="http://schemas.microsoft.com/office/drawing/2014/main" id="{659C09F8-90CD-443F-9AA1-D08C56A605BB}"/>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 name="Oval 7">
              <a:extLst>
                <a:ext uri="{FF2B5EF4-FFF2-40B4-BE49-F238E27FC236}">
                  <a16:creationId xmlns:a16="http://schemas.microsoft.com/office/drawing/2014/main" id="{DC7304AB-BE7D-45AC-A876-4A24543AE5B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nvGrpSpPr>
            <p:cNvPr id="9" name="Group 8">
              <a:extLst>
                <a:ext uri="{FF2B5EF4-FFF2-40B4-BE49-F238E27FC236}">
                  <a16:creationId xmlns:a16="http://schemas.microsoft.com/office/drawing/2014/main" id="{8E11922B-DDB3-46D7-B1BD-C1CCDB3C42E3}"/>
                </a:ext>
              </a:extLst>
            </p:cNvPr>
            <p:cNvGrpSpPr>
              <a:grpSpLocks noChangeAspect="1"/>
            </p:cNvGrpSpPr>
            <p:nvPr/>
          </p:nvGrpSpPr>
          <p:grpSpPr>
            <a:xfrm>
              <a:off x="690092" y="0"/>
              <a:ext cx="10800000" cy="6858000"/>
              <a:chOff x="2328000" y="0"/>
              <a:chExt cx="2880000" cy="1440000"/>
            </a:xfrm>
          </p:grpSpPr>
          <p:sp>
            <p:nvSpPr>
              <p:cNvPr id="14" name="Rectangle 13">
                <a:extLst>
                  <a:ext uri="{FF2B5EF4-FFF2-40B4-BE49-F238E27FC236}">
                    <a16:creationId xmlns:a16="http://schemas.microsoft.com/office/drawing/2014/main" id="{C580F8F6-E662-4BCD-AC9C-7E5DDBD5A77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9A333FE5-ADB0-48EE-A1A6-9AA36DA343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0" name="Group 9">
              <a:extLst>
                <a:ext uri="{FF2B5EF4-FFF2-40B4-BE49-F238E27FC236}">
                  <a16:creationId xmlns:a16="http://schemas.microsoft.com/office/drawing/2014/main" id="{0B09CD4F-6DF4-48AA-BD35-23E3F2A643F7}"/>
                </a:ext>
              </a:extLst>
            </p:cNvPr>
            <p:cNvGrpSpPr>
              <a:grpSpLocks noChangeAspect="1"/>
            </p:cNvGrpSpPr>
            <p:nvPr/>
          </p:nvGrpSpPr>
          <p:grpSpPr>
            <a:xfrm rot="5400000">
              <a:off x="7048499" y="1714500"/>
              <a:ext cx="6858000" cy="3429000"/>
              <a:chOff x="0" y="0"/>
              <a:chExt cx="2880000" cy="1440000"/>
            </a:xfrm>
          </p:grpSpPr>
          <p:sp>
            <p:nvSpPr>
              <p:cNvPr id="12" name="Rectangle 11">
                <a:extLst>
                  <a:ext uri="{FF2B5EF4-FFF2-40B4-BE49-F238E27FC236}">
                    <a16:creationId xmlns:a16="http://schemas.microsoft.com/office/drawing/2014/main" id="{02223219-ACCC-42F2-A1B4-E3C8C8AB12A4}"/>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1510B0E9-9BA0-4357-9E04-554C19BAAC8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1" name="Rectangle 10">
              <a:extLst>
                <a:ext uri="{FF2B5EF4-FFF2-40B4-BE49-F238E27FC236}">
                  <a16:creationId xmlns:a16="http://schemas.microsoft.com/office/drawing/2014/main" id="{DF06DA80-525A-4C9E-A441-50630AA772A4}"/>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E841E027-8E53-4FEB-8605-2124D85731CA}"/>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Date Placeholder 1">
            <a:extLst>
              <a:ext uri="{FF2B5EF4-FFF2-40B4-BE49-F238E27FC236}">
                <a16:creationId xmlns:a16="http://schemas.microsoft.com/office/drawing/2014/main" id="{7DD871A2-AE80-4408-AA95-DC60D132E9E3}"/>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3" name="Footer Placeholder 2">
            <a:extLst>
              <a:ext uri="{FF2B5EF4-FFF2-40B4-BE49-F238E27FC236}">
                <a16:creationId xmlns:a16="http://schemas.microsoft.com/office/drawing/2014/main" id="{DDD122A1-7B97-4979-B319-1CE0A4A49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209A76-7DCD-477A-A6BA-EEA63FF94082}"/>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37637700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5C0F5C-A529-490C-8941-78F10C6A00D3}"/>
              </a:ext>
            </a:extLst>
          </p:cNvPr>
          <p:cNvGrpSpPr/>
          <p:nvPr/>
        </p:nvGrpSpPr>
        <p:grpSpPr>
          <a:xfrm flipH="1">
            <a:off x="0" y="0"/>
            <a:ext cx="12191999" cy="6858001"/>
            <a:chOff x="0" y="-2"/>
            <a:chExt cx="12191999" cy="6858001"/>
          </a:xfrm>
        </p:grpSpPr>
        <p:sp>
          <p:nvSpPr>
            <p:cNvPr id="9" name="Rectangle 8">
              <a:extLst>
                <a:ext uri="{FF2B5EF4-FFF2-40B4-BE49-F238E27FC236}">
                  <a16:creationId xmlns:a16="http://schemas.microsoft.com/office/drawing/2014/main" id="{14A8D739-B942-4545-9459-A6CAF0444D1F}"/>
                </a:ext>
              </a:extLst>
            </p:cNvPr>
            <p:cNvSpPr/>
            <p:nvPr/>
          </p:nvSpPr>
          <p:spPr>
            <a:xfrm>
              <a:off x="7995665" y="2562224"/>
              <a:ext cx="4196334" cy="4295775"/>
            </a:xfrm>
            <a:prstGeom prst="rect">
              <a:avLst/>
            </a:prstGeom>
            <a:gradFill flip="none" rotWithShape="1">
              <a:gsLst>
                <a:gs pos="0">
                  <a:schemeClr val="accent3">
                    <a:alpha val="40000"/>
                  </a:schemeClr>
                </a:gs>
                <a:gs pos="34000">
                  <a:schemeClr val="accent3">
                    <a:alpha val="20000"/>
                  </a:schemeClr>
                </a:gs>
                <a:gs pos="65000">
                  <a:schemeClr val="accent3">
                    <a:alpha val="0"/>
                  </a:schemeClr>
                </a:gs>
              </a:gsLst>
              <a:path path="circle">
                <a:fillToRect l="100000" t="100000"/>
              </a:path>
              <a:tileRect r="-100000" b="-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B38CCA-110B-4404-9363-BFFA76C096D2}"/>
                </a:ext>
              </a:extLst>
            </p:cNvPr>
            <p:cNvGrpSpPr/>
            <p:nvPr/>
          </p:nvGrpSpPr>
          <p:grpSpPr>
            <a:xfrm rot="16200000">
              <a:off x="2295528" y="-2295528"/>
              <a:ext cx="6858000" cy="11449051"/>
              <a:chOff x="0" y="2333625"/>
              <a:chExt cx="9515474" cy="3766109"/>
            </a:xfrm>
          </p:grpSpPr>
          <p:sp>
            <p:nvSpPr>
              <p:cNvPr id="20" name="Rectangle 19">
                <a:extLst>
                  <a:ext uri="{FF2B5EF4-FFF2-40B4-BE49-F238E27FC236}">
                    <a16:creationId xmlns:a16="http://schemas.microsoft.com/office/drawing/2014/main" id="{B223FE99-C58F-4A56-8F8E-2942FF74E4BD}"/>
                  </a:ext>
                </a:extLst>
              </p:cNvPr>
              <p:cNvSpPr/>
              <p:nvPr/>
            </p:nvSpPr>
            <p:spPr>
              <a:xfrm>
                <a:off x="4757737"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BBD4511-8AB6-4BD3-8410-7FB3EC8D42B2}"/>
                  </a:ext>
                </a:extLst>
              </p:cNvPr>
              <p:cNvSpPr/>
              <p:nvPr/>
            </p:nvSpPr>
            <p:spPr>
              <a:xfrm flipH="1">
                <a:off x="0" y="2333625"/>
                <a:ext cx="4757737"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A8CA067-2248-4BD3-B56E-2C014AEB2273}"/>
                </a:ext>
              </a:extLst>
            </p:cNvPr>
            <p:cNvGrpSpPr>
              <a:grpSpLocks noChangeAspect="1"/>
            </p:cNvGrpSpPr>
            <p:nvPr/>
          </p:nvGrpSpPr>
          <p:grpSpPr>
            <a:xfrm rot="5400000">
              <a:off x="3583369" y="-3583369"/>
              <a:ext cx="4713262" cy="11880000"/>
              <a:chOff x="1" y="0"/>
              <a:chExt cx="8305797" cy="6858000"/>
            </a:xfrm>
          </p:grpSpPr>
          <p:sp>
            <p:nvSpPr>
              <p:cNvPr id="18" name="Rectangle 17">
                <a:extLst>
                  <a:ext uri="{FF2B5EF4-FFF2-40B4-BE49-F238E27FC236}">
                    <a16:creationId xmlns:a16="http://schemas.microsoft.com/office/drawing/2014/main" id="{8C017B9B-2727-4255-8F80-9D4C2A5AE297}"/>
                  </a:ext>
                </a:extLst>
              </p:cNvPr>
              <p:cNvSpPr/>
              <p:nvPr/>
            </p:nvSpPr>
            <p:spPr>
              <a:xfrm>
                <a:off x="931" y="342900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3C5F16-BC47-4707-B6B7-DC5262ACDC51}"/>
                  </a:ext>
                </a:extLst>
              </p:cNvPr>
              <p:cNvSpPr/>
              <p:nvPr/>
            </p:nvSpPr>
            <p:spPr>
              <a:xfrm flipV="1">
                <a:off x="1" y="0"/>
                <a:ext cx="8304867" cy="3429000"/>
              </a:xfrm>
              <a:prstGeom prst="rect">
                <a:avLst/>
              </a:prstGeom>
              <a:gradFill flip="none" rotWithShape="1">
                <a:gsLst>
                  <a:gs pos="0">
                    <a:schemeClr val="accent3">
                      <a:alpha val="6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2E88FE13-0734-4BB3-B4D1-7C53A194DA84}"/>
                </a:ext>
              </a:extLst>
            </p:cNvPr>
            <p:cNvGrpSpPr/>
            <p:nvPr/>
          </p:nvGrpSpPr>
          <p:grpSpPr>
            <a:xfrm>
              <a:off x="2676525" y="0"/>
              <a:ext cx="9515473" cy="3766109"/>
              <a:chOff x="2333625" y="2433367"/>
              <a:chExt cx="9897159" cy="3766109"/>
            </a:xfrm>
          </p:grpSpPr>
          <p:sp>
            <p:nvSpPr>
              <p:cNvPr id="16" name="Rectangle 15">
                <a:extLst>
                  <a:ext uri="{FF2B5EF4-FFF2-40B4-BE49-F238E27FC236}">
                    <a16:creationId xmlns:a16="http://schemas.microsoft.com/office/drawing/2014/main" id="{5C9B7EF7-1EDF-4AC7-8E40-C2801783AC85}"/>
                  </a:ext>
                </a:extLst>
              </p:cNvPr>
              <p:cNvSpPr/>
              <p:nvPr/>
            </p:nvSpPr>
            <p:spPr>
              <a:xfrm>
                <a:off x="728220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5CA0A0-9A3F-498E-983D-B3285EF5AD9A}"/>
                  </a:ext>
                </a:extLst>
              </p:cNvPr>
              <p:cNvSpPr/>
              <p:nvPr/>
            </p:nvSpPr>
            <p:spPr>
              <a:xfrm flipH="1">
                <a:off x="2333625" y="2433367"/>
                <a:ext cx="4948579" cy="376610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5171814-E4F0-44B5-BC3F-588512210991}"/>
                </a:ext>
              </a:extLst>
            </p:cNvPr>
            <p:cNvGrpSpPr/>
            <p:nvPr/>
          </p:nvGrpSpPr>
          <p:grpSpPr>
            <a:xfrm>
              <a:off x="0" y="0"/>
              <a:ext cx="9515473" cy="3766109"/>
              <a:chOff x="0" y="2333625"/>
              <a:chExt cx="9515473" cy="3766109"/>
            </a:xfrm>
          </p:grpSpPr>
          <p:sp>
            <p:nvSpPr>
              <p:cNvPr id="14" name="Rectangle 13">
                <a:extLst>
                  <a:ext uri="{FF2B5EF4-FFF2-40B4-BE49-F238E27FC236}">
                    <a16:creationId xmlns:a16="http://schemas.microsoft.com/office/drawing/2014/main" id="{8E666ACD-EB1C-4732-971B-C3B26061DB82}"/>
                  </a:ext>
                </a:extLst>
              </p:cNvPr>
              <p:cNvSpPr/>
              <p:nvPr/>
            </p:nvSpPr>
            <p:spPr>
              <a:xfrm>
                <a:off x="4757737"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A4E213B-7F96-44C1-90B3-B72E9387BF73}"/>
                  </a:ext>
                </a:extLst>
              </p:cNvPr>
              <p:cNvSpPr/>
              <p:nvPr/>
            </p:nvSpPr>
            <p:spPr>
              <a:xfrm flipH="1">
                <a:off x="0" y="2333625"/>
                <a:ext cx="4757736" cy="3766109"/>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a16="http://schemas.microsoft.com/office/drawing/2014/main" id="{BFE392AA-35E5-40E5-9309-284A0C54106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71A8188C-9713-46E1-AA5C-C84FE515F3A2}"/>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E192CC-893A-4A84-A7E9-F389D83F0B16}"/>
              </a:ext>
            </a:extLst>
          </p:cNvPr>
          <p:cNvSpPr>
            <a:spLocks noGrp="1"/>
          </p:cNvSpPr>
          <p:nvPr>
            <p:ph idx="1"/>
          </p:nvPr>
        </p:nvSpPr>
        <p:spPr>
          <a:xfrm>
            <a:off x="5232400" y="540000"/>
            <a:ext cx="6408736" cy="5759450"/>
          </a:xfrm>
        </p:spPr>
        <p:txBody>
          <a:bodyPr/>
          <a:lstStyle>
            <a:lvl1pPr>
              <a:defRPr sz="3200"/>
            </a:lvl1pPr>
            <a:lvl2pPr>
              <a:defRPr sz="24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6CC7765-7D44-43DD-A1DF-419D3E1C625F}"/>
              </a:ext>
            </a:extLst>
          </p:cNvPr>
          <p:cNvSpPr>
            <a:spLocks noGrp="1"/>
          </p:cNvSpPr>
          <p:nvPr>
            <p:ph type="body" sz="half" idx="2"/>
          </p:nvPr>
        </p:nvSpPr>
        <p:spPr>
          <a:xfrm>
            <a:off x="540000" y="3536950"/>
            <a:ext cx="4511426" cy="2771775"/>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D36875-AFB0-4905-8C9E-A72B4F59775E}"/>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6" name="Footer Placeholder 5">
            <a:extLst>
              <a:ext uri="{FF2B5EF4-FFF2-40B4-BE49-F238E27FC236}">
                <a16:creationId xmlns:a16="http://schemas.microsoft.com/office/drawing/2014/main" id="{25437ABF-7E70-4E45-A67B-C503BF182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016CA-2983-47BF-BA09-2130A40C8763}"/>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3081492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97E00A2-2906-4C97-9D1F-C789D3ADD373}"/>
              </a:ext>
            </a:extLst>
          </p:cNvPr>
          <p:cNvGrpSpPr/>
          <p:nvPr/>
        </p:nvGrpSpPr>
        <p:grpSpPr>
          <a:xfrm rot="10800000">
            <a:off x="1392000" y="0"/>
            <a:ext cx="10800000" cy="6858000"/>
            <a:chOff x="0" y="0"/>
            <a:chExt cx="10800000" cy="6858000"/>
          </a:xfrm>
        </p:grpSpPr>
        <p:sp>
          <p:nvSpPr>
            <p:cNvPr id="9" name="Rectangle 8">
              <a:extLst>
                <a:ext uri="{FF2B5EF4-FFF2-40B4-BE49-F238E27FC236}">
                  <a16:creationId xmlns:a16="http://schemas.microsoft.com/office/drawing/2014/main" id="{59CE8EF9-87D6-47FD-B7D3-2D48D8E48AC3}"/>
                </a:ext>
              </a:extLst>
            </p:cNvPr>
            <p:cNvSpPr/>
            <p:nvPr/>
          </p:nvSpPr>
          <p:spPr>
            <a:xfrm>
              <a:off x="540000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Rectangle 9">
              <a:extLst>
                <a:ext uri="{FF2B5EF4-FFF2-40B4-BE49-F238E27FC236}">
                  <a16:creationId xmlns:a16="http://schemas.microsoft.com/office/drawing/2014/main" id="{6784998E-9D37-4D0D-889A-C67531E5295C}"/>
                </a:ext>
              </a:extLst>
            </p:cNvPr>
            <p:cNvSpPr/>
            <p:nvPr/>
          </p:nvSpPr>
          <p:spPr>
            <a:xfrm flipH="1">
              <a:off x="0" y="0"/>
              <a:ext cx="5400000" cy="6858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1" name="Group 10">
            <a:extLst>
              <a:ext uri="{FF2B5EF4-FFF2-40B4-BE49-F238E27FC236}">
                <a16:creationId xmlns:a16="http://schemas.microsoft.com/office/drawing/2014/main" id="{8B575B0B-C502-438E-967C-64D268031426}"/>
              </a:ext>
            </a:extLst>
          </p:cNvPr>
          <p:cNvGrpSpPr>
            <a:grpSpLocks noChangeAspect="1"/>
          </p:cNvGrpSpPr>
          <p:nvPr/>
        </p:nvGrpSpPr>
        <p:grpSpPr>
          <a:xfrm rot="16200000" flipH="1">
            <a:off x="-1714500" y="1714500"/>
            <a:ext cx="6858000" cy="3429000"/>
            <a:chOff x="0" y="0"/>
            <a:chExt cx="2880000" cy="1440000"/>
          </a:xfrm>
        </p:grpSpPr>
        <p:sp>
          <p:nvSpPr>
            <p:cNvPr id="12" name="Rectangle 11">
              <a:extLst>
                <a:ext uri="{FF2B5EF4-FFF2-40B4-BE49-F238E27FC236}">
                  <a16:creationId xmlns:a16="http://schemas.microsoft.com/office/drawing/2014/main" id="{4FC29931-00EB-4F74-BE4C-172A4C282A26}"/>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Rectangle 12">
              <a:extLst>
                <a:ext uri="{FF2B5EF4-FFF2-40B4-BE49-F238E27FC236}">
                  <a16:creationId xmlns:a16="http://schemas.microsoft.com/office/drawing/2014/main" id="{989B4C87-FDD3-406D-BE06-3ABF69905E0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 name="Rectangle 13">
            <a:extLst>
              <a:ext uri="{FF2B5EF4-FFF2-40B4-BE49-F238E27FC236}">
                <a16:creationId xmlns:a16="http://schemas.microsoft.com/office/drawing/2014/main" id="{FD817A89-A0E1-4190-90AE-0571E6CE8FC6}"/>
              </a:ext>
            </a:extLst>
          </p:cNvPr>
          <p:cNvSpPr>
            <a:spLocks noChangeAspect="1"/>
          </p:cNvSpPr>
          <p:nvPr/>
        </p:nvSpPr>
        <p:spPr>
          <a:xfrm rot="10800000">
            <a:off x="5602287" y="268286"/>
            <a:ext cx="6589713" cy="6589713"/>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5" name="Rectangle 14">
            <a:extLst>
              <a:ext uri="{FF2B5EF4-FFF2-40B4-BE49-F238E27FC236}">
                <a16:creationId xmlns:a16="http://schemas.microsoft.com/office/drawing/2014/main" id="{4FD20388-C666-4992-920D-5F034214950C}"/>
              </a:ext>
            </a:extLst>
          </p:cNvPr>
          <p:cNvSpPr>
            <a:spLocks noChangeAspect="1"/>
          </p:cNvSpPr>
          <p:nvPr/>
        </p:nvSpPr>
        <p:spPr>
          <a:xfrm>
            <a:off x="0" y="0"/>
            <a:ext cx="6589713" cy="6589713"/>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FCAB0CC3-A07E-43B8-9B34-0A67C1806DE1}"/>
              </a:ext>
            </a:extLst>
          </p:cNvPr>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 name="Title 1">
            <a:extLst>
              <a:ext uri="{FF2B5EF4-FFF2-40B4-BE49-F238E27FC236}">
                <a16:creationId xmlns:a16="http://schemas.microsoft.com/office/drawing/2014/main" id="{F91800A6-9706-4B81-B957-C950A5F77490}"/>
              </a:ext>
            </a:extLst>
          </p:cNvPr>
          <p:cNvSpPr>
            <a:spLocks noGrp="1"/>
          </p:cNvSpPr>
          <p:nvPr>
            <p:ph type="title"/>
          </p:nvPr>
        </p:nvSpPr>
        <p:spPr>
          <a:xfrm>
            <a:off x="539999" y="540000"/>
            <a:ext cx="4511425" cy="2771774"/>
          </a:xfrm>
        </p:spPr>
        <p:txBody>
          <a:bodyPr anchor="t"/>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CA17652B-AA0D-4574-AF1D-7F7442D84B0B}"/>
              </a:ext>
            </a:extLst>
          </p:cNvPr>
          <p:cNvSpPr>
            <a:spLocks noGrp="1"/>
          </p:cNvSpPr>
          <p:nvPr>
            <p:ph type="pic" idx="1"/>
          </p:nvPr>
        </p:nvSpPr>
        <p:spPr>
          <a:xfrm>
            <a:off x="5232400" y="549275"/>
            <a:ext cx="6408736" cy="57594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CA19547-D24B-4BD1-8C26-318450B171B3}"/>
              </a:ext>
            </a:extLst>
          </p:cNvPr>
          <p:cNvSpPr>
            <a:spLocks noGrp="1"/>
          </p:cNvSpPr>
          <p:nvPr>
            <p:ph type="body" sz="half" idx="2"/>
          </p:nvPr>
        </p:nvSpPr>
        <p:spPr>
          <a:xfrm>
            <a:off x="539999" y="3536950"/>
            <a:ext cx="4511425" cy="2771774"/>
          </a:xfrm>
        </p:spPr>
        <p:txBody>
          <a:bodyPr/>
          <a:lstStyle>
            <a:lvl1pPr marL="0" indent="0">
              <a:buNone/>
              <a:defRPr sz="1600" cap="all" spc="3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A22E6-7E01-4547-8555-B2C197543921}"/>
              </a:ext>
            </a:extLst>
          </p:cNvPr>
          <p:cNvSpPr>
            <a:spLocks noGrp="1"/>
          </p:cNvSpPr>
          <p:nvPr>
            <p:ph type="dt" sz="half" idx="10"/>
          </p:nvPr>
        </p:nvSpPr>
        <p:spPr/>
        <p:txBody>
          <a:bodyPr/>
          <a:lstStyle/>
          <a:p>
            <a:fld id="{7CF0BCE0-945C-4FDF-95A1-2149B1FF5B83}" type="datetimeFigureOut">
              <a:rPr lang="en-US" smtClean="0"/>
              <a:t>6/20/2023</a:t>
            </a:fld>
            <a:endParaRPr lang="en-US"/>
          </a:p>
        </p:txBody>
      </p:sp>
      <p:sp>
        <p:nvSpPr>
          <p:cNvPr id="6" name="Footer Placeholder 5">
            <a:extLst>
              <a:ext uri="{FF2B5EF4-FFF2-40B4-BE49-F238E27FC236}">
                <a16:creationId xmlns:a16="http://schemas.microsoft.com/office/drawing/2014/main" id="{A90F6BEC-98F3-43FE-BA9B-B046D8917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FAF54-57F0-46F9-A1BA-B554E14017DF}"/>
              </a:ext>
            </a:extLst>
          </p:cNvPr>
          <p:cNvSpPr>
            <a:spLocks noGrp="1"/>
          </p:cNvSpPr>
          <p:nvPr>
            <p:ph type="sldNum" sz="quarter" idx="12"/>
          </p:nvPr>
        </p:nvSpPr>
        <p:spPr/>
        <p:txBody>
          <a:bodyPr/>
          <a:lstStyle/>
          <a:p>
            <a:fld id="{4CD77608-3819-479B-BB98-C216BA724EFE}" type="slidenum">
              <a:rPr lang="en-US" smtClean="0"/>
              <a:t>‹Nr.›</a:t>
            </a:fld>
            <a:endParaRPr lang="en-US"/>
          </a:p>
        </p:txBody>
      </p:sp>
    </p:spTree>
    <p:extLst>
      <p:ext uri="{BB962C8B-B14F-4D97-AF65-F5344CB8AC3E}">
        <p14:creationId xmlns:p14="http://schemas.microsoft.com/office/powerpoint/2010/main" val="263729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9C77-AA3A-4DA0-9E20-32FCD2B8BD5F}"/>
              </a:ext>
            </a:extLst>
          </p:cNvPr>
          <p:cNvSpPr>
            <a:spLocks noGrp="1"/>
          </p:cNvSpPr>
          <p:nvPr>
            <p:ph type="title"/>
          </p:nvPr>
        </p:nvSpPr>
        <p:spPr>
          <a:xfrm>
            <a:off x="540000" y="540000"/>
            <a:ext cx="11101135" cy="18095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8DC81A-9B5E-4A92-AA7B-3D750F95F434}"/>
              </a:ext>
            </a:extLst>
          </p:cNvPr>
          <p:cNvSpPr>
            <a:spLocks noGrp="1"/>
          </p:cNvSpPr>
          <p:nvPr>
            <p:ph type="body" idx="1"/>
          </p:nvPr>
        </p:nvSpPr>
        <p:spPr>
          <a:xfrm>
            <a:off x="540000" y="2528887"/>
            <a:ext cx="11101136" cy="37798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604B8083-48FB-4D6A-B77A-262FE3E23D6C}"/>
              </a:ext>
            </a:extLst>
          </p:cNvPr>
          <p:cNvSpPr>
            <a:spLocks noGrp="1"/>
          </p:cNvSpPr>
          <p:nvPr>
            <p:ph type="ftr" sz="quarter" idx="3"/>
          </p:nvPr>
        </p:nvSpPr>
        <p:spPr>
          <a:xfrm>
            <a:off x="540000" y="6314400"/>
            <a:ext cx="7350795" cy="365125"/>
          </a:xfrm>
          <a:prstGeom prst="rect">
            <a:avLst/>
          </a:prstGeom>
        </p:spPr>
        <p:txBody>
          <a:bodyPr vert="horz" lIns="91440" tIns="45720" rIns="91440" bIns="45720" rtlCol="0" anchor="ctr"/>
          <a:lstStyle>
            <a:lvl1pPr algn="l">
              <a:defRPr sz="1000" spc="100" baseline="0">
                <a:solidFill>
                  <a:schemeClr val="tx1"/>
                </a:solidFill>
              </a:defRPr>
            </a:lvl1pPr>
          </a:lstStyle>
          <a:p>
            <a:endParaRPr lang="en-US" sz="1000"/>
          </a:p>
        </p:txBody>
      </p:sp>
      <p:sp>
        <p:nvSpPr>
          <p:cNvPr id="4" name="Date Placeholder 3">
            <a:extLst>
              <a:ext uri="{FF2B5EF4-FFF2-40B4-BE49-F238E27FC236}">
                <a16:creationId xmlns:a16="http://schemas.microsoft.com/office/drawing/2014/main" id="{41EDA5BD-F7C8-4883-81D1-EF1F6F00EF72}"/>
              </a:ext>
            </a:extLst>
          </p:cNvPr>
          <p:cNvSpPr>
            <a:spLocks noGrp="1"/>
          </p:cNvSpPr>
          <p:nvPr>
            <p:ph type="dt" sz="half" idx="2"/>
          </p:nvPr>
        </p:nvSpPr>
        <p:spPr>
          <a:xfrm>
            <a:off x="8075613" y="6314400"/>
            <a:ext cx="2623468" cy="365125"/>
          </a:xfrm>
          <a:prstGeom prst="rect">
            <a:avLst/>
          </a:prstGeom>
        </p:spPr>
        <p:txBody>
          <a:bodyPr vert="horz" lIns="91440" tIns="45720" rIns="91440" bIns="45720" rtlCol="0" anchor="ctr"/>
          <a:lstStyle>
            <a:lvl1pPr algn="r">
              <a:defRPr sz="1000" cap="none" spc="100" baseline="0">
                <a:solidFill>
                  <a:schemeClr val="tx1"/>
                </a:solidFill>
              </a:defRPr>
            </a:lvl1pPr>
          </a:lstStyle>
          <a:p>
            <a:pPr algn="r"/>
            <a:fld id="{7CF0BCE0-945C-4FDF-95A1-2149B1FF5B83}" type="datetimeFigureOut">
              <a:rPr lang="en-US" smtClean="0"/>
              <a:pPr algn="r"/>
              <a:t>6/20/2023</a:t>
            </a:fld>
            <a:endParaRPr lang="en-US"/>
          </a:p>
        </p:txBody>
      </p:sp>
      <p:sp>
        <p:nvSpPr>
          <p:cNvPr id="6" name="Slide Number Placeholder 5">
            <a:extLst>
              <a:ext uri="{FF2B5EF4-FFF2-40B4-BE49-F238E27FC236}">
                <a16:creationId xmlns:a16="http://schemas.microsoft.com/office/drawing/2014/main" id="{AB48FEDB-2614-400B-9C19-0F4D448D98AB}"/>
              </a:ext>
            </a:extLst>
          </p:cNvPr>
          <p:cNvSpPr>
            <a:spLocks noGrp="1"/>
          </p:cNvSpPr>
          <p:nvPr>
            <p:ph type="sldNum" sz="quarter" idx="4"/>
          </p:nvPr>
        </p:nvSpPr>
        <p:spPr>
          <a:xfrm>
            <a:off x="10883899" y="6314400"/>
            <a:ext cx="757237" cy="365125"/>
          </a:xfrm>
          <a:prstGeom prst="rect">
            <a:avLst/>
          </a:prstGeom>
        </p:spPr>
        <p:txBody>
          <a:bodyPr vert="horz" lIns="91440" tIns="45720" rIns="91440" bIns="45720" rtlCol="0" anchor="ctr"/>
          <a:lstStyle>
            <a:lvl1pPr algn="r">
              <a:defRPr sz="1000" spc="100" baseline="0">
                <a:solidFill>
                  <a:schemeClr val="tx1"/>
                </a:solidFill>
              </a:defRPr>
            </a:lvl1pPr>
          </a:lstStyle>
          <a:p>
            <a:fld id="{4CD77608-3819-479B-BB98-C216BA724EFE}" type="slidenum">
              <a:rPr lang="en-US" smtClean="0"/>
              <a:pPr/>
              <a:t>‹Nr.›</a:t>
            </a:fld>
            <a:endParaRPr lang="en-US" sz="1000"/>
          </a:p>
        </p:txBody>
      </p:sp>
    </p:spTree>
    <p:extLst>
      <p:ext uri="{BB962C8B-B14F-4D97-AF65-F5344CB8AC3E}">
        <p14:creationId xmlns:p14="http://schemas.microsoft.com/office/powerpoint/2010/main" val="515283255"/>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70000" indent="-270000" algn="l" defTabSz="914400" rtl="0" eaLnBrk="1" latinLnBrk="0" hangingPunct="1">
        <a:lnSpc>
          <a:spcPct val="125000"/>
        </a:lnSpc>
        <a:spcBef>
          <a:spcPts val="1000"/>
        </a:spcBef>
        <a:buFont typeface="Arial" panose="020B0604020202020204" pitchFamily="34" charset="0"/>
        <a:buChar char="•"/>
        <a:defRPr sz="1800" kern="1200" spc="50" baseline="0">
          <a:solidFill>
            <a:schemeClr val="tx1"/>
          </a:solidFill>
          <a:latin typeface="+mn-lt"/>
          <a:ea typeface="+mn-ea"/>
          <a:cs typeface="+mn-cs"/>
        </a:defRPr>
      </a:lvl1pPr>
      <a:lvl2pPr marL="72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2pPr>
      <a:lvl3pPr marL="108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3pPr>
      <a:lvl4pPr marL="144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4pPr>
      <a:lvl5pPr marL="1800000" indent="-270000" algn="l" defTabSz="914400" rtl="0" eaLnBrk="1" latinLnBrk="0" hangingPunct="1">
        <a:lnSpc>
          <a:spcPct val="125000"/>
        </a:lnSpc>
        <a:spcBef>
          <a:spcPts val="500"/>
        </a:spcBef>
        <a:buFont typeface="Arial" panose="020B0604020202020204" pitchFamily="34" charset="0"/>
        <a:buChar char="•"/>
        <a:defRPr sz="18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wmf"/></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e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4.emf"/><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wmf"/><Relationship Id="rId4" Type="http://schemas.openxmlformats.org/officeDocument/2006/relationships/image" Target="../media/image15.emf"/><Relationship Id="rId9" Type="http://schemas.openxmlformats.org/officeDocument/2006/relationships/image" Target="../media/image29.jpg"/></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hyperlink" Target="https://www.nationale-demenzstrategie.de/aktuelles/artikel/menschen-mit-demenz-von-anfang-an-begleiten" TargetMode="External"/><Relationship Id="rId18" Type="http://schemas.openxmlformats.org/officeDocument/2006/relationships/image" Target="../media/image19.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14.xml"/><Relationship Id="rId17" Type="http://schemas.openxmlformats.org/officeDocument/2006/relationships/image" Target="../media/image15.emf"/><Relationship Id="rId2" Type="http://schemas.openxmlformats.org/officeDocument/2006/relationships/tags" Target="../tags/tag2.xml"/><Relationship Id="rId16" Type="http://schemas.openxmlformats.org/officeDocument/2006/relationships/image" Target="../media/image14.emf"/><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5" Type="http://schemas.openxmlformats.org/officeDocument/2006/relationships/image" Target="../media/image13.emf"/><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2.wmf"/></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hyperlink" Target="mailto:Lieselotte.Klotz@me.com" TargetMode="External"/><Relationship Id="rId3" Type="http://schemas.openxmlformats.org/officeDocument/2006/relationships/slideLayout" Target="../slideLayouts/slideLayout1.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hyperlink" Target="http://www.cloudcomputing-insider.de/eco-verband-hat-digitalisierung-dsgvo-und-blockchain-auf-dem-radar-a-575489/"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hyperlink" Target="https://www.alzheimer-europe.org/OUR-WORK/STRATEGIC-PLAN"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11" Type="http://schemas.openxmlformats.org/officeDocument/2006/relationships/image" Target="../media/image10.png"/><Relationship Id="rId5" Type="http://schemas.openxmlformats.org/officeDocument/2006/relationships/diagramQuickStyle" Target="../diagrams/quickStyle3.xml"/><Relationship Id="rId10" Type="http://schemas.openxmlformats.org/officeDocument/2006/relationships/hyperlink" Target="https://www.alzheimer-europe.org/ABOUT-US/EUROPEAN-WORKING-GROUP-PEOPLE-DEMENTIA/MEMBERS" TargetMode="External"/><Relationship Id="rId4" Type="http://schemas.openxmlformats.org/officeDocument/2006/relationships/diagramLayout" Target="../diagrams/layout3.xml"/><Relationship Id="rId9" Type="http://schemas.openxmlformats.org/officeDocument/2006/relationships/hyperlink" Target="https://www.alzheimer-europe.org/Conferences/2023-Helsink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wmf"/><Relationship Id="rId7" Type="http://schemas.openxmlformats.org/officeDocument/2006/relationships/image" Target="../media/image16.jpeg"/><Relationship Id="rId12" Type="http://schemas.openxmlformats.org/officeDocument/2006/relationships/hyperlink" Target="https://www.fis.med.uni-greifswald.de/FIS/init_person_browser.action?pers_id=gal6pijp455r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emf"/><Relationship Id="rId11" Type="http://schemas.openxmlformats.org/officeDocument/2006/relationships/hyperlink" Target="https://www.dzne.de/forschung/forschungsbereiche/versorgungsforschung/forschungsgruppen/rodriguez/gruppenmitglieder/" TargetMode="External"/><Relationship Id="rId5" Type="http://schemas.openxmlformats.org/officeDocument/2006/relationships/image" Target="../media/image14.emf"/><Relationship Id="rId10" Type="http://schemas.openxmlformats.org/officeDocument/2006/relationships/hyperlink" Target="https://www.nationale-demenzstrategie.de/umsetzung/massnahmen-im-fokus/massnahmen/prawidem-vernetzt-wissenschaft-und-praxis-durch-living-lab-ansatz" TargetMode="External"/><Relationship Id="rId4" Type="http://schemas.openxmlformats.org/officeDocument/2006/relationships/image" Target="../media/image13.emf"/><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de.statista.com/statistik/daten/studie/328783/umfrage/inzidenz-und-inzidenzrate-von-demenzerkrankungen-in-deutschland-nach-altersgruppe/" TargetMode="External"/><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D2544112-559F-ABE1-A34A-1A4CB526EC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91"/>
          <a:stretch/>
        </p:blipFill>
        <p:spPr>
          <a:xfrm>
            <a:off x="0" y="52022"/>
            <a:ext cx="12192687" cy="7407274"/>
          </a:xfrm>
          <a:prstGeom prst="rect">
            <a:avLst/>
          </a:prstGeom>
        </p:spPr>
      </p:pic>
      <p:grpSp>
        <p:nvGrpSpPr>
          <p:cNvPr id="9" name="Group 8">
            <a:extLst>
              <a:ext uri="{FF2B5EF4-FFF2-40B4-BE49-F238E27FC236}">
                <a16:creationId xmlns:a16="http://schemas.microsoft.com/office/drawing/2014/main" id="{5697E9DF-ECF5-4EA6-8E3F-160752B889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01" y="549274"/>
            <a:ext cx="12268203" cy="6308725"/>
            <a:chOff x="-38101" y="549274"/>
            <a:chExt cx="12268203" cy="6308725"/>
          </a:xfrm>
        </p:grpSpPr>
        <p:sp>
          <p:nvSpPr>
            <p:cNvPr id="10" name="Rectangle 9">
              <a:extLst>
                <a:ext uri="{FF2B5EF4-FFF2-40B4-BE49-F238E27FC236}">
                  <a16:creationId xmlns:a16="http://schemas.microsoft.com/office/drawing/2014/main" id="{1DCAAB57-774B-4C3C-B2E2-9BA998704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6096001" y="549274"/>
              <a:ext cx="6096599"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69F6E5-0E1F-4324-B525-E896EE983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00" y="549274"/>
              <a:ext cx="6096598"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DAFA65F-5ED6-4A79-9C73-A1DE583C1A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1" y="1990722"/>
              <a:ext cx="12268200" cy="4867276"/>
              <a:chOff x="3" y="1"/>
              <a:chExt cx="12268200" cy="4867276"/>
            </a:xfrm>
          </p:grpSpPr>
          <p:sp>
            <p:nvSpPr>
              <p:cNvPr id="19" name="Rectangle 18">
                <a:extLst>
                  <a:ext uri="{FF2B5EF4-FFF2-40B4-BE49-F238E27FC236}">
                    <a16:creationId xmlns:a16="http://schemas.microsoft.com/office/drawing/2014/main" id="{ED04940F-1A28-47CA-BC85-5D0FA9076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33687" y="-633138"/>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F2264D0-1772-4B5C-A1F5-C00059731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6767787" y="-633683"/>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12">
              <a:extLst>
                <a:ext uri="{FF2B5EF4-FFF2-40B4-BE49-F238E27FC236}">
                  <a16:creationId xmlns:a16="http://schemas.microsoft.com/office/drawing/2014/main" id="{926BB5ED-C44B-4E3E-9A5D-18228C0199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4" y="3091890"/>
              <a:ext cx="9515473" cy="3766109"/>
              <a:chOff x="2676525" y="0"/>
              <a:chExt cx="9515473" cy="3766109"/>
            </a:xfrm>
          </p:grpSpPr>
          <p:sp>
            <p:nvSpPr>
              <p:cNvPr id="22" name="Rectangle 16">
                <a:extLst>
                  <a:ext uri="{FF2B5EF4-FFF2-40B4-BE49-F238E27FC236}">
                    <a16:creationId xmlns:a16="http://schemas.microsoft.com/office/drawing/2014/main" id="{DD5A1916-1815-43F3-8E57-A5AD558BC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4262"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758D1E-62C7-4EF3-824F-C2542D216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676525"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13">
              <a:extLst>
                <a:ext uri="{FF2B5EF4-FFF2-40B4-BE49-F238E27FC236}">
                  <a16:creationId xmlns:a16="http://schemas.microsoft.com/office/drawing/2014/main" id="{3A3AF6C1-825F-437D-BED2-DEF267D06F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714629" y="3091890"/>
              <a:ext cx="9515473" cy="3766109"/>
              <a:chOff x="0" y="0"/>
              <a:chExt cx="9515473" cy="3766109"/>
            </a:xfrm>
          </p:grpSpPr>
          <p:sp>
            <p:nvSpPr>
              <p:cNvPr id="24" name="Rectangle 14">
                <a:extLst>
                  <a:ext uri="{FF2B5EF4-FFF2-40B4-BE49-F238E27FC236}">
                    <a16:creationId xmlns:a16="http://schemas.microsoft.com/office/drawing/2014/main" id="{0E518F14-B231-4186-ADC0-8339580E8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57737"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75A3C29F-2140-4EC1-B779-7A8D725B7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el 1">
            <a:extLst>
              <a:ext uri="{FF2B5EF4-FFF2-40B4-BE49-F238E27FC236}">
                <a16:creationId xmlns:a16="http://schemas.microsoft.com/office/drawing/2014/main" id="{B5A5B9BF-9473-344A-74AF-B7272CF1BF9B}"/>
              </a:ext>
            </a:extLst>
          </p:cNvPr>
          <p:cNvSpPr>
            <a:spLocks noGrp="1"/>
          </p:cNvSpPr>
          <p:nvPr>
            <p:ph type="ctrTitle"/>
          </p:nvPr>
        </p:nvSpPr>
        <p:spPr>
          <a:xfrm>
            <a:off x="982582" y="2545263"/>
            <a:ext cx="9922034" cy="1210396"/>
          </a:xfrm>
        </p:spPr>
        <p:txBody>
          <a:bodyPr>
            <a:noAutofit/>
          </a:bodyPr>
          <a:lstStyle/>
          <a:p>
            <a:pPr algn="ctr"/>
            <a:r>
              <a:rPr lang="de-DE" sz="10500" b="1" dirty="0" err="1">
                <a:solidFill>
                  <a:srgbClr val="229AD7"/>
                </a:solidFill>
                <a:latin typeface="Arial" panose="020B0604020202020204" pitchFamily="34" charset="0"/>
                <a:cs typeface="Arial" panose="020B0604020202020204" pitchFamily="34" charset="0"/>
              </a:rPr>
              <a:t>dEMENZ</a:t>
            </a:r>
            <a:r>
              <a:rPr lang="de-DE" sz="10500" dirty="0">
                <a:solidFill>
                  <a:srgbClr val="229AD7"/>
                </a:solidFill>
                <a:latin typeface="Arial" panose="020B0604020202020204" pitchFamily="34" charset="0"/>
                <a:cs typeface="Arial" panose="020B0604020202020204" pitchFamily="34" charset="0"/>
              </a:rPr>
              <a:t> </a:t>
            </a:r>
          </a:p>
        </p:txBody>
      </p:sp>
      <p:sp>
        <p:nvSpPr>
          <p:cNvPr id="8" name="Untertitel 2">
            <a:extLst>
              <a:ext uri="{FF2B5EF4-FFF2-40B4-BE49-F238E27FC236}">
                <a16:creationId xmlns:a16="http://schemas.microsoft.com/office/drawing/2014/main" id="{51E89E34-1DC1-5E86-A07E-71915D2606F3}"/>
              </a:ext>
            </a:extLst>
          </p:cNvPr>
          <p:cNvSpPr>
            <a:spLocks noGrp="1"/>
          </p:cNvSpPr>
          <p:nvPr>
            <p:ph type="subTitle" idx="1"/>
          </p:nvPr>
        </p:nvSpPr>
        <p:spPr>
          <a:xfrm>
            <a:off x="982582" y="3690929"/>
            <a:ext cx="12192687" cy="682625"/>
          </a:xfrm>
        </p:spPr>
        <p:txBody>
          <a:bodyPr>
            <a:noAutofit/>
          </a:bodyPr>
          <a:lstStyle/>
          <a:p>
            <a:pPr>
              <a:spcAft>
                <a:spcPts val="1200"/>
              </a:spcAft>
            </a:pPr>
            <a:r>
              <a:rPr lang="de-DE" sz="3200" b="1" cap="none" dirty="0">
                <a:solidFill>
                  <a:schemeClr val="tx1">
                    <a:lumMod val="65000"/>
                  </a:schemeClr>
                </a:solidFill>
                <a:effectLst/>
                <a:latin typeface="Calibri" panose="020F0502020204030204" pitchFamily="34" charset="0"/>
                <a:ea typeface="Times New Roman" panose="02020603050405020304" pitchFamily="18" charset="0"/>
              </a:rPr>
              <a:t>LEBENS</a:t>
            </a:r>
            <a:r>
              <a:rPr lang="de-DE" sz="4000" b="1" cap="none" dirty="0">
                <a:solidFill>
                  <a:srgbClr val="C6D443"/>
                </a:solidFill>
                <a:effectLst/>
                <a:latin typeface="Calibri" panose="020F0502020204030204" pitchFamily="34" charset="0"/>
                <a:ea typeface="Times New Roman" panose="02020603050405020304" pitchFamily="18" charset="0"/>
              </a:rPr>
              <a:t>WIRKLICHKEIT</a:t>
            </a:r>
            <a:r>
              <a:rPr lang="de-DE" sz="3200" b="1" cap="none" dirty="0">
                <a:effectLst/>
                <a:latin typeface="Calibri" panose="020F0502020204030204" pitchFamily="34" charset="0"/>
                <a:ea typeface="Times New Roman" panose="02020603050405020304" pitchFamily="18" charset="0"/>
              </a:rPr>
              <a:t> </a:t>
            </a:r>
            <a:r>
              <a:rPr lang="de-DE" sz="3200" b="1" cap="none" dirty="0">
                <a:solidFill>
                  <a:schemeClr val="tx1">
                    <a:lumMod val="65000"/>
                  </a:schemeClr>
                </a:solidFill>
                <a:effectLst/>
                <a:latin typeface="Calibri" panose="020F0502020204030204" pitchFamily="34" charset="0"/>
                <a:ea typeface="Times New Roman" panose="02020603050405020304" pitchFamily="18" charset="0"/>
              </a:rPr>
              <a:t>&amp; LEBENS</a:t>
            </a:r>
            <a:r>
              <a:rPr lang="de-DE" sz="4000" b="1" cap="none" dirty="0">
                <a:solidFill>
                  <a:srgbClr val="C6D443"/>
                </a:solidFill>
                <a:effectLst/>
                <a:latin typeface="Calibri" panose="020F0502020204030204" pitchFamily="34" charset="0"/>
                <a:ea typeface="Times New Roman" panose="02020603050405020304" pitchFamily="18" charset="0"/>
              </a:rPr>
              <a:t>WELT</a:t>
            </a:r>
            <a:r>
              <a:rPr lang="de-DE" sz="3200" b="1" cap="none" dirty="0">
                <a:effectLst/>
                <a:latin typeface="Calibri" panose="020F0502020204030204" pitchFamily="34" charset="0"/>
                <a:ea typeface="Times New Roman" panose="02020603050405020304" pitchFamily="18" charset="0"/>
              </a:rPr>
              <a:t> </a:t>
            </a:r>
            <a:r>
              <a:rPr lang="de-DE" sz="3200" b="1" cap="none" dirty="0">
                <a:solidFill>
                  <a:schemeClr val="tx1">
                    <a:lumMod val="65000"/>
                  </a:schemeClr>
                </a:solidFill>
                <a:effectLst/>
                <a:latin typeface="Calibri" panose="020F0502020204030204" pitchFamily="34" charset="0"/>
                <a:ea typeface="Times New Roman" panose="02020603050405020304" pitchFamily="18" charset="0"/>
              </a:rPr>
              <a:t>VOR ORT</a:t>
            </a:r>
            <a:endParaRPr lang="de-DE" sz="3200" cap="none" dirty="0">
              <a:solidFill>
                <a:schemeClr val="tx1">
                  <a:lumMod val="65000"/>
                </a:schemeClr>
              </a:solidFill>
              <a:effectLst/>
              <a:latin typeface="Times New Roman" panose="02020603050405020304" pitchFamily="18" charset="0"/>
              <a:ea typeface="Times New Roman" panose="02020603050405020304" pitchFamily="18" charset="0"/>
            </a:endParaRPr>
          </a:p>
        </p:txBody>
      </p:sp>
      <p:pic>
        <p:nvPicPr>
          <p:cNvPr id="14" name="Grafik 13" descr="Ein Bild, das mehrere enthält.&#10;&#10;Automatisch generierte Beschreibung">
            <a:extLst>
              <a:ext uri="{FF2B5EF4-FFF2-40B4-BE49-F238E27FC236}">
                <a16:creationId xmlns:a16="http://schemas.microsoft.com/office/drawing/2014/main" id="{74974E20-EDFC-F072-24E0-AF66DBDAA283}"/>
              </a:ext>
            </a:extLst>
          </p:cNvPr>
          <p:cNvPicPr>
            <a:picLocks noChangeAspect="1"/>
          </p:cNvPicPr>
          <p:nvPr/>
        </p:nvPicPr>
        <p:blipFill>
          <a:blip r:embed="rId6"/>
          <a:stretch>
            <a:fillRect/>
          </a:stretch>
        </p:blipFill>
        <p:spPr>
          <a:xfrm rot="19673352">
            <a:off x="9919985" y="4562908"/>
            <a:ext cx="2282675" cy="2427224"/>
          </a:xfrm>
          <a:prstGeom prst="rect">
            <a:avLst/>
          </a:prstGeom>
          <a:effectLst>
            <a:softEdge rad="581037"/>
          </a:effectLst>
        </p:spPr>
      </p:pic>
      <p:sp>
        <p:nvSpPr>
          <p:cNvPr id="26" name="Textfeld 25">
            <a:extLst>
              <a:ext uri="{FF2B5EF4-FFF2-40B4-BE49-F238E27FC236}">
                <a16:creationId xmlns:a16="http://schemas.microsoft.com/office/drawing/2014/main" id="{4CFE59A5-CAE5-7A45-E30C-7A9EE4FFF0AB}"/>
              </a:ext>
            </a:extLst>
          </p:cNvPr>
          <p:cNvSpPr txBox="1"/>
          <p:nvPr/>
        </p:nvSpPr>
        <p:spPr>
          <a:xfrm>
            <a:off x="1963434" y="4646007"/>
            <a:ext cx="7810153" cy="923330"/>
          </a:xfrm>
          <a:prstGeom prst="rect">
            <a:avLst/>
          </a:prstGeom>
          <a:noFill/>
        </p:spPr>
        <p:txBody>
          <a:bodyPr wrap="square">
            <a:spAutoFit/>
          </a:bodyPr>
          <a:lstStyle/>
          <a:p>
            <a:pPr algn="ctr">
              <a:spcAft>
                <a:spcPts val="1200"/>
              </a:spcAft>
            </a:pPr>
            <a:r>
              <a:rPr lang="de-DE" sz="1800" b="1" dirty="0">
                <a:effectLst/>
                <a:latin typeface="Arial" panose="020B0604020202020204" pitchFamily="34" charset="0"/>
              </a:rPr>
              <a:t>Mitgliederversammlung der Deutschen Alzheimer Gesellschaft Landesverband Mecklenburg-Vorpommern e.V. Selbsthilfe Demenz </a:t>
            </a:r>
            <a:r>
              <a:rPr lang="de-DE" sz="1800" dirty="0">
                <a:effectLst/>
                <a:latin typeface="ArialMT"/>
              </a:rPr>
              <a:t>15. Juni 2023 </a:t>
            </a:r>
            <a:endParaRPr lang="de-DE" dirty="0"/>
          </a:p>
        </p:txBody>
      </p:sp>
    </p:spTree>
    <p:extLst>
      <p:ext uri="{BB962C8B-B14F-4D97-AF65-F5344CB8AC3E}">
        <p14:creationId xmlns:p14="http://schemas.microsoft.com/office/powerpoint/2010/main" val="174202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A04E53E-0CA5-5A91-0DDA-AEE05DA17B95}"/>
              </a:ext>
            </a:extLst>
          </p:cNvPr>
          <p:cNvPicPr>
            <a:picLocks noChangeAspect="1"/>
          </p:cNvPicPr>
          <p:nvPr/>
        </p:nvPicPr>
        <p:blipFill rotWithShape="1">
          <a:blip r:embed="rId3">
            <a:alphaModFix/>
          </a:blip>
          <a:srcRect t="14671" r="1" b="10583"/>
          <a:stretch/>
        </p:blipFill>
        <p:spPr>
          <a:xfrm>
            <a:off x="4943626" y="649070"/>
            <a:ext cx="7564482" cy="6596617"/>
          </a:xfrm>
          <a:prstGeom prst="rect">
            <a:avLst/>
          </a:prstGeom>
          <a:effectLst>
            <a:softEdge rad="605588"/>
          </a:effectLst>
        </p:spPr>
      </p:pic>
      <p:sp>
        <p:nvSpPr>
          <p:cNvPr id="5" name="Textfeld 4">
            <a:extLst>
              <a:ext uri="{FF2B5EF4-FFF2-40B4-BE49-F238E27FC236}">
                <a16:creationId xmlns:a16="http://schemas.microsoft.com/office/drawing/2014/main" id="{02AAE07A-C541-9569-9EF6-31A6411835C2}"/>
              </a:ext>
            </a:extLst>
          </p:cNvPr>
          <p:cNvSpPr txBox="1"/>
          <p:nvPr/>
        </p:nvSpPr>
        <p:spPr>
          <a:xfrm>
            <a:off x="5114441" y="7377193"/>
            <a:ext cx="184731" cy="369332"/>
          </a:xfrm>
          <a:prstGeom prst="rect">
            <a:avLst/>
          </a:prstGeom>
          <a:noFill/>
        </p:spPr>
        <p:txBody>
          <a:bodyPr wrap="none" rtlCol="0">
            <a:spAutoFit/>
          </a:bodyPr>
          <a:lstStyle/>
          <a:p>
            <a:endParaRPr lang="de-DE"/>
          </a:p>
        </p:txBody>
      </p:sp>
      <p:sp>
        <p:nvSpPr>
          <p:cNvPr id="4" name="Foliennummernplatzhalter 15">
            <a:extLst>
              <a:ext uri="{FF2B5EF4-FFF2-40B4-BE49-F238E27FC236}">
                <a16:creationId xmlns:a16="http://schemas.microsoft.com/office/drawing/2014/main" id="{32926761-CABD-CB17-8448-FE6FA0C3BF24}"/>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pPr algn="ctr"/>
              <a:t>10</a:t>
            </a:fld>
            <a:endParaRPr lang="de-DE" dirty="0"/>
          </a:p>
        </p:txBody>
      </p:sp>
      <p:sp>
        <p:nvSpPr>
          <p:cNvPr id="7" name="Rechteck 6">
            <a:extLst>
              <a:ext uri="{FF2B5EF4-FFF2-40B4-BE49-F238E27FC236}">
                <a16:creationId xmlns:a16="http://schemas.microsoft.com/office/drawing/2014/main" id="{2690EB78-AC8F-58FF-762A-8F24616E9C64}"/>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5C0D9D2-F957-1BCC-F446-FBE66E3B8AAB}"/>
              </a:ext>
            </a:extLst>
          </p:cNvPr>
          <p:cNvSpPr txBox="1"/>
          <p:nvPr/>
        </p:nvSpPr>
        <p:spPr>
          <a:xfrm>
            <a:off x="9645668" y="208899"/>
            <a:ext cx="2546331" cy="523220"/>
          </a:xfrm>
          <a:prstGeom prst="rect">
            <a:avLst/>
          </a:prstGeom>
          <a:noFill/>
        </p:spPr>
        <p:txBody>
          <a:bodyPr wrap="square" rtlCol="0">
            <a:spAutoFit/>
          </a:bodyPr>
          <a:lstStyle/>
          <a:p>
            <a:pPr algn="r"/>
            <a:r>
              <a:rPr lang="de-DE"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ALLTAG IN DER </a:t>
            </a:r>
            <a:r>
              <a:rPr lang="de-DE" sz="1400" b="1" dirty="0">
                <a:solidFill>
                  <a:schemeClr val="bg1"/>
                </a:solidFill>
                <a:latin typeface="Calibri" panose="020F0502020204030204" pitchFamily="34" charset="0"/>
                <a:cs typeface="Calibri" panose="020F0502020204030204" pitchFamily="34" charset="0"/>
              </a:rPr>
              <a:t>KOMMUNE…</a:t>
            </a:r>
            <a:endParaRPr lang="de-DE" sz="1400"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5386EF15-5C0E-6074-8631-3B7E51D87B54}"/>
              </a:ext>
            </a:extLst>
          </p:cNvPr>
          <p:cNvSpPr txBox="1">
            <a:spLocks/>
          </p:cNvSpPr>
          <p:nvPr/>
        </p:nvSpPr>
        <p:spPr>
          <a:xfrm>
            <a:off x="385082" y="328671"/>
            <a:ext cx="9616388" cy="1035107"/>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en-US" sz="3500" dirty="0">
                <a:solidFill>
                  <a:srgbClr val="FFFFFF"/>
                </a:solidFill>
                <a:latin typeface="Calibri" panose="020F0502020204030204" pitchFamily="34" charset="0"/>
                <a:cs typeface="Calibri" panose="020F0502020204030204" pitchFamily="34" charset="0"/>
              </a:rPr>
              <a:t>STÜRMISCHE UND SCHWIERIGE ZEITEN </a:t>
            </a:r>
            <a:endParaRPr lang="de-DE" sz="3500" dirty="0">
              <a:latin typeface="Calibri" panose="020F0502020204030204" pitchFamily="34" charset="0"/>
              <a:cs typeface="Calibri" panose="020F0502020204030204" pitchFamily="34" charset="0"/>
            </a:endParaRPr>
          </a:p>
        </p:txBody>
      </p:sp>
      <p:sp>
        <p:nvSpPr>
          <p:cNvPr id="14" name="Inhaltsplatzhalter 2">
            <a:extLst>
              <a:ext uri="{FF2B5EF4-FFF2-40B4-BE49-F238E27FC236}">
                <a16:creationId xmlns:a16="http://schemas.microsoft.com/office/drawing/2014/main" id="{3CA3C76E-3214-5F0F-D036-09D7324D1459}"/>
              </a:ext>
            </a:extLst>
          </p:cNvPr>
          <p:cNvSpPr txBox="1">
            <a:spLocks/>
          </p:cNvSpPr>
          <p:nvPr/>
        </p:nvSpPr>
        <p:spPr>
          <a:xfrm>
            <a:off x="1111570" y="1744233"/>
            <a:ext cx="9432021" cy="4904868"/>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800" kern="1200" cap="all" spc="300" baseline="0">
                <a:solidFill>
                  <a:schemeClr val="tx1"/>
                </a:solidFill>
                <a:latin typeface="+mn-lt"/>
                <a:ea typeface="+mn-ea"/>
                <a:cs typeface="+mn-cs"/>
              </a:defRPr>
            </a:lvl1pPr>
            <a:lvl2pPr marL="457200" indent="0" algn="l" defTabSz="914400" rtl="0" eaLnBrk="1" latinLnBrk="0" hangingPunct="1">
              <a:lnSpc>
                <a:spcPct val="125000"/>
              </a:lnSpc>
              <a:spcBef>
                <a:spcPts val="500"/>
              </a:spcBef>
              <a:buFont typeface="Arial" panose="020B0604020202020204" pitchFamily="34" charset="0"/>
              <a:buNone/>
              <a:defRPr sz="2000" kern="1200" spc="50" baseline="0">
                <a:solidFill>
                  <a:schemeClr val="tx1">
                    <a:tint val="75000"/>
                  </a:schemeClr>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800" kern="1200" spc="50" baseline="0">
                <a:solidFill>
                  <a:schemeClr val="tx1">
                    <a:tint val="75000"/>
                  </a:schemeClr>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15750" indent="-270000">
              <a:lnSpc>
                <a:spcPct val="120000"/>
              </a:lnSpc>
              <a:buFont typeface="Arial" panose="020B0604020202020204" pitchFamily="34" charset="0"/>
              <a:buChar char="•"/>
            </a:pPr>
            <a:r>
              <a:rPr lang="de-DE" sz="2400" b="1" spc="50" dirty="0">
                <a:latin typeface="Calibri" panose="020F0502020204030204" pitchFamily="34" charset="0"/>
                <a:cs typeface="Calibri" panose="020F0502020204030204" pitchFamily="34" charset="0"/>
              </a:rPr>
              <a:t>STIGMATISIERUNG, Verlust und Trauer</a:t>
            </a:r>
          </a:p>
          <a:p>
            <a:pPr>
              <a:lnSpc>
                <a:spcPct val="120000"/>
              </a:lnSpc>
            </a:pPr>
            <a:r>
              <a:rPr lang="de-DE" sz="2400" b="1" spc="50" dirty="0">
                <a:latin typeface="Calibri" panose="020F0502020204030204" pitchFamily="34" charset="0"/>
                <a:cs typeface="Calibri" panose="020F0502020204030204" pitchFamily="34" charset="0"/>
              </a:rPr>
              <a:t> </a:t>
            </a:r>
          </a:p>
          <a:p>
            <a:pPr marL="15750" indent="-270000">
              <a:lnSpc>
                <a:spcPct val="120000"/>
              </a:lnSpc>
              <a:buFont typeface="Arial" panose="020B0604020202020204" pitchFamily="34" charset="0"/>
              <a:buChar char="•"/>
            </a:pPr>
            <a:r>
              <a:rPr lang="de-DE" sz="2400" b="1" spc="50" dirty="0">
                <a:latin typeface="Calibri" panose="020F0502020204030204" pitchFamily="34" charset="0"/>
                <a:cs typeface="Calibri" panose="020F0502020204030204" pitchFamily="34" charset="0"/>
              </a:rPr>
              <a:t>Kliniken, Memory Kliniken, Fachärzte, Hausärzte</a:t>
            </a:r>
          </a:p>
          <a:p>
            <a:pPr>
              <a:lnSpc>
                <a:spcPct val="120000"/>
              </a:lnSpc>
            </a:pPr>
            <a:endParaRPr lang="de-DE" sz="2400" b="1" spc="50" dirty="0">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sz="2400" b="1" spc="50" dirty="0">
                <a:latin typeface="Calibri" panose="020F0502020204030204" pitchFamily="34" charset="0"/>
                <a:cs typeface="Calibri" panose="020F0502020204030204" pitchFamily="34" charset="0"/>
              </a:rPr>
              <a:t>Pflege und Pflegemanagement</a:t>
            </a:r>
          </a:p>
          <a:p>
            <a:pPr marL="15750" indent="-270000">
              <a:lnSpc>
                <a:spcPct val="120000"/>
              </a:lnSpc>
              <a:buFont typeface="Arial" panose="020B0604020202020204" pitchFamily="34" charset="0"/>
              <a:buChar char="•"/>
            </a:pPr>
            <a:endParaRPr lang="de-DE" sz="2400" b="1" spc="50" dirty="0">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sz="2400" b="1" spc="50" dirty="0">
                <a:latin typeface="Calibri" panose="020F0502020204030204" pitchFamily="34" charset="0"/>
                <a:cs typeface="Calibri" panose="020F0502020204030204" pitchFamily="34" charset="0"/>
              </a:rPr>
              <a:t>Soziale Räume </a:t>
            </a:r>
          </a:p>
        </p:txBody>
      </p:sp>
      <p:pic>
        <p:nvPicPr>
          <p:cNvPr id="15" name="Grafik 14">
            <a:extLst>
              <a:ext uri="{FF2B5EF4-FFF2-40B4-BE49-F238E27FC236}">
                <a16:creationId xmlns:a16="http://schemas.microsoft.com/office/drawing/2014/main" id="{C817FBD8-DF72-DF22-0BA3-ED6B1F56C421}"/>
              </a:ext>
            </a:extLst>
          </p:cNvPr>
          <p:cNvPicPr>
            <a:picLocks noChangeAspect="1"/>
          </p:cNvPicPr>
          <p:nvPr/>
        </p:nvPicPr>
        <p:blipFill>
          <a:blip r:embed="rId4"/>
          <a:stretch>
            <a:fillRect/>
          </a:stretch>
        </p:blipFill>
        <p:spPr>
          <a:xfrm>
            <a:off x="252742" y="1668160"/>
            <a:ext cx="720000" cy="838090"/>
          </a:xfrm>
          <a:prstGeom prst="rect">
            <a:avLst/>
          </a:prstGeom>
        </p:spPr>
      </p:pic>
      <p:pic>
        <p:nvPicPr>
          <p:cNvPr id="16" name="Grafik 15">
            <a:extLst>
              <a:ext uri="{FF2B5EF4-FFF2-40B4-BE49-F238E27FC236}">
                <a16:creationId xmlns:a16="http://schemas.microsoft.com/office/drawing/2014/main" id="{45AB3BE5-9AE7-D3FD-BB70-38C1CDDDAADD}"/>
              </a:ext>
            </a:extLst>
          </p:cNvPr>
          <p:cNvPicPr>
            <a:picLocks noChangeAspect="1"/>
          </p:cNvPicPr>
          <p:nvPr/>
        </p:nvPicPr>
        <p:blipFill>
          <a:blip r:embed="rId5"/>
          <a:stretch>
            <a:fillRect/>
          </a:stretch>
        </p:blipFill>
        <p:spPr>
          <a:xfrm>
            <a:off x="177587" y="2831740"/>
            <a:ext cx="720000" cy="838090"/>
          </a:xfrm>
          <a:prstGeom prst="rect">
            <a:avLst/>
          </a:prstGeom>
        </p:spPr>
      </p:pic>
      <p:pic>
        <p:nvPicPr>
          <p:cNvPr id="17" name="Grafik 16">
            <a:extLst>
              <a:ext uri="{FF2B5EF4-FFF2-40B4-BE49-F238E27FC236}">
                <a16:creationId xmlns:a16="http://schemas.microsoft.com/office/drawing/2014/main" id="{1C4537F4-DACC-193A-5539-AE124A57F4BB}"/>
              </a:ext>
            </a:extLst>
          </p:cNvPr>
          <p:cNvPicPr>
            <a:picLocks noChangeAspect="1"/>
          </p:cNvPicPr>
          <p:nvPr/>
        </p:nvPicPr>
        <p:blipFill>
          <a:blip r:embed="rId6"/>
          <a:stretch>
            <a:fillRect/>
          </a:stretch>
        </p:blipFill>
        <p:spPr>
          <a:xfrm>
            <a:off x="177587" y="3938257"/>
            <a:ext cx="720000" cy="838090"/>
          </a:xfrm>
          <a:prstGeom prst="rect">
            <a:avLst/>
          </a:prstGeom>
        </p:spPr>
      </p:pic>
      <p:pic>
        <p:nvPicPr>
          <p:cNvPr id="18" name="Grafik 17">
            <a:extLst>
              <a:ext uri="{FF2B5EF4-FFF2-40B4-BE49-F238E27FC236}">
                <a16:creationId xmlns:a16="http://schemas.microsoft.com/office/drawing/2014/main" id="{33C3C139-AF4E-3F42-5070-1E5250547EFA}"/>
              </a:ext>
            </a:extLst>
          </p:cNvPr>
          <p:cNvPicPr>
            <a:picLocks noChangeAspect="1"/>
          </p:cNvPicPr>
          <p:nvPr/>
        </p:nvPicPr>
        <p:blipFill>
          <a:blip r:embed="rId7"/>
          <a:stretch>
            <a:fillRect/>
          </a:stretch>
        </p:blipFill>
        <p:spPr>
          <a:xfrm>
            <a:off x="145013" y="5024549"/>
            <a:ext cx="720000" cy="838090"/>
          </a:xfrm>
          <a:prstGeom prst="rect">
            <a:avLst/>
          </a:prstGeom>
        </p:spPr>
      </p:pic>
      <p:sp>
        <p:nvSpPr>
          <p:cNvPr id="2" name="Datumsplatzhalter 9">
            <a:extLst>
              <a:ext uri="{FF2B5EF4-FFF2-40B4-BE49-F238E27FC236}">
                <a16:creationId xmlns:a16="http://schemas.microsoft.com/office/drawing/2014/main" id="{C9238850-11D9-7A7D-A7EC-FF45C8DCEF16}"/>
              </a:ext>
            </a:extLst>
          </p:cNvPr>
          <p:cNvSpPr txBox="1">
            <a:spLocks/>
          </p:cNvSpPr>
          <p:nvPr/>
        </p:nvSpPr>
        <p:spPr>
          <a:xfrm>
            <a:off x="9568531" y="6486382"/>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Tree>
    <p:extLst>
      <p:ext uri="{BB962C8B-B14F-4D97-AF65-F5344CB8AC3E}">
        <p14:creationId xmlns:p14="http://schemas.microsoft.com/office/powerpoint/2010/main" val="1115777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92EADE84-6182-E1A7-1AF8-5BB58AEF8040}"/>
              </a:ext>
            </a:extLst>
          </p:cNvPr>
          <p:cNvSpPr txBox="1">
            <a:spLocks/>
          </p:cNvSpPr>
          <p:nvPr/>
        </p:nvSpPr>
        <p:spPr>
          <a:xfrm>
            <a:off x="1105081" y="1162155"/>
            <a:ext cx="10593681" cy="5194194"/>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800" kern="1200" cap="all" spc="300" baseline="0">
                <a:solidFill>
                  <a:schemeClr val="tx1"/>
                </a:solidFill>
                <a:latin typeface="+mn-lt"/>
                <a:ea typeface="+mn-ea"/>
                <a:cs typeface="+mn-cs"/>
              </a:defRPr>
            </a:lvl1pPr>
            <a:lvl2pPr marL="457200" indent="0" algn="l" defTabSz="914400" rtl="0" eaLnBrk="1" latinLnBrk="0" hangingPunct="1">
              <a:lnSpc>
                <a:spcPct val="125000"/>
              </a:lnSpc>
              <a:spcBef>
                <a:spcPts val="500"/>
              </a:spcBef>
              <a:buFont typeface="Arial" panose="020B0604020202020204" pitchFamily="34" charset="0"/>
              <a:buNone/>
              <a:defRPr sz="2000" kern="1200" spc="50" baseline="0">
                <a:solidFill>
                  <a:schemeClr val="tx1">
                    <a:tint val="75000"/>
                  </a:schemeClr>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800" kern="1200" spc="50" baseline="0">
                <a:solidFill>
                  <a:schemeClr val="tx1">
                    <a:tint val="75000"/>
                  </a:schemeClr>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de-DE" b="1" spc="50" dirty="0">
                <a:solidFill>
                  <a:srgbClr val="C7D543"/>
                </a:solidFill>
                <a:latin typeface="Calibri" panose="020F0502020204030204" pitchFamily="34" charset="0"/>
                <a:cs typeface="Calibri" panose="020F0502020204030204" pitchFamily="34" charset="0"/>
              </a:rPr>
              <a:t>Arbeitsgruppensitzung Jan. 2019 – Juni 2020</a:t>
            </a:r>
            <a:endParaRPr lang="de-DE" sz="800" dirty="0">
              <a:latin typeface="Calibri" panose="020F0502020204030204" pitchFamily="34" charset="0"/>
              <a:cs typeface="Calibri" panose="020F0502020204030204" pitchFamily="34" charset="0"/>
            </a:endParaRPr>
          </a:p>
          <a:p>
            <a:pPr marL="285750" lvl="1" indent="-285750">
              <a:spcBef>
                <a:spcPts val="1000"/>
              </a:spcBef>
              <a:buFont typeface="Arial" panose="020B0604020202020204" pitchFamily="34" charset="0"/>
              <a:buChar char="•"/>
            </a:pPr>
            <a:r>
              <a:rPr lang="de-DE" sz="1800" b="1" dirty="0">
                <a:solidFill>
                  <a:schemeClr val="tx1"/>
                </a:solidFill>
                <a:latin typeface="Calibri" panose="020F0502020204030204" pitchFamily="34" charset="0"/>
                <a:cs typeface="Calibri" panose="020F0502020204030204" pitchFamily="34" charset="0"/>
              </a:rPr>
              <a:t>INNERHALB </a:t>
            </a:r>
            <a:r>
              <a:rPr lang="de-DE" sz="1800" b="1" dirty="0">
                <a:solidFill>
                  <a:srgbClr val="C6D443"/>
                </a:solidFill>
                <a:latin typeface="Calibri" panose="020F0502020204030204" pitchFamily="34" charset="0"/>
                <a:cs typeface="Calibri" panose="020F0502020204030204" pitchFamily="34" charset="0"/>
              </a:rPr>
              <a:t>DER  4 HANDLUNGSFELDER  </a:t>
            </a:r>
            <a:r>
              <a:rPr lang="de-DE" sz="1800" b="1" dirty="0">
                <a:solidFill>
                  <a:schemeClr val="tx1"/>
                </a:solidFill>
                <a:latin typeface="Calibri" panose="020F0502020204030204" pitchFamily="34" charset="0"/>
                <a:cs typeface="Calibri" panose="020F0502020204030204" pitchFamily="34" charset="0"/>
              </a:rPr>
              <a:t>-&gt; </a:t>
            </a:r>
            <a:r>
              <a:rPr lang="de-DE" sz="1800" b="1" dirty="0">
                <a:solidFill>
                  <a:srgbClr val="C6D443"/>
                </a:solidFill>
                <a:latin typeface="Calibri" panose="020F0502020204030204" pitchFamily="34" charset="0"/>
                <a:cs typeface="Calibri" panose="020F0502020204030204" pitchFamily="34" charset="0"/>
              </a:rPr>
              <a:t>27 DEFINIERTE ZIELE </a:t>
            </a:r>
            <a:r>
              <a:rPr lang="de-DE" sz="1800" b="1" dirty="0">
                <a:solidFill>
                  <a:schemeClr val="tx1"/>
                </a:solidFill>
                <a:latin typeface="Calibri" panose="020F0502020204030204" pitchFamily="34" charset="0"/>
                <a:cs typeface="Calibri" panose="020F0502020204030204" pitchFamily="34" charset="0"/>
              </a:rPr>
              <a:t>INSGESAMT -&gt; </a:t>
            </a:r>
            <a:r>
              <a:rPr lang="de-DE" sz="1800" b="1" dirty="0">
                <a:solidFill>
                  <a:srgbClr val="C6D443"/>
                </a:solidFill>
                <a:latin typeface="Calibri" panose="020F0502020204030204" pitchFamily="34" charset="0"/>
                <a:cs typeface="Calibri" panose="020F0502020204030204" pitchFamily="34" charset="0"/>
              </a:rPr>
              <a:t>162 MASSNAHMEN</a:t>
            </a:r>
            <a:endParaRPr lang="de-DE" sz="800" b="1" dirty="0">
              <a:solidFill>
                <a:srgbClr val="C7D543"/>
              </a:solidFill>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b="1" spc="50" dirty="0">
                <a:solidFill>
                  <a:srgbClr val="C7D543"/>
                </a:solidFill>
                <a:latin typeface="Calibri" panose="020F0502020204030204" pitchFamily="34" charset="0"/>
                <a:cs typeface="Calibri" panose="020F0502020204030204" pitchFamily="34" charset="0"/>
              </a:rPr>
              <a:t>Beschlussfassung von der  Bundesregierung am 01. Juli 2020</a:t>
            </a:r>
          </a:p>
          <a:p>
            <a:pPr marL="1117350" lvl="2" indent="-457200">
              <a:lnSpc>
                <a:spcPct val="100000"/>
              </a:lnSpc>
              <a:spcAft>
                <a:spcPts val="600"/>
              </a:spcAft>
              <a:buFont typeface="+mj-lt"/>
              <a:buAutoNum type="arabicPeriod"/>
            </a:pPr>
            <a:r>
              <a:rPr lang="de-DE" sz="1400" dirty="0">
                <a:latin typeface="Calibri" panose="020F0502020204030204" pitchFamily="34" charset="0"/>
                <a:cs typeface="Calibri" panose="020F0502020204030204" pitchFamily="34" charset="0"/>
              </a:rPr>
              <a:t>GRÜNDUNG DES </a:t>
            </a:r>
            <a:r>
              <a:rPr lang="de-DE" sz="1400" dirty="0">
                <a:solidFill>
                  <a:srgbClr val="C6D443"/>
                </a:solidFill>
                <a:latin typeface="Calibri" panose="020F0502020204030204" pitchFamily="34" charset="0"/>
                <a:cs typeface="Calibri" panose="020F0502020204030204" pitchFamily="34" charset="0"/>
              </a:rPr>
              <a:t>„NETZWERK NATIONALE DEMENZSTRATEGIE“ </a:t>
            </a:r>
            <a:r>
              <a:rPr lang="de-DE" sz="1400" dirty="0">
                <a:latin typeface="Calibri" panose="020F0502020204030204" pitchFamily="34" charset="0"/>
                <a:cs typeface="Calibri" panose="020F0502020204030204" pitchFamily="34" charset="0"/>
              </a:rPr>
              <a:t>ZUR KOORDINATION DER STRATEGIE</a:t>
            </a:r>
          </a:p>
          <a:p>
            <a:pPr marL="1117350" lvl="2" indent="-457200">
              <a:lnSpc>
                <a:spcPct val="100000"/>
              </a:lnSpc>
              <a:spcAft>
                <a:spcPts val="600"/>
              </a:spcAft>
              <a:buFont typeface="+mj-lt"/>
              <a:buAutoNum type="arabicPeriod"/>
            </a:pPr>
            <a:r>
              <a:rPr lang="de-DE" sz="1400" dirty="0">
                <a:solidFill>
                  <a:srgbClr val="C6D443"/>
                </a:solidFill>
                <a:latin typeface="Calibri" panose="020F0502020204030204" pitchFamily="34" charset="0"/>
                <a:cs typeface="Calibri" panose="020F0502020204030204" pitchFamily="34" charset="0"/>
              </a:rPr>
              <a:t>UMSETZUNG DER VEREINBARTEN MASSNAHMEN</a:t>
            </a:r>
            <a:r>
              <a:rPr lang="de-DE" sz="1400" dirty="0">
                <a:latin typeface="Calibri" panose="020F0502020204030204" pitchFamily="34" charset="0"/>
                <a:cs typeface="Calibri" panose="020F0502020204030204" pitchFamily="34" charset="0"/>
              </a:rPr>
              <a:t>  IN BUNDESWEITEN PROJEKTEN</a:t>
            </a:r>
          </a:p>
          <a:p>
            <a:pPr marL="1117350" lvl="2" indent="-457200">
              <a:lnSpc>
                <a:spcPct val="100000"/>
              </a:lnSpc>
              <a:spcAft>
                <a:spcPts val="600"/>
              </a:spcAft>
              <a:buFont typeface="+mj-lt"/>
              <a:buAutoNum type="arabicPeriod"/>
            </a:pPr>
            <a:r>
              <a:rPr lang="de-DE" sz="1400" dirty="0">
                <a:solidFill>
                  <a:schemeClr val="tx1"/>
                </a:solidFill>
                <a:latin typeface="Calibri" panose="020F0502020204030204" pitchFamily="34" charset="0"/>
                <a:cs typeface="Calibri" panose="020F0502020204030204" pitchFamily="34" charset="0"/>
              </a:rPr>
              <a:t>KONTINUIERLICHEN </a:t>
            </a:r>
            <a:r>
              <a:rPr lang="de-DE" sz="1400" dirty="0">
                <a:solidFill>
                  <a:srgbClr val="C6D443"/>
                </a:solidFill>
                <a:latin typeface="Calibri" panose="020F0502020204030204" pitchFamily="34" charset="0"/>
                <a:cs typeface="Calibri" panose="020F0502020204030204" pitchFamily="34" charset="0"/>
              </a:rPr>
              <a:t>MONITORING </a:t>
            </a:r>
            <a:r>
              <a:rPr lang="de-DE" sz="1400" dirty="0">
                <a:latin typeface="Calibri" panose="020F0502020204030204" pitchFamily="34" charset="0"/>
                <a:cs typeface="Calibri" panose="020F0502020204030204" pitchFamily="34" charset="0"/>
              </a:rPr>
              <a:t>BIS 2026 </a:t>
            </a:r>
          </a:p>
          <a:p>
            <a:pPr marL="1117350" lvl="2" indent="-457200">
              <a:lnSpc>
                <a:spcPct val="100000"/>
              </a:lnSpc>
              <a:spcAft>
                <a:spcPts val="600"/>
              </a:spcAft>
              <a:buFont typeface="+mj-lt"/>
              <a:buAutoNum type="arabicPeriod"/>
            </a:pPr>
            <a:r>
              <a:rPr lang="de-DE" sz="1400" dirty="0">
                <a:solidFill>
                  <a:srgbClr val="C6D443"/>
                </a:solidFill>
                <a:latin typeface="Calibri" panose="020F0502020204030204" pitchFamily="34" charset="0"/>
                <a:cs typeface="Calibri" panose="020F0502020204030204" pitchFamily="34" charset="0"/>
              </a:rPr>
              <a:t>ENTSCHEIDUNG FÜR DIE WEITERENTWICKLUN</a:t>
            </a:r>
            <a:r>
              <a:rPr lang="de-DE" sz="1400" dirty="0">
                <a:latin typeface="Calibri" panose="020F0502020204030204" pitchFamily="34" charset="0"/>
                <a:cs typeface="Calibri" panose="020F0502020204030204" pitchFamily="34" charset="0"/>
              </a:rPr>
              <a:t>G DER STRATEGIE  </a:t>
            </a:r>
            <a:r>
              <a:rPr lang="de-DE" sz="1400" dirty="0">
                <a:solidFill>
                  <a:srgbClr val="C6D443"/>
                </a:solidFill>
                <a:latin typeface="Calibri" panose="020F0502020204030204" pitchFamily="34" charset="0"/>
                <a:cs typeface="Calibri" panose="020F0502020204030204" pitchFamily="34" charset="0"/>
              </a:rPr>
              <a:t>2026</a:t>
            </a:r>
            <a:endParaRPr lang="de-DE" sz="800" dirty="0">
              <a:solidFill>
                <a:srgbClr val="C6D443"/>
              </a:solidFill>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sz="2000" b="1" spc="50" dirty="0">
                <a:solidFill>
                  <a:schemeClr val="tx1"/>
                </a:solidFill>
                <a:latin typeface="Calibri" panose="020F0502020204030204" pitchFamily="34" charset="0"/>
                <a:cs typeface="Calibri" panose="020F0502020204030204" pitchFamily="34" charset="0"/>
              </a:rPr>
              <a:t>Die </a:t>
            </a:r>
            <a:r>
              <a:rPr lang="de-DE" sz="2000" b="1" u="sng" spc="50" dirty="0">
                <a:solidFill>
                  <a:srgbClr val="C6D443"/>
                </a:solidFill>
                <a:latin typeface="Calibri" panose="020F0502020204030204" pitchFamily="34" charset="0"/>
                <a:cs typeface="Calibri" panose="020F0502020204030204" pitchFamily="34" charset="0"/>
              </a:rPr>
              <a:t>vier Handlungsfelder </a:t>
            </a:r>
            <a:r>
              <a:rPr lang="de-DE" sz="2000" b="1" spc="50" dirty="0">
                <a:solidFill>
                  <a:schemeClr val="tx1"/>
                </a:solidFill>
                <a:latin typeface="Calibri" panose="020F0502020204030204" pitchFamily="34" charset="0"/>
                <a:cs typeface="Calibri" panose="020F0502020204030204" pitchFamily="34" charset="0"/>
              </a:rPr>
              <a:t>der Nationalen Demenzstrategie Deutschland </a:t>
            </a:r>
          </a:p>
          <a:p>
            <a:pPr marL="1117350" lvl="2" indent="-457200">
              <a:lnSpc>
                <a:spcPct val="100000"/>
              </a:lnSpc>
              <a:spcAft>
                <a:spcPts val="600"/>
              </a:spcAft>
              <a:buFont typeface="+mj-lt"/>
              <a:buAutoNum type="romanUcPeriod"/>
            </a:pPr>
            <a:r>
              <a:rPr lang="de-DE" sz="2000" dirty="0">
                <a:latin typeface="Calibri" panose="020F0502020204030204" pitchFamily="34" charset="0"/>
                <a:cs typeface="Calibri" panose="020F0502020204030204" pitchFamily="34" charset="0"/>
              </a:rPr>
              <a:t>Strukturen zur gesellschaftlichen Teilhabe von Menschen mit Demenz an ihrem Lebensort aus- und aufbauen.</a:t>
            </a:r>
          </a:p>
          <a:p>
            <a:pPr marL="1117350" lvl="2" indent="-457200">
              <a:lnSpc>
                <a:spcPct val="100000"/>
              </a:lnSpc>
              <a:spcAft>
                <a:spcPts val="600"/>
              </a:spcAft>
              <a:buFont typeface="+mj-lt"/>
              <a:buAutoNum type="romanUcPeriod"/>
            </a:pPr>
            <a:r>
              <a:rPr lang="de-DE" sz="2000" dirty="0">
                <a:latin typeface="Calibri" panose="020F0502020204030204" pitchFamily="34" charset="0"/>
                <a:cs typeface="Calibri" panose="020F0502020204030204" pitchFamily="34" charset="0"/>
              </a:rPr>
              <a:t>Menschen mit Demenz und ihre Angehörige unterstützen.</a:t>
            </a:r>
          </a:p>
          <a:p>
            <a:pPr marL="1117350" lvl="2" indent="-457200">
              <a:lnSpc>
                <a:spcPct val="100000"/>
              </a:lnSpc>
              <a:spcAft>
                <a:spcPts val="600"/>
              </a:spcAft>
              <a:buFont typeface="+mj-lt"/>
              <a:buAutoNum type="romanUcPeriod"/>
            </a:pPr>
            <a:r>
              <a:rPr lang="de-DE" sz="2000" dirty="0">
                <a:latin typeface="Calibri" panose="020F0502020204030204" pitchFamily="34" charset="0"/>
                <a:cs typeface="Calibri" panose="020F0502020204030204" pitchFamily="34" charset="0"/>
              </a:rPr>
              <a:t>Medizinische und pflegerische Versorgung von Menschen mit Demenz weiterentwickeln.</a:t>
            </a:r>
          </a:p>
          <a:p>
            <a:pPr marL="1117350" lvl="2" indent="-457200">
              <a:lnSpc>
                <a:spcPct val="100000"/>
              </a:lnSpc>
              <a:spcAft>
                <a:spcPts val="600"/>
              </a:spcAft>
              <a:buFont typeface="+mj-lt"/>
              <a:buAutoNum type="romanUcPeriod"/>
            </a:pPr>
            <a:r>
              <a:rPr lang="de-DE" sz="2000" dirty="0" err="1">
                <a:latin typeface="Calibri" panose="020F0502020204030204" pitchFamily="34" charset="0"/>
                <a:cs typeface="Calibri" panose="020F0502020204030204" pitchFamily="34" charset="0"/>
              </a:rPr>
              <a:t>Excellente</a:t>
            </a:r>
            <a:r>
              <a:rPr lang="de-DE" sz="2000" dirty="0">
                <a:latin typeface="Calibri" panose="020F0502020204030204" pitchFamily="34" charset="0"/>
                <a:cs typeface="Calibri" panose="020F0502020204030204" pitchFamily="34" charset="0"/>
              </a:rPr>
              <a:t> Forschung zu Demenz fördern.</a:t>
            </a:r>
          </a:p>
          <a:p>
            <a:pPr marL="1117350" lvl="2" indent="-457200">
              <a:lnSpc>
                <a:spcPct val="100000"/>
              </a:lnSpc>
              <a:spcAft>
                <a:spcPts val="600"/>
              </a:spcAft>
              <a:buFont typeface="+mj-lt"/>
              <a:buAutoNum type="arabicPeriod"/>
            </a:pPr>
            <a:endParaRPr lang="de-DE" sz="1400" dirty="0">
              <a:solidFill>
                <a:srgbClr val="C6D443"/>
              </a:solidFill>
              <a:latin typeface="Calibri" panose="020F0502020204030204" pitchFamily="34" charset="0"/>
              <a:cs typeface="Times New Roman" panose="02020603050405020304" pitchFamily="18" charset="0"/>
            </a:endParaRPr>
          </a:p>
        </p:txBody>
      </p:sp>
      <p:pic>
        <p:nvPicPr>
          <p:cNvPr id="6" name="Grafik 5">
            <a:extLst>
              <a:ext uri="{FF2B5EF4-FFF2-40B4-BE49-F238E27FC236}">
                <a16:creationId xmlns:a16="http://schemas.microsoft.com/office/drawing/2014/main" id="{3ADD9BFD-08B5-8D92-874B-29447251A6D9}"/>
              </a:ext>
            </a:extLst>
          </p:cNvPr>
          <p:cNvPicPr>
            <a:picLocks noChangeAspect="1"/>
          </p:cNvPicPr>
          <p:nvPr/>
        </p:nvPicPr>
        <p:blipFill>
          <a:blip r:embed="rId3"/>
          <a:stretch>
            <a:fillRect/>
          </a:stretch>
        </p:blipFill>
        <p:spPr>
          <a:xfrm>
            <a:off x="108158" y="1257972"/>
            <a:ext cx="720000" cy="838090"/>
          </a:xfrm>
          <a:prstGeom prst="rect">
            <a:avLst/>
          </a:prstGeom>
        </p:spPr>
      </p:pic>
      <p:pic>
        <p:nvPicPr>
          <p:cNvPr id="7" name="Grafik 6">
            <a:extLst>
              <a:ext uri="{FF2B5EF4-FFF2-40B4-BE49-F238E27FC236}">
                <a16:creationId xmlns:a16="http://schemas.microsoft.com/office/drawing/2014/main" id="{15E029C1-67A0-74BA-1D95-93C129DDCE0D}"/>
              </a:ext>
            </a:extLst>
          </p:cNvPr>
          <p:cNvPicPr>
            <a:picLocks noChangeAspect="1"/>
          </p:cNvPicPr>
          <p:nvPr/>
        </p:nvPicPr>
        <p:blipFill>
          <a:blip r:embed="rId4"/>
          <a:stretch>
            <a:fillRect/>
          </a:stretch>
        </p:blipFill>
        <p:spPr>
          <a:xfrm>
            <a:off x="133238" y="2438919"/>
            <a:ext cx="720000" cy="838090"/>
          </a:xfrm>
          <a:prstGeom prst="rect">
            <a:avLst/>
          </a:prstGeom>
        </p:spPr>
      </p:pic>
      <p:pic>
        <p:nvPicPr>
          <p:cNvPr id="9" name="Grafik 8">
            <a:extLst>
              <a:ext uri="{FF2B5EF4-FFF2-40B4-BE49-F238E27FC236}">
                <a16:creationId xmlns:a16="http://schemas.microsoft.com/office/drawing/2014/main" id="{E1390121-9F05-BD73-D182-4F90C4A6CBC1}"/>
              </a:ext>
            </a:extLst>
          </p:cNvPr>
          <p:cNvPicPr>
            <a:picLocks noChangeAspect="1"/>
          </p:cNvPicPr>
          <p:nvPr/>
        </p:nvPicPr>
        <p:blipFill>
          <a:blip r:embed="rId5"/>
          <a:stretch>
            <a:fillRect/>
          </a:stretch>
        </p:blipFill>
        <p:spPr>
          <a:xfrm>
            <a:off x="133238" y="3759252"/>
            <a:ext cx="720000" cy="838090"/>
          </a:xfrm>
          <a:prstGeom prst="rect">
            <a:avLst/>
          </a:prstGeom>
        </p:spPr>
      </p:pic>
      <p:pic>
        <p:nvPicPr>
          <p:cNvPr id="21" name="Grafik 20">
            <a:extLst>
              <a:ext uri="{FF2B5EF4-FFF2-40B4-BE49-F238E27FC236}">
                <a16:creationId xmlns:a16="http://schemas.microsoft.com/office/drawing/2014/main" id="{E7255E1A-A757-6475-9697-5256112116D9}"/>
              </a:ext>
            </a:extLst>
          </p:cNvPr>
          <p:cNvPicPr>
            <a:picLocks noChangeAspect="1"/>
          </p:cNvPicPr>
          <p:nvPr/>
        </p:nvPicPr>
        <p:blipFill>
          <a:blip r:embed="rId6"/>
          <a:stretch>
            <a:fillRect/>
          </a:stretch>
        </p:blipFill>
        <p:spPr>
          <a:xfrm>
            <a:off x="188171" y="5180983"/>
            <a:ext cx="720000" cy="838090"/>
          </a:xfrm>
          <a:prstGeom prst="rect">
            <a:avLst/>
          </a:prstGeom>
        </p:spPr>
      </p:pic>
      <p:sp>
        <p:nvSpPr>
          <p:cNvPr id="23" name="Textfeld 22">
            <a:extLst>
              <a:ext uri="{FF2B5EF4-FFF2-40B4-BE49-F238E27FC236}">
                <a16:creationId xmlns:a16="http://schemas.microsoft.com/office/drawing/2014/main" id="{FF38F596-8131-845B-DA8B-11D51BE84E76}"/>
              </a:ext>
            </a:extLst>
          </p:cNvPr>
          <p:cNvSpPr txBox="1"/>
          <p:nvPr/>
        </p:nvSpPr>
        <p:spPr>
          <a:xfrm>
            <a:off x="9622409" y="187641"/>
            <a:ext cx="2546331" cy="523220"/>
          </a:xfrm>
          <a:prstGeom prst="rect">
            <a:avLst/>
          </a:prstGeom>
          <a:noFill/>
        </p:spPr>
        <p:txBody>
          <a:bodyPr wrap="square" rtlCol="0">
            <a:spAutoFit/>
          </a:bodyPr>
          <a:lstStyle/>
          <a:p>
            <a:pPr algn="r"/>
            <a:r>
              <a:rPr lang="de-DE"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ALLTAG IN DER </a:t>
            </a:r>
            <a:r>
              <a:rPr lang="de-DE" sz="1400" b="1" dirty="0">
                <a:solidFill>
                  <a:schemeClr val="bg1"/>
                </a:solidFill>
                <a:latin typeface="Calibri" panose="020F0502020204030204" pitchFamily="34" charset="0"/>
                <a:cs typeface="Calibri" panose="020F0502020204030204" pitchFamily="34" charset="0"/>
              </a:rPr>
              <a:t>KOMMUNE…</a:t>
            </a:r>
            <a:endParaRPr lang="de-DE" sz="1400"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BF6DC561-C93F-996A-1FB8-6C903DFBBD5E}"/>
              </a:ext>
            </a:extLst>
          </p:cNvPr>
          <p:cNvSpPr txBox="1">
            <a:spLocks/>
          </p:cNvSpPr>
          <p:nvPr/>
        </p:nvSpPr>
        <p:spPr>
          <a:xfrm>
            <a:off x="385081" y="328671"/>
            <a:ext cx="10515599" cy="1035107"/>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de-DE" sz="3600" b="1" dirty="0">
                <a:latin typeface="Calibri" panose="020F0502020204030204" pitchFamily="34" charset="0"/>
                <a:cs typeface="Calibri" panose="020F0502020204030204" pitchFamily="34" charset="0"/>
              </a:rPr>
              <a:t>NATIONALE DEMENZSTRATEGIE </a:t>
            </a:r>
          </a:p>
          <a:p>
            <a:r>
              <a:rPr lang="de-DE" sz="3600" b="1" dirty="0">
                <a:latin typeface="Calibri" panose="020F0502020204030204" pitchFamily="34" charset="0"/>
                <a:cs typeface="Calibri" panose="020F0502020204030204" pitchFamily="34" charset="0"/>
              </a:rPr>
              <a:t>	</a:t>
            </a:r>
          </a:p>
        </p:txBody>
      </p:sp>
      <p:sp>
        <p:nvSpPr>
          <p:cNvPr id="8" name="Rechteck 7">
            <a:extLst>
              <a:ext uri="{FF2B5EF4-FFF2-40B4-BE49-F238E27FC236}">
                <a16:creationId xmlns:a16="http://schemas.microsoft.com/office/drawing/2014/main" id="{7D937F9F-4A50-25AC-099A-029B9BA00106}"/>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Textfeld 38">
            <a:extLst>
              <a:ext uri="{FF2B5EF4-FFF2-40B4-BE49-F238E27FC236}">
                <a16:creationId xmlns:a16="http://schemas.microsoft.com/office/drawing/2014/main" id="{D6B54F8C-3148-FBC9-FDD5-B1E63D795EEE}"/>
              </a:ext>
            </a:extLst>
          </p:cNvPr>
          <p:cNvSpPr txBox="1"/>
          <p:nvPr/>
        </p:nvSpPr>
        <p:spPr>
          <a:xfrm>
            <a:off x="9713593" y="187177"/>
            <a:ext cx="2546331" cy="307777"/>
          </a:xfrm>
          <a:prstGeom prst="rect">
            <a:avLst/>
          </a:prstGeom>
          <a:noFill/>
        </p:spPr>
        <p:txBody>
          <a:bodyPr wrap="square" rtlCol="0">
            <a:spAutoFit/>
          </a:bodyPr>
          <a:lstStyle/>
          <a:p>
            <a:pPr algn="r"/>
            <a:r>
              <a:rPr lang="de-DE" sz="1400" b="1" dirty="0">
                <a:solidFill>
                  <a:schemeClr val="bg1"/>
                </a:solidFill>
                <a:latin typeface="Calibri" panose="020F0502020204030204" pitchFamily="34" charset="0"/>
                <a:cs typeface="Times New Roman" panose="02020603050405020304" pitchFamily="18" charset="0"/>
              </a:rPr>
              <a:t>KONZEPT &amp; STRATEGIE BIS 2026</a:t>
            </a:r>
            <a:endParaRPr lang="de-DE" sz="1400" dirty="0">
              <a:solidFill>
                <a:schemeClr val="bg1"/>
              </a:solidFill>
              <a:latin typeface="Arial" panose="020B0604020202020204" pitchFamily="34" charset="0"/>
              <a:cs typeface="Arial" panose="020B0604020202020204" pitchFamily="34" charset="0"/>
            </a:endParaRPr>
          </a:p>
        </p:txBody>
      </p:sp>
      <p:sp>
        <p:nvSpPr>
          <p:cNvPr id="3" name="Foliennummernplatzhalter 15">
            <a:extLst>
              <a:ext uri="{FF2B5EF4-FFF2-40B4-BE49-F238E27FC236}">
                <a16:creationId xmlns:a16="http://schemas.microsoft.com/office/drawing/2014/main" id="{2076786B-7FAB-8A6D-7F24-58B1B22DD378}"/>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11</a:t>
            </a:fld>
            <a:endParaRPr lang="de-DE" dirty="0">
              <a:latin typeface="Calibri" panose="020F0502020204030204" pitchFamily="34" charset="0"/>
              <a:cs typeface="Calibri" panose="020F0502020204030204" pitchFamily="34" charset="0"/>
            </a:endParaRPr>
          </a:p>
        </p:txBody>
      </p:sp>
      <p:sp>
        <p:nvSpPr>
          <p:cNvPr id="5" name="Datumsplatzhalter 9">
            <a:extLst>
              <a:ext uri="{FF2B5EF4-FFF2-40B4-BE49-F238E27FC236}">
                <a16:creationId xmlns:a16="http://schemas.microsoft.com/office/drawing/2014/main" id="{E937E8F8-C3F6-F5CC-1930-FFB222621EEC}"/>
              </a:ext>
            </a:extLst>
          </p:cNvPr>
          <p:cNvSpPr txBox="1">
            <a:spLocks/>
          </p:cNvSpPr>
          <p:nvPr/>
        </p:nvSpPr>
        <p:spPr>
          <a:xfrm>
            <a:off x="9568531" y="6487796"/>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Tree>
    <p:extLst>
      <p:ext uri="{BB962C8B-B14F-4D97-AF65-F5344CB8AC3E}">
        <p14:creationId xmlns:p14="http://schemas.microsoft.com/office/powerpoint/2010/main" val="3773232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grpSp>
        <p:nvGrpSpPr>
          <p:cNvPr id="129" name="Group 128">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0" name="Rectangle 129">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1" name="Oval 130">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2" name="Oval 131">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3" name="Group 132">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38" name="Rectangle 137">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9" name="Rectangle 138">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34" name="Group 133">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36" name="Rectangle 135">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7" name="Rectangle 136">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35" name="Rectangle 134">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1" name="Rectangle 140">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43" name="Freeform: Shape 142">
            <a:extLst>
              <a:ext uri="{FF2B5EF4-FFF2-40B4-BE49-F238E27FC236}">
                <a16:creationId xmlns:a16="http://schemas.microsoft.com/office/drawing/2014/main" id="{EB95B01E-5851-431E-863B-0FAC65669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125" y="3600"/>
            <a:ext cx="7266875" cy="6854400"/>
          </a:xfrm>
          <a:custGeom>
            <a:avLst/>
            <a:gdLst>
              <a:gd name="connsiteX0" fmla="*/ 3839675 w 7266875"/>
              <a:gd name="connsiteY0" fmla="*/ 0 h 6854400"/>
              <a:gd name="connsiteX1" fmla="*/ 7266875 w 7266875"/>
              <a:gd name="connsiteY1" fmla="*/ 3427200 h 6854400"/>
              <a:gd name="connsiteX2" fmla="*/ 3839675 w 7266875"/>
              <a:gd name="connsiteY2" fmla="*/ 6854400 h 6854400"/>
              <a:gd name="connsiteX3" fmla="*/ 3489264 w 7266875"/>
              <a:gd name="connsiteY3" fmla="*/ 6836706 h 6854400"/>
              <a:gd name="connsiteX4" fmla="*/ 3327588 w 7266875"/>
              <a:gd name="connsiteY4" fmla="*/ 6816161 h 6854400"/>
              <a:gd name="connsiteX5" fmla="*/ 3174464 w 7266875"/>
              <a:gd name="connsiteY5" fmla="*/ 6839531 h 6854400"/>
              <a:gd name="connsiteX6" fmla="*/ 2880000 w 7266875"/>
              <a:gd name="connsiteY6" fmla="*/ 6854400 h 6854400"/>
              <a:gd name="connsiteX7" fmla="*/ 0 w 7266875"/>
              <a:gd name="connsiteY7" fmla="*/ 3974400 h 6854400"/>
              <a:gd name="connsiteX8" fmla="*/ 226325 w 7266875"/>
              <a:gd name="connsiteY8" fmla="*/ 2853374 h 6854400"/>
              <a:gd name="connsiteX9" fmla="*/ 258015 w 7266875"/>
              <a:gd name="connsiteY9" fmla="*/ 2787590 h 6854400"/>
              <a:gd name="connsiteX10" fmla="*/ 224445 w 7266875"/>
              <a:gd name="connsiteY10" fmla="*/ 2657030 h 6854400"/>
              <a:gd name="connsiteX11" fmla="*/ 180561 w 7266875"/>
              <a:gd name="connsiteY11" fmla="*/ 2221714 h 6854400"/>
              <a:gd name="connsiteX12" fmla="*/ 2340561 w 7266875"/>
              <a:gd name="connsiteY12" fmla="*/ 61714 h 6854400"/>
              <a:gd name="connsiteX13" fmla="*/ 2828370 w 7266875"/>
              <a:gd name="connsiteY13" fmla="*/ 117025 h 6854400"/>
              <a:gd name="connsiteX14" fmla="*/ 2891183 w 7266875"/>
              <a:gd name="connsiteY14" fmla="*/ 134017 h 6854400"/>
              <a:gd name="connsiteX15" fmla="*/ 2983165 w 7266875"/>
              <a:gd name="connsiteY15" fmla="*/ 107897 h 6854400"/>
              <a:gd name="connsiteX16" fmla="*/ 3839675 w 7266875"/>
              <a:gd name="connsiteY16" fmla="*/ 0 h 685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6875" h="6854400">
                <a:moveTo>
                  <a:pt x="3839675" y="0"/>
                </a:moveTo>
                <a:cubicBezTo>
                  <a:pt x="5732465" y="0"/>
                  <a:pt x="7266875" y="1534410"/>
                  <a:pt x="7266875" y="3427200"/>
                </a:cubicBezTo>
                <a:cubicBezTo>
                  <a:pt x="7266875" y="5319990"/>
                  <a:pt x="5732465" y="6854400"/>
                  <a:pt x="3839675" y="6854400"/>
                </a:cubicBezTo>
                <a:cubicBezTo>
                  <a:pt x="3721376" y="6854400"/>
                  <a:pt x="3604476" y="6848406"/>
                  <a:pt x="3489264" y="6836706"/>
                </a:cubicBezTo>
                <a:lnTo>
                  <a:pt x="3327588" y="6816161"/>
                </a:lnTo>
                <a:lnTo>
                  <a:pt x="3174464" y="6839531"/>
                </a:lnTo>
                <a:cubicBezTo>
                  <a:pt x="3077646" y="6849363"/>
                  <a:pt x="2979412" y="6854400"/>
                  <a:pt x="2880000" y="6854400"/>
                </a:cubicBezTo>
                <a:cubicBezTo>
                  <a:pt x="1289420" y="6854400"/>
                  <a:pt x="0" y="5564980"/>
                  <a:pt x="0" y="3974400"/>
                </a:cubicBezTo>
                <a:cubicBezTo>
                  <a:pt x="0" y="3576755"/>
                  <a:pt x="80589" y="3197933"/>
                  <a:pt x="226325" y="2853374"/>
                </a:cubicBezTo>
                <a:lnTo>
                  <a:pt x="258015" y="2787590"/>
                </a:lnTo>
                <a:lnTo>
                  <a:pt x="224445" y="2657030"/>
                </a:lnTo>
                <a:cubicBezTo>
                  <a:pt x="195672" y="2516419"/>
                  <a:pt x="180561" y="2370831"/>
                  <a:pt x="180561" y="2221714"/>
                </a:cubicBezTo>
                <a:cubicBezTo>
                  <a:pt x="180561" y="1028779"/>
                  <a:pt x="1147626" y="61714"/>
                  <a:pt x="2340561" y="61714"/>
                </a:cubicBezTo>
                <a:cubicBezTo>
                  <a:pt x="2508318" y="61714"/>
                  <a:pt x="2671608" y="80838"/>
                  <a:pt x="2828370" y="117025"/>
                </a:cubicBezTo>
                <a:lnTo>
                  <a:pt x="2891183" y="134017"/>
                </a:lnTo>
                <a:lnTo>
                  <a:pt x="2983165" y="107897"/>
                </a:lnTo>
                <a:cubicBezTo>
                  <a:pt x="3256928" y="37461"/>
                  <a:pt x="3543927" y="0"/>
                  <a:pt x="3839675" y="0"/>
                </a:cubicBezTo>
                <a:close/>
              </a:path>
            </a:pathLst>
          </a:custGeom>
          <a:solidFill>
            <a:schemeClr val="bg2">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5" name="Group 144">
            <a:extLst>
              <a:ext uri="{FF2B5EF4-FFF2-40B4-BE49-F238E27FC236}">
                <a16:creationId xmlns:a16="http://schemas.microsoft.com/office/drawing/2014/main" id="{5F17E415-B31D-479C-85EC-3974EB6DED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925125" y="-8"/>
            <a:ext cx="7266875" cy="6854400"/>
            <a:chOff x="4925125" y="3600"/>
            <a:chExt cx="7266875" cy="6854400"/>
          </a:xfrm>
        </p:grpSpPr>
        <p:sp>
          <p:nvSpPr>
            <p:cNvPr id="146" name="Oval 145">
              <a:extLst>
                <a:ext uri="{FF2B5EF4-FFF2-40B4-BE49-F238E27FC236}">
                  <a16:creationId xmlns:a16="http://schemas.microsoft.com/office/drawing/2014/main" id="{10DD1D5F-3B52-4010-9875-7B2C81481D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19A5E776-A0B7-4721-A7C0-6297BF15ADA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627A0E1-E162-49A8-AD35-2102FE5DA0E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Grafik 1" descr="Ein Bild, das Text, mehrere enthält.&#10;&#10;Automatisch generierte Beschreibung">
            <a:extLst>
              <a:ext uri="{FF2B5EF4-FFF2-40B4-BE49-F238E27FC236}">
                <a16:creationId xmlns:a16="http://schemas.microsoft.com/office/drawing/2014/main" id="{5EA19FA3-B726-4F5B-A1D1-73A61D48BEE4}"/>
              </a:ext>
            </a:extLst>
          </p:cNvPr>
          <p:cNvPicPr>
            <a:picLocks noChangeAspect="1"/>
          </p:cNvPicPr>
          <p:nvPr/>
        </p:nvPicPr>
        <p:blipFill>
          <a:blip r:embed="rId3"/>
          <a:stretch>
            <a:fillRect/>
          </a:stretch>
        </p:blipFill>
        <p:spPr>
          <a:xfrm>
            <a:off x="8099060" y="4028709"/>
            <a:ext cx="3402374" cy="2277395"/>
          </a:xfrm>
          <a:prstGeom prst="rect">
            <a:avLst/>
          </a:prstGeom>
          <a:effectLst>
            <a:softEdge rad="374342"/>
          </a:effectLst>
        </p:spPr>
      </p:pic>
      <p:sp>
        <p:nvSpPr>
          <p:cNvPr id="4" name="Datumsplatzhalter 9">
            <a:extLst>
              <a:ext uri="{FF2B5EF4-FFF2-40B4-BE49-F238E27FC236}">
                <a16:creationId xmlns:a16="http://schemas.microsoft.com/office/drawing/2014/main" id="{3CF392FF-B7E7-E617-67B6-49A15FFA2B88}"/>
              </a:ext>
            </a:extLst>
          </p:cNvPr>
          <p:cNvSpPr txBox="1">
            <a:spLocks/>
          </p:cNvSpPr>
          <p:nvPr/>
        </p:nvSpPr>
        <p:spPr>
          <a:xfrm>
            <a:off x="9589192" y="6466538"/>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
        <p:nvSpPr>
          <p:cNvPr id="7" name="Rechteck 6">
            <a:extLst>
              <a:ext uri="{FF2B5EF4-FFF2-40B4-BE49-F238E27FC236}">
                <a16:creationId xmlns:a16="http://schemas.microsoft.com/office/drawing/2014/main" id="{33236DDE-1CC7-F1BB-AF77-7D70E2A4DBEC}"/>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2">
            <a:extLst>
              <a:ext uri="{FF2B5EF4-FFF2-40B4-BE49-F238E27FC236}">
                <a16:creationId xmlns:a16="http://schemas.microsoft.com/office/drawing/2014/main" id="{917B2485-C385-529F-DA6A-D425C7A96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930" r="2" b="18529"/>
          <a:stretch>
            <a:fillRect/>
          </a:stretch>
        </p:blipFill>
        <p:spPr bwMode="auto">
          <a:xfrm>
            <a:off x="4101600" y="1323175"/>
            <a:ext cx="3737555" cy="2102375"/>
          </a:xfrm>
          <a:prstGeom prst="rect">
            <a:avLst/>
          </a:prstGeom>
          <a:noFill/>
          <a:ln>
            <a:noFill/>
          </a:ln>
          <a:effectLst>
            <a:softEdge rad="184765"/>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19" descr="Ein Bild, das Diagramm enthält.&#10;&#10;Automatisch generierte Beschreibung">
            <a:extLst>
              <a:ext uri="{FF2B5EF4-FFF2-40B4-BE49-F238E27FC236}">
                <a16:creationId xmlns:a16="http://schemas.microsoft.com/office/drawing/2014/main" id="{83AE6EB7-5596-0074-87BC-2D65277BC6A6}"/>
              </a:ext>
            </a:extLst>
          </p:cNvPr>
          <p:cNvPicPr>
            <a:picLocks noChangeAspect="1"/>
          </p:cNvPicPr>
          <p:nvPr/>
        </p:nvPicPr>
        <p:blipFill>
          <a:blip r:embed="rId5"/>
          <a:stretch>
            <a:fillRect/>
          </a:stretch>
        </p:blipFill>
        <p:spPr>
          <a:xfrm>
            <a:off x="299778" y="1194517"/>
            <a:ext cx="3354589" cy="2391350"/>
          </a:xfrm>
          <a:prstGeom prst="rect">
            <a:avLst/>
          </a:prstGeom>
          <a:effectLst>
            <a:softEdge rad="201600"/>
          </a:effectLst>
        </p:spPr>
      </p:pic>
      <p:sp>
        <p:nvSpPr>
          <p:cNvPr id="21" name="Titel 1">
            <a:extLst>
              <a:ext uri="{FF2B5EF4-FFF2-40B4-BE49-F238E27FC236}">
                <a16:creationId xmlns:a16="http://schemas.microsoft.com/office/drawing/2014/main" id="{86376589-C0E3-7E86-97C0-3F969C14A5CC}"/>
              </a:ext>
            </a:extLst>
          </p:cNvPr>
          <p:cNvSpPr txBox="1">
            <a:spLocks/>
          </p:cNvSpPr>
          <p:nvPr/>
        </p:nvSpPr>
        <p:spPr>
          <a:xfrm>
            <a:off x="385082" y="328671"/>
            <a:ext cx="9616388" cy="103510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en-US" sz="3200" dirty="0">
                <a:solidFill>
                  <a:srgbClr val="FFFFFF"/>
                </a:solidFill>
                <a:latin typeface="Calibri" panose="020F0502020204030204" pitchFamily="34" charset="0"/>
                <a:cs typeface="Calibri" panose="020F0502020204030204" pitchFamily="34" charset="0"/>
              </a:rPr>
              <a:t>WICHTIGES UND HILFREICHES 			                    MENSCHEN MIT DEMENZ   </a:t>
            </a:r>
            <a:endParaRPr lang="de-DE" sz="3200" dirty="0">
              <a:solidFill>
                <a:srgbClr val="FFFFFF"/>
              </a:solidFill>
              <a:latin typeface="Calibri" panose="020F0502020204030204" pitchFamily="34" charset="0"/>
              <a:cs typeface="Calibri" panose="020F0502020204030204" pitchFamily="34" charset="0"/>
            </a:endParaRPr>
          </a:p>
        </p:txBody>
      </p:sp>
      <p:pic>
        <p:nvPicPr>
          <p:cNvPr id="25" name="Grafik 24" descr="Ein Bild, das Diagramm enthält.&#10;&#10;Automatisch generierte Beschreibung">
            <a:extLst>
              <a:ext uri="{FF2B5EF4-FFF2-40B4-BE49-F238E27FC236}">
                <a16:creationId xmlns:a16="http://schemas.microsoft.com/office/drawing/2014/main" id="{72AAF50F-2FA2-90DE-2719-8031F5FDC27C}"/>
              </a:ext>
            </a:extLst>
          </p:cNvPr>
          <p:cNvPicPr>
            <a:picLocks noChangeAspect="1"/>
          </p:cNvPicPr>
          <p:nvPr/>
        </p:nvPicPr>
        <p:blipFill>
          <a:blip r:embed="rId6"/>
          <a:stretch>
            <a:fillRect/>
          </a:stretch>
        </p:blipFill>
        <p:spPr>
          <a:xfrm>
            <a:off x="355221" y="3840618"/>
            <a:ext cx="3348076" cy="2368395"/>
          </a:xfrm>
          <a:prstGeom prst="rect">
            <a:avLst/>
          </a:prstGeom>
          <a:effectLst>
            <a:softEdge rad="252347"/>
          </a:effectLst>
        </p:spPr>
      </p:pic>
      <p:sp>
        <p:nvSpPr>
          <p:cNvPr id="26" name="Textfeld 25">
            <a:extLst>
              <a:ext uri="{FF2B5EF4-FFF2-40B4-BE49-F238E27FC236}">
                <a16:creationId xmlns:a16="http://schemas.microsoft.com/office/drawing/2014/main" id="{11964516-C5E4-7C19-BB61-B390FC2AAA2E}"/>
              </a:ext>
            </a:extLst>
          </p:cNvPr>
          <p:cNvSpPr txBox="1"/>
          <p:nvPr/>
        </p:nvSpPr>
        <p:spPr>
          <a:xfrm>
            <a:off x="9622409" y="187641"/>
            <a:ext cx="2546331" cy="523220"/>
          </a:xfrm>
          <a:prstGeom prst="rect">
            <a:avLst/>
          </a:prstGeom>
          <a:noFill/>
        </p:spPr>
        <p:txBody>
          <a:bodyPr wrap="square" rtlCol="0">
            <a:spAutoFit/>
          </a:bodyPr>
          <a:lstStyle/>
          <a:p>
            <a:pPr algn="r"/>
            <a:r>
              <a:rPr lang="de-DE"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GEMEINSAM </a:t>
            </a:r>
            <a:endParaRPr lang="de-DE" sz="1400" b="1"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pic>
        <p:nvPicPr>
          <p:cNvPr id="27" name="Picture 3" descr="C:\Users\j.vandersteen\AAAmemstick mei 17\ERC juli16 over naar LUMC\0_2016 2017\Controlled dying_finished 26January2017.jpg">
            <a:extLst>
              <a:ext uri="{FF2B5EF4-FFF2-40B4-BE49-F238E27FC236}">
                <a16:creationId xmlns:a16="http://schemas.microsoft.com/office/drawing/2014/main" id="{70F2085E-E90A-0676-72F7-C506C99B63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2031" y="1214049"/>
            <a:ext cx="3323757" cy="2282802"/>
          </a:xfrm>
          <a:prstGeom prst="rect">
            <a:avLst/>
          </a:prstGeom>
          <a:noFill/>
          <a:effectLst>
            <a:softEdge rad="197323"/>
          </a:effectLst>
          <a:extLst>
            <a:ext uri="{909E8E84-426E-40DD-AFC4-6F175D3DCCD1}">
              <a14:hiddenFill xmlns:a14="http://schemas.microsoft.com/office/drawing/2010/main">
                <a:solidFill>
                  <a:srgbClr val="FFFFFF"/>
                </a:solidFill>
              </a14:hiddenFill>
            </a:ext>
          </a:extLst>
        </p:spPr>
      </p:pic>
      <p:sp>
        <p:nvSpPr>
          <p:cNvPr id="28" name="Foliennummernplatzhalter 15">
            <a:extLst>
              <a:ext uri="{FF2B5EF4-FFF2-40B4-BE49-F238E27FC236}">
                <a16:creationId xmlns:a16="http://schemas.microsoft.com/office/drawing/2014/main" id="{C515397C-3769-D9FC-D107-F9649A3A2F7D}"/>
              </a:ext>
            </a:extLst>
          </p:cNvPr>
          <p:cNvSpPr txBox="1">
            <a:spLocks/>
          </p:cNvSpPr>
          <p:nvPr/>
        </p:nvSpPr>
        <p:spPr>
          <a:xfrm>
            <a:off x="4724400" y="6356349"/>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B2C1C12-21C1-4BA4-AB6C-4B543C042EB6}" type="slidenum">
              <a:rPr lang="de-DE" sz="1000" smtClean="0">
                <a:latin typeface="Calibri" panose="020F0502020204030204" pitchFamily="34" charset="0"/>
                <a:cs typeface="Calibri" panose="020F0502020204030204" pitchFamily="34" charset="0"/>
              </a:rPr>
              <a:pPr algn="ctr"/>
              <a:t>12</a:t>
            </a:fld>
            <a:endParaRPr lang="de-DE" sz="1000" dirty="0">
              <a:latin typeface="Calibri" panose="020F0502020204030204" pitchFamily="34" charset="0"/>
              <a:cs typeface="Calibri" panose="020F0502020204030204" pitchFamily="34" charset="0"/>
            </a:endParaRPr>
          </a:p>
        </p:txBody>
      </p:sp>
      <p:pic>
        <p:nvPicPr>
          <p:cNvPr id="30" name="Grafik 29" descr="Ein Bild, das Entwurf, Muster, Origami, Zeichnung enthält.&#10;&#10;Automatisch generierte Beschreibung">
            <a:extLst>
              <a:ext uri="{FF2B5EF4-FFF2-40B4-BE49-F238E27FC236}">
                <a16:creationId xmlns:a16="http://schemas.microsoft.com/office/drawing/2014/main" id="{0256B0C5-244B-4EC5-D43D-F61BF18CCE87}"/>
              </a:ext>
            </a:extLst>
          </p:cNvPr>
          <p:cNvPicPr>
            <a:picLocks noChangeAspect="1"/>
          </p:cNvPicPr>
          <p:nvPr/>
        </p:nvPicPr>
        <p:blipFill>
          <a:blip r:embed="rId8"/>
          <a:stretch>
            <a:fillRect/>
          </a:stretch>
        </p:blipFill>
        <p:spPr>
          <a:xfrm>
            <a:off x="4026085" y="3968347"/>
            <a:ext cx="3850291" cy="2145678"/>
          </a:xfrm>
          <a:prstGeom prst="rect">
            <a:avLst/>
          </a:prstGeom>
          <a:effectLst>
            <a:softEdge rad="221622"/>
          </a:effectLst>
        </p:spPr>
      </p:pic>
      <p:grpSp>
        <p:nvGrpSpPr>
          <p:cNvPr id="31" name="Group 2">
            <a:extLst>
              <a:ext uri="{FF2B5EF4-FFF2-40B4-BE49-F238E27FC236}">
                <a16:creationId xmlns:a16="http://schemas.microsoft.com/office/drawing/2014/main" id="{A50A2869-EBC9-5EB6-59AD-66E86105B1B2}"/>
              </a:ext>
            </a:extLst>
          </p:cNvPr>
          <p:cNvGrpSpPr>
            <a:grpSpLocks/>
          </p:cNvGrpSpPr>
          <p:nvPr/>
        </p:nvGrpSpPr>
        <p:grpSpPr bwMode="auto">
          <a:xfrm>
            <a:off x="-360921" y="3315170"/>
            <a:ext cx="3481803" cy="656876"/>
            <a:chOff x="284" y="202"/>
            <a:chExt cx="8691" cy="1824"/>
          </a:xfrm>
        </p:grpSpPr>
        <p:pic>
          <p:nvPicPr>
            <p:cNvPr id="32" name="Picture 5">
              <a:extLst>
                <a:ext uri="{FF2B5EF4-FFF2-40B4-BE49-F238E27FC236}">
                  <a16:creationId xmlns:a16="http://schemas.microsoft.com/office/drawing/2014/main" id="{B03607EF-9F4E-EE3E-A5ED-D47F5DD43619}"/>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4">
              <a:extLst>
                <a:ext uri="{FF2B5EF4-FFF2-40B4-BE49-F238E27FC236}">
                  <a16:creationId xmlns:a16="http://schemas.microsoft.com/office/drawing/2014/main" id="{4CD7525A-BDC0-8DC9-263C-92BBD5E413A8}"/>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4" name="Text Box 3">
              <a:extLst>
                <a:ext uri="{FF2B5EF4-FFF2-40B4-BE49-F238E27FC236}">
                  <a16:creationId xmlns:a16="http://schemas.microsoft.com/office/drawing/2014/main" id="{56FC993C-D166-9716-3C89-41E5583D7F0C}"/>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Radikale Akzeptanz</a:t>
              </a:r>
              <a:endParaRPr lang="de-DE" dirty="0">
                <a:effectLst/>
                <a:latin typeface="Times New Roman" panose="02020603050405020304" pitchFamily="18" charset="0"/>
                <a:ea typeface="Times New Roman" panose="02020603050405020304" pitchFamily="18" charset="0"/>
              </a:endParaRPr>
            </a:p>
          </p:txBody>
        </p:sp>
      </p:grpSp>
      <p:grpSp>
        <p:nvGrpSpPr>
          <p:cNvPr id="35" name="Group 2">
            <a:extLst>
              <a:ext uri="{FF2B5EF4-FFF2-40B4-BE49-F238E27FC236}">
                <a16:creationId xmlns:a16="http://schemas.microsoft.com/office/drawing/2014/main" id="{A6AF173C-D92D-9B51-8168-BC5F0FA8798E}"/>
              </a:ext>
            </a:extLst>
          </p:cNvPr>
          <p:cNvGrpSpPr>
            <a:grpSpLocks/>
          </p:cNvGrpSpPr>
          <p:nvPr/>
        </p:nvGrpSpPr>
        <p:grpSpPr bwMode="auto">
          <a:xfrm>
            <a:off x="7420443" y="6016290"/>
            <a:ext cx="3555517" cy="675603"/>
            <a:chOff x="100" y="202"/>
            <a:chExt cx="8875" cy="1876"/>
          </a:xfrm>
        </p:grpSpPr>
        <p:pic>
          <p:nvPicPr>
            <p:cNvPr id="36" name="Picture 5">
              <a:extLst>
                <a:ext uri="{FF2B5EF4-FFF2-40B4-BE49-F238E27FC236}">
                  <a16:creationId xmlns:a16="http://schemas.microsoft.com/office/drawing/2014/main" id="{3A98A252-20CB-3166-A951-FA73C1876B2E}"/>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Freeform 4">
              <a:extLst>
                <a:ext uri="{FF2B5EF4-FFF2-40B4-BE49-F238E27FC236}">
                  <a16:creationId xmlns:a16="http://schemas.microsoft.com/office/drawing/2014/main" id="{B3A2FCD7-779B-1E50-B343-B9AD6A701D50}"/>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8" name="Text Box 3">
              <a:extLst>
                <a:ext uri="{FF2B5EF4-FFF2-40B4-BE49-F238E27FC236}">
                  <a16:creationId xmlns:a16="http://schemas.microsoft.com/office/drawing/2014/main" id="{2B662DEA-C27F-AD86-A887-4F4050B12D86}"/>
                </a:ext>
              </a:extLst>
            </p:cNvPr>
            <p:cNvSpPr txBox="1">
              <a:spLocks/>
            </p:cNvSpPr>
            <p:nvPr/>
          </p:nvSpPr>
          <p:spPr bwMode="auto">
            <a:xfrm>
              <a:off x="100" y="480"/>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latin typeface="Arial Narrow" panose="020B0604020202020204" pitchFamily="34" charset="0"/>
                  <a:ea typeface="Times New Roman" panose="02020603050405020304" pitchFamily="18" charset="0"/>
                </a:rPr>
                <a:t>Inklusion leben </a:t>
              </a:r>
              <a:endParaRPr lang="de-DE" dirty="0">
                <a:effectLst/>
                <a:latin typeface="Times New Roman" panose="02020603050405020304" pitchFamily="18" charset="0"/>
                <a:ea typeface="Times New Roman" panose="02020603050405020304" pitchFamily="18" charset="0"/>
              </a:endParaRPr>
            </a:p>
          </p:txBody>
        </p:sp>
      </p:grpSp>
      <p:grpSp>
        <p:nvGrpSpPr>
          <p:cNvPr id="39" name="Group 2">
            <a:extLst>
              <a:ext uri="{FF2B5EF4-FFF2-40B4-BE49-F238E27FC236}">
                <a16:creationId xmlns:a16="http://schemas.microsoft.com/office/drawing/2014/main" id="{28E127EC-8030-76B8-ED84-6199096BB46D}"/>
              </a:ext>
            </a:extLst>
          </p:cNvPr>
          <p:cNvGrpSpPr>
            <a:grpSpLocks/>
          </p:cNvGrpSpPr>
          <p:nvPr/>
        </p:nvGrpSpPr>
        <p:grpSpPr bwMode="auto">
          <a:xfrm>
            <a:off x="-335615" y="5992224"/>
            <a:ext cx="3481803" cy="656876"/>
            <a:chOff x="284" y="202"/>
            <a:chExt cx="8691" cy="1824"/>
          </a:xfrm>
        </p:grpSpPr>
        <p:pic>
          <p:nvPicPr>
            <p:cNvPr id="40" name="Picture 5">
              <a:extLst>
                <a:ext uri="{FF2B5EF4-FFF2-40B4-BE49-F238E27FC236}">
                  <a16:creationId xmlns:a16="http://schemas.microsoft.com/office/drawing/2014/main" id="{57A0F239-54AE-2911-B669-D91E227A95EF}"/>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eform 4">
              <a:extLst>
                <a:ext uri="{FF2B5EF4-FFF2-40B4-BE49-F238E27FC236}">
                  <a16:creationId xmlns:a16="http://schemas.microsoft.com/office/drawing/2014/main" id="{BB8ED588-236A-BD8A-AFEA-5995D2B4FA04}"/>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2" name="Text Box 3">
              <a:extLst>
                <a:ext uri="{FF2B5EF4-FFF2-40B4-BE49-F238E27FC236}">
                  <a16:creationId xmlns:a16="http://schemas.microsoft.com/office/drawing/2014/main" id="{E324E87D-015A-7362-29A0-5BBF0EA05163}"/>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Rechte  </a:t>
              </a:r>
              <a:endParaRPr lang="de-DE" dirty="0">
                <a:effectLst/>
                <a:latin typeface="Times New Roman" panose="02020603050405020304" pitchFamily="18" charset="0"/>
                <a:ea typeface="Times New Roman" panose="02020603050405020304" pitchFamily="18" charset="0"/>
              </a:endParaRPr>
            </a:p>
          </p:txBody>
        </p:sp>
      </p:grpSp>
      <p:grpSp>
        <p:nvGrpSpPr>
          <p:cNvPr id="43" name="Group 2">
            <a:extLst>
              <a:ext uri="{FF2B5EF4-FFF2-40B4-BE49-F238E27FC236}">
                <a16:creationId xmlns:a16="http://schemas.microsoft.com/office/drawing/2014/main" id="{068ADCB4-2842-5EC2-0FD1-971497593E0C}"/>
              </a:ext>
            </a:extLst>
          </p:cNvPr>
          <p:cNvGrpSpPr>
            <a:grpSpLocks/>
          </p:cNvGrpSpPr>
          <p:nvPr/>
        </p:nvGrpSpPr>
        <p:grpSpPr bwMode="auto">
          <a:xfrm>
            <a:off x="3310962" y="3326621"/>
            <a:ext cx="3481803" cy="656876"/>
            <a:chOff x="284" y="202"/>
            <a:chExt cx="8691" cy="1824"/>
          </a:xfrm>
        </p:grpSpPr>
        <p:pic>
          <p:nvPicPr>
            <p:cNvPr id="44" name="Picture 5">
              <a:extLst>
                <a:ext uri="{FF2B5EF4-FFF2-40B4-BE49-F238E27FC236}">
                  <a16:creationId xmlns:a16="http://schemas.microsoft.com/office/drawing/2014/main" id="{C58D89E9-C8FC-27CA-F4C1-DE8768F4BCB2}"/>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Freeform 4">
              <a:extLst>
                <a:ext uri="{FF2B5EF4-FFF2-40B4-BE49-F238E27FC236}">
                  <a16:creationId xmlns:a16="http://schemas.microsoft.com/office/drawing/2014/main" id="{175A5CB6-08E2-4758-5AEF-047888523E1C}"/>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6" name="Text Box 3">
              <a:extLst>
                <a:ext uri="{FF2B5EF4-FFF2-40B4-BE49-F238E27FC236}">
                  <a16:creationId xmlns:a16="http://schemas.microsoft.com/office/drawing/2014/main" id="{FF4611D4-03A4-DF2C-DF4F-47397697EDEE}"/>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Im Leben bleiben </a:t>
              </a:r>
              <a:endParaRPr lang="de-DE" dirty="0">
                <a:effectLst/>
                <a:latin typeface="Times New Roman" panose="02020603050405020304" pitchFamily="18" charset="0"/>
                <a:ea typeface="Times New Roman" panose="02020603050405020304" pitchFamily="18" charset="0"/>
              </a:endParaRPr>
            </a:p>
          </p:txBody>
        </p:sp>
      </p:grpSp>
      <p:grpSp>
        <p:nvGrpSpPr>
          <p:cNvPr id="47" name="Group 2">
            <a:extLst>
              <a:ext uri="{FF2B5EF4-FFF2-40B4-BE49-F238E27FC236}">
                <a16:creationId xmlns:a16="http://schemas.microsoft.com/office/drawing/2014/main" id="{BDEF530A-D8D9-9076-6168-2FC88339037F}"/>
              </a:ext>
            </a:extLst>
          </p:cNvPr>
          <p:cNvGrpSpPr>
            <a:grpSpLocks/>
          </p:cNvGrpSpPr>
          <p:nvPr/>
        </p:nvGrpSpPr>
        <p:grpSpPr bwMode="auto">
          <a:xfrm>
            <a:off x="3329286" y="6032918"/>
            <a:ext cx="3481803" cy="656876"/>
            <a:chOff x="284" y="202"/>
            <a:chExt cx="8691" cy="1824"/>
          </a:xfrm>
        </p:grpSpPr>
        <p:pic>
          <p:nvPicPr>
            <p:cNvPr id="48" name="Picture 5">
              <a:extLst>
                <a:ext uri="{FF2B5EF4-FFF2-40B4-BE49-F238E27FC236}">
                  <a16:creationId xmlns:a16="http://schemas.microsoft.com/office/drawing/2014/main" id="{FEBA3621-E20A-3442-F4A7-36EC187B2520}"/>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Freeform 4">
              <a:extLst>
                <a:ext uri="{FF2B5EF4-FFF2-40B4-BE49-F238E27FC236}">
                  <a16:creationId xmlns:a16="http://schemas.microsoft.com/office/drawing/2014/main" id="{6495E525-54DA-B951-D31B-137C1A29CCC5}"/>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50" name="Text Box 3">
              <a:extLst>
                <a:ext uri="{FF2B5EF4-FFF2-40B4-BE49-F238E27FC236}">
                  <a16:creationId xmlns:a16="http://schemas.microsoft.com/office/drawing/2014/main" id="{C30C8FAA-5B73-95E6-DBDE-78011904DC3A}"/>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Teilhabeberechtigung  </a:t>
              </a:r>
              <a:endParaRPr lang="de-DE" dirty="0">
                <a:effectLst/>
                <a:latin typeface="Times New Roman" panose="02020603050405020304" pitchFamily="18" charset="0"/>
                <a:ea typeface="Times New Roman" panose="02020603050405020304" pitchFamily="18" charset="0"/>
              </a:endParaRPr>
            </a:p>
          </p:txBody>
        </p:sp>
      </p:grpSp>
      <p:grpSp>
        <p:nvGrpSpPr>
          <p:cNvPr id="51" name="Group 2">
            <a:extLst>
              <a:ext uri="{FF2B5EF4-FFF2-40B4-BE49-F238E27FC236}">
                <a16:creationId xmlns:a16="http://schemas.microsoft.com/office/drawing/2014/main" id="{FC85D836-8E27-CBF2-7227-672257D80FD3}"/>
              </a:ext>
            </a:extLst>
          </p:cNvPr>
          <p:cNvGrpSpPr>
            <a:grpSpLocks/>
          </p:cNvGrpSpPr>
          <p:nvPr/>
        </p:nvGrpSpPr>
        <p:grpSpPr bwMode="auto">
          <a:xfrm>
            <a:off x="7608305" y="3393412"/>
            <a:ext cx="3481803" cy="656876"/>
            <a:chOff x="284" y="202"/>
            <a:chExt cx="8691" cy="1824"/>
          </a:xfrm>
        </p:grpSpPr>
        <p:pic>
          <p:nvPicPr>
            <p:cNvPr id="52" name="Picture 5">
              <a:extLst>
                <a:ext uri="{FF2B5EF4-FFF2-40B4-BE49-F238E27FC236}">
                  <a16:creationId xmlns:a16="http://schemas.microsoft.com/office/drawing/2014/main" id="{D30EBA7A-CDA3-1B6E-D2A0-89B36503586A}"/>
                </a:ext>
              </a:extLst>
            </p:cNvPr>
            <p:cNvPicPr>
              <a:picLocks/>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Freeform 4">
              <a:extLst>
                <a:ext uri="{FF2B5EF4-FFF2-40B4-BE49-F238E27FC236}">
                  <a16:creationId xmlns:a16="http://schemas.microsoft.com/office/drawing/2014/main" id="{5772F7BB-E547-E498-7DFF-3746DC53FC02}"/>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54" name="Text Box 3">
              <a:extLst>
                <a:ext uri="{FF2B5EF4-FFF2-40B4-BE49-F238E27FC236}">
                  <a16:creationId xmlns:a16="http://schemas.microsoft.com/office/drawing/2014/main" id="{30E29556-6F83-136B-1135-84CE6B3ED43A}"/>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Care-Management</a:t>
              </a:r>
              <a:endParaRPr lang="de-DE"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924876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11" name="Foliennummernplatzhalter 10">
            <a:extLst>
              <a:ext uri="{FF2B5EF4-FFF2-40B4-BE49-F238E27FC236}">
                <a16:creationId xmlns:a16="http://schemas.microsoft.com/office/drawing/2014/main" id="{9ED353A5-F38F-BB4D-9367-F8EB1C3D7383}"/>
              </a:ext>
            </a:extLst>
          </p:cNvPr>
          <p:cNvSpPr>
            <a:spLocks noGrp="1"/>
          </p:cNvSpPr>
          <p:nvPr>
            <p:ph type="sldNum" sz="quarter" idx="12"/>
          </p:nvPr>
        </p:nvSpPr>
        <p:spPr>
          <a:xfrm>
            <a:off x="4724400" y="6243637"/>
            <a:ext cx="2743200" cy="365125"/>
          </a:xfrm>
        </p:spPr>
        <p:txBody>
          <a:bodyPr/>
          <a:lstStyle/>
          <a:p>
            <a:pPr algn="ctr"/>
            <a:fld id="{0B2C1C12-21C1-4BA4-AB6C-4B543C042EB6}" type="slidenum">
              <a:rPr lang="de-DE" smtClean="0"/>
              <a:pPr algn="ctr"/>
              <a:t>13</a:t>
            </a:fld>
            <a:endParaRPr lang="de-DE" dirty="0"/>
          </a:p>
        </p:txBody>
      </p:sp>
      <p:grpSp>
        <p:nvGrpSpPr>
          <p:cNvPr id="47" name="Group 7">
            <a:extLst>
              <a:ext uri="{FF2B5EF4-FFF2-40B4-BE49-F238E27FC236}">
                <a16:creationId xmlns:a16="http://schemas.microsoft.com/office/drawing/2014/main" id="{3706166C-16A4-154B-8470-B760C59F0C9E}"/>
              </a:ext>
            </a:extLst>
          </p:cNvPr>
          <p:cNvGrpSpPr>
            <a:grpSpLocks/>
          </p:cNvGrpSpPr>
          <p:nvPr/>
        </p:nvGrpSpPr>
        <p:grpSpPr bwMode="auto">
          <a:xfrm>
            <a:off x="3521703" y="3798586"/>
            <a:ext cx="5461000" cy="2976562"/>
            <a:chOff x="1388" y="1855"/>
            <a:chExt cx="3440" cy="1875"/>
          </a:xfrm>
        </p:grpSpPr>
        <p:sp>
          <p:nvSpPr>
            <p:cNvPr id="48" name="Line 8">
              <a:extLst>
                <a:ext uri="{FF2B5EF4-FFF2-40B4-BE49-F238E27FC236}">
                  <a16:creationId xmlns:a16="http://schemas.microsoft.com/office/drawing/2014/main" id="{B3C1F23F-8B38-A849-A249-841CFE204DC6}"/>
                </a:ext>
              </a:extLst>
            </p:cNvPr>
            <p:cNvSpPr>
              <a:spLocks noChangeShapeType="1"/>
            </p:cNvSpPr>
            <p:nvPr/>
          </p:nvSpPr>
          <p:spPr bwMode="auto">
            <a:xfrm flipV="1">
              <a:off x="1388" y="1855"/>
              <a:ext cx="1732" cy="1875"/>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49" name="Line 9">
              <a:extLst>
                <a:ext uri="{FF2B5EF4-FFF2-40B4-BE49-F238E27FC236}">
                  <a16:creationId xmlns:a16="http://schemas.microsoft.com/office/drawing/2014/main" id="{63F2E32F-8E20-AE4A-BF43-E5E429E38731}"/>
                </a:ext>
              </a:extLst>
            </p:cNvPr>
            <p:cNvSpPr>
              <a:spLocks noChangeShapeType="1"/>
            </p:cNvSpPr>
            <p:nvPr/>
          </p:nvSpPr>
          <p:spPr bwMode="auto">
            <a:xfrm>
              <a:off x="3120" y="1855"/>
              <a:ext cx="1708" cy="1875"/>
            </a:xfrm>
            <a:prstGeom prst="line">
              <a:avLst/>
            </a:prstGeom>
            <a:noFill/>
            <a:ln w="254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grpSp>
      <p:sp>
        <p:nvSpPr>
          <p:cNvPr id="10" name="Datumsplatzhalter 9">
            <a:extLst>
              <a:ext uri="{FF2B5EF4-FFF2-40B4-BE49-F238E27FC236}">
                <a16:creationId xmlns:a16="http://schemas.microsoft.com/office/drawing/2014/main" id="{B8D40EB0-42EF-5F46-BB85-9C76EAB5FA9B}"/>
              </a:ext>
            </a:extLst>
          </p:cNvPr>
          <p:cNvSpPr>
            <a:spLocks noGrp="1"/>
          </p:cNvSpPr>
          <p:nvPr>
            <p:ph type="dt" sz="half" idx="10"/>
          </p:nvPr>
        </p:nvSpPr>
        <p:spPr>
          <a:xfrm>
            <a:off x="9568531" y="6492875"/>
            <a:ext cx="2623468" cy="365125"/>
          </a:xfrm>
        </p:spPr>
        <p:txBody>
          <a:bodyPr/>
          <a:lstStyle/>
          <a:p>
            <a:fld id="{551BAEAF-D1D1-3543-9471-A74C0B5F61EA}" type="datetime3">
              <a:rPr lang="de-DE" smtClean="0"/>
              <a:t>20/06/23</a:t>
            </a:fld>
            <a:endParaRPr lang="de-DE" dirty="0"/>
          </a:p>
        </p:txBody>
      </p:sp>
      <p:sp>
        <p:nvSpPr>
          <p:cNvPr id="6" name="Rechteck 5">
            <a:extLst>
              <a:ext uri="{FF2B5EF4-FFF2-40B4-BE49-F238E27FC236}">
                <a16:creationId xmlns:a16="http://schemas.microsoft.com/office/drawing/2014/main" id="{DD4B0E3E-E085-4177-D433-8C3413DBEC61}"/>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1A8F8C6-0025-39FF-BBFB-C9E87ED1E975}"/>
              </a:ext>
            </a:extLst>
          </p:cNvPr>
          <p:cNvSpPr txBox="1"/>
          <p:nvPr/>
        </p:nvSpPr>
        <p:spPr>
          <a:xfrm>
            <a:off x="9499179" y="208899"/>
            <a:ext cx="2546331" cy="523220"/>
          </a:xfrm>
          <a:prstGeom prst="rect">
            <a:avLst/>
          </a:prstGeom>
          <a:noFill/>
        </p:spPr>
        <p:txBody>
          <a:bodyPr wrap="square" rtlCol="0">
            <a:spAutoFit/>
          </a:bodyPr>
          <a:lstStyle/>
          <a:p>
            <a:pPr algn="r"/>
            <a:r>
              <a:rPr lang="de-DE"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GEMEINSAM </a:t>
            </a:r>
            <a:endParaRPr lang="de-DE" sz="1400" b="1"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12" name="Titel 1">
            <a:extLst>
              <a:ext uri="{FF2B5EF4-FFF2-40B4-BE49-F238E27FC236}">
                <a16:creationId xmlns:a16="http://schemas.microsoft.com/office/drawing/2014/main" id="{2400411B-F514-5230-792A-1154E256140E}"/>
              </a:ext>
            </a:extLst>
          </p:cNvPr>
          <p:cNvSpPr txBox="1">
            <a:spLocks/>
          </p:cNvSpPr>
          <p:nvPr/>
        </p:nvSpPr>
        <p:spPr>
          <a:xfrm>
            <a:off x="385081" y="328671"/>
            <a:ext cx="11120161" cy="10351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b="1" dirty="0">
                <a:solidFill>
                  <a:srgbClr val="229AD7"/>
                </a:solidFill>
                <a:latin typeface="Arial" panose="020B0604020202020204" pitchFamily="34" charset="0"/>
                <a:cs typeface="Arial" panose="020B0604020202020204" pitchFamily="34" charset="0"/>
              </a:rPr>
              <a:t> - </a:t>
            </a:r>
            <a:r>
              <a:rPr lang="de-DE" sz="3600" b="1" dirty="0">
                <a:solidFill>
                  <a:srgbClr val="229AD7"/>
                </a:solidFill>
                <a:latin typeface="Arial" panose="020B0604020202020204" pitchFamily="34" charset="0"/>
                <a:cs typeface="Arial" panose="020B0604020202020204" pitchFamily="34" charset="0"/>
              </a:rPr>
              <a:t>Versorgung </a:t>
            </a:r>
            <a:r>
              <a:rPr lang="en-US" sz="3200" dirty="0">
                <a:solidFill>
                  <a:srgbClr val="FFFFFF"/>
                </a:solidFill>
                <a:latin typeface="Calibri" panose="020F0502020204030204" pitchFamily="34" charset="0"/>
                <a:cs typeface="Calibri" panose="020F0502020204030204" pitchFamily="34" charset="0"/>
              </a:rPr>
              <a:t>IN UNSEREM BUNDESLAND MV</a:t>
            </a:r>
            <a:endParaRPr lang="de-DE" sz="3200" dirty="0">
              <a:solidFill>
                <a:srgbClr val="FFFFFF"/>
              </a:solidFill>
              <a:latin typeface="Calibri" panose="020F0502020204030204" pitchFamily="34" charset="0"/>
              <a:cs typeface="Calibri" panose="020F0502020204030204" pitchFamily="34" charset="0"/>
            </a:endParaRPr>
          </a:p>
        </p:txBody>
      </p:sp>
      <p:grpSp>
        <p:nvGrpSpPr>
          <p:cNvPr id="29" name="Gruppieren 28">
            <a:extLst>
              <a:ext uri="{FF2B5EF4-FFF2-40B4-BE49-F238E27FC236}">
                <a16:creationId xmlns:a16="http://schemas.microsoft.com/office/drawing/2014/main" id="{360FEBF1-EF2A-C11F-DAD1-649B6487DE9B}"/>
              </a:ext>
            </a:extLst>
          </p:cNvPr>
          <p:cNvGrpSpPr/>
          <p:nvPr/>
        </p:nvGrpSpPr>
        <p:grpSpPr>
          <a:xfrm>
            <a:off x="-122663" y="2051824"/>
            <a:ext cx="12314664" cy="3938513"/>
            <a:chOff x="367536" y="1682249"/>
            <a:chExt cx="11150904" cy="3007846"/>
          </a:xfrm>
        </p:grpSpPr>
        <p:sp>
          <p:nvSpPr>
            <p:cNvPr id="33" name="Arc 3">
              <a:extLst>
                <a:ext uri="{FF2B5EF4-FFF2-40B4-BE49-F238E27FC236}">
                  <a16:creationId xmlns:a16="http://schemas.microsoft.com/office/drawing/2014/main" id="{298935B1-09F1-DA4C-8321-5DF3BF7CBF1C}"/>
                </a:ext>
              </a:extLst>
            </p:cNvPr>
            <p:cNvSpPr>
              <a:spLocks/>
            </p:cNvSpPr>
            <p:nvPr/>
          </p:nvSpPr>
          <p:spPr bwMode="auto">
            <a:xfrm>
              <a:off x="2332848" y="2231918"/>
              <a:ext cx="7572375" cy="911225"/>
            </a:xfrm>
            <a:custGeom>
              <a:avLst/>
              <a:gdLst>
                <a:gd name="T0" fmla="*/ 2147483647 w 43200"/>
                <a:gd name="T1" fmla="*/ 2147483647 h 22326"/>
                <a:gd name="T2" fmla="*/ 2147483647 w 43200"/>
                <a:gd name="T3" fmla="*/ 0 h 22326"/>
                <a:gd name="T4" fmla="*/ 2147483647 w 43200"/>
                <a:gd name="T5" fmla="*/ 2147483647 h 22326"/>
                <a:gd name="T6" fmla="*/ 0 60000 65536"/>
                <a:gd name="T7" fmla="*/ 0 60000 65536"/>
                <a:gd name="T8" fmla="*/ 0 60000 65536"/>
              </a:gdLst>
              <a:ahLst/>
              <a:cxnLst>
                <a:cxn ang="T6">
                  <a:pos x="T0" y="T1"/>
                </a:cxn>
                <a:cxn ang="T7">
                  <a:pos x="T2" y="T3"/>
                </a:cxn>
                <a:cxn ang="T8">
                  <a:pos x="T4" y="T5"/>
                </a:cxn>
              </a:cxnLst>
              <a:rect l="0" t="0" r="r" b="b"/>
              <a:pathLst>
                <a:path w="43200" h="22326" fill="none" extrusionOk="0">
                  <a:moveTo>
                    <a:pt x="43194" y="232"/>
                  </a:moveTo>
                  <a:cubicBezTo>
                    <a:pt x="43198" y="397"/>
                    <a:pt x="43200" y="561"/>
                    <a:pt x="43200" y="726"/>
                  </a:cubicBezTo>
                  <a:cubicBezTo>
                    <a:pt x="43200" y="12655"/>
                    <a:pt x="33529" y="22326"/>
                    <a:pt x="21600" y="22326"/>
                  </a:cubicBezTo>
                  <a:cubicBezTo>
                    <a:pt x="9670" y="22326"/>
                    <a:pt x="0" y="12655"/>
                    <a:pt x="0" y="726"/>
                  </a:cubicBezTo>
                  <a:cubicBezTo>
                    <a:pt x="-1" y="483"/>
                    <a:pt x="4" y="241"/>
                    <a:pt x="12" y="0"/>
                  </a:cubicBezTo>
                </a:path>
                <a:path w="43200" h="22326" stroke="0" extrusionOk="0">
                  <a:moveTo>
                    <a:pt x="43194" y="232"/>
                  </a:moveTo>
                  <a:cubicBezTo>
                    <a:pt x="43198" y="397"/>
                    <a:pt x="43200" y="561"/>
                    <a:pt x="43200" y="726"/>
                  </a:cubicBezTo>
                  <a:cubicBezTo>
                    <a:pt x="43200" y="12655"/>
                    <a:pt x="33529" y="22326"/>
                    <a:pt x="21600" y="22326"/>
                  </a:cubicBezTo>
                  <a:cubicBezTo>
                    <a:pt x="9670" y="22326"/>
                    <a:pt x="0" y="12655"/>
                    <a:pt x="0" y="726"/>
                  </a:cubicBezTo>
                  <a:cubicBezTo>
                    <a:pt x="-1" y="483"/>
                    <a:pt x="4" y="241"/>
                    <a:pt x="12" y="0"/>
                  </a:cubicBezTo>
                  <a:lnTo>
                    <a:pt x="21600" y="726"/>
                  </a:lnTo>
                  <a:lnTo>
                    <a:pt x="43194" y="232"/>
                  </a:lnTo>
                  <a:close/>
                </a:path>
              </a:pathLst>
            </a:custGeom>
            <a:noFill/>
            <a:ln w="190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44" name="Arc 4">
              <a:extLst>
                <a:ext uri="{FF2B5EF4-FFF2-40B4-BE49-F238E27FC236}">
                  <a16:creationId xmlns:a16="http://schemas.microsoft.com/office/drawing/2014/main" id="{4A3DFA20-6F8A-6944-A955-CB8F43E1A766}"/>
                </a:ext>
              </a:extLst>
            </p:cNvPr>
            <p:cNvSpPr>
              <a:spLocks/>
            </p:cNvSpPr>
            <p:nvPr/>
          </p:nvSpPr>
          <p:spPr bwMode="auto">
            <a:xfrm>
              <a:off x="4533121" y="2235089"/>
              <a:ext cx="3168650" cy="285750"/>
            </a:xfrm>
            <a:custGeom>
              <a:avLst/>
              <a:gdLst>
                <a:gd name="T0" fmla="*/ 2147483647 w 43200"/>
                <a:gd name="T1" fmla="*/ 0 h 21600"/>
                <a:gd name="T2" fmla="*/ 0 w 43200"/>
                <a:gd name="T3" fmla="*/ 0 h 21600"/>
                <a:gd name="T4" fmla="*/ 2147483647 w 43200"/>
                <a:gd name="T5" fmla="*/ 0 h 21600"/>
                <a:gd name="T6" fmla="*/ 0 60000 65536"/>
                <a:gd name="T7" fmla="*/ 0 60000 65536"/>
                <a:gd name="T8" fmla="*/ 0 60000 65536"/>
              </a:gdLst>
              <a:ahLst/>
              <a:cxnLst>
                <a:cxn ang="T6">
                  <a:pos x="T0" y="T1"/>
                </a:cxn>
                <a:cxn ang="T7">
                  <a:pos x="T2" y="T3"/>
                </a:cxn>
                <a:cxn ang="T8">
                  <a:pos x="T4" y="T5"/>
                </a:cxn>
              </a:cxnLst>
              <a:rect l="0" t="0" r="r" b="b"/>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lnTo>
                    <a:pt x="43200" y="0"/>
                  </a:lnTo>
                  <a:close/>
                </a:path>
              </a:pathLst>
            </a:custGeom>
            <a:noFill/>
            <a:ln w="6350">
              <a:solidFill>
                <a:schemeClr val="accent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45" name="Freeform 5">
              <a:extLst>
                <a:ext uri="{FF2B5EF4-FFF2-40B4-BE49-F238E27FC236}">
                  <a16:creationId xmlns:a16="http://schemas.microsoft.com/office/drawing/2014/main" id="{3D4D2B0B-4E61-3749-BD50-23B66567BA3B}"/>
                </a:ext>
              </a:extLst>
            </p:cNvPr>
            <p:cNvSpPr>
              <a:spLocks/>
            </p:cNvSpPr>
            <p:nvPr/>
          </p:nvSpPr>
          <p:spPr bwMode="auto">
            <a:xfrm>
              <a:off x="5774546" y="2651014"/>
              <a:ext cx="685800" cy="342900"/>
            </a:xfrm>
            <a:custGeom>
              <a:avLst/>
              <a:gdLst>
                <a:gd name="T0" fmla="*/ 2147483647 w 432"/>
                <a:gd name="T1" fmla="*/ 2147483647 h 213"/>
                <a:gd name="T2" fmla="*/ 2147483647 w 432"/>
                <a:gd name="T3" fmla="*/ 2147483647 h 213"/>
                <a:gd name="T4" fmla="*/ 2147483647 w 432"/>
                <a:gd name="T5" fmla="*/ 2147483647 h 213"/>
                <a:gd name="T6" fmla="*/ 2147483647 w 432"/>
                <a:gd name="T7" fmla="*/ 2147483647 h 213"/>
                <a:gd name="T8" fmla="*/ 2147483647 w 432"/>
                <a:gd name="T9" fmla="*/ 0 h 213"/>
                <a:gd name="T10" fmla="*/ 0 w 432"/>
                <a:gd name="T11" fmla="*/ 2147483647 h 213"/>
                <a:gd name="T12" fmla="*/ 2147483647 w 432"/>
                <a:gd name="T13" fmla="*/ 2147483647 h 213"/>
                <a:gd name="T14" fmla="*/ 2147483647 w 432"/>
                <a:gd name="T15" fmla="*/ 2147483647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2" h="213">
                  <a:moveTo>
                    <a:pt x="48" y="213"/>
                  </a:moveTo>
                  <a:lnTo>
                    <a:pt x="408" y="213"/>
                  </a:lnTo>
                  <a:lnTo>
                    <a:pt x="288" y="45"/>
                  </a:lnTo>
                  <a:lnTo>
                    <a:pt x="432" y="45"/>
                  </a:lnTo>
                  <a:lnTo>
                    <a:pt x="215" y="0"/>
                  </a:lnTo>
                  <a:lnTo>
                    <a:pt x="0" y="45"/>
                  </a:lnTo>
                  <a:lnTo>
                    <a:pt x="144" y="45"/>
                  </a:lnTo>
                  <a:lnTo>
                    <a:pt x="48" y="213"/>
                  </a:lnTo>
                  <a:close/>
                </a:path>
              </a:pathLst>
            </a:custGeom>
            <a:solidFill>
              <a:srgbClr val="92D050"/>
            </a:solidFill>
            <a:ln>
              <a:solidFill>
                <a:schemeClr val="accent1"/>
              </a:solidFill>
            </a:ln>
          </p:spPr>
          <p:txBody>
            <a:bodyPr/>
            <a:lstStyle/>
            <a:p>
              <a:pPr>
                <a:defRPr/>
              </a:pPr>
              <a:endParaRPr lang="de-DE">
                <a:ea typeface="ヒラギノ角ゴ Pro W3" charset="-128"/>
              </a:endParaRPr>
            </a:p>
          </p:txBody>
        </p:sp>
        <p:sp>
          <p:nvSpPr>
            <p:cNvPr id="46" name="Line 6">
              <a:extLst>
                <a:ext uri="{FF2B5EF4-FFF2-40B4-BE49-F238E27FC236}">
                  <a16:creationId xmlns:a16="http://schemas.microsoft.com/office/drawing/2014/main" id="{031C03DD-E861-0A4A-8322-2621C0E3BB6B}"/>
                </a:ext>
              </a:extLst>
            </p:cNvPr>
            <p:cNvSpPr>
              <a:spLocks noChangeShapeType="1"/>
            </p:cNvSpPr>
            <p:nvPr/>
          </p:nvSpPr>
          <p:spPr bwMode="auto">
            <a:xfrm>
              <a:off x="2251886" y="2230330"/>
              <a:ext cx="7721600" cy="4763"/>
            </a:xfrm>
            <a:prstGeom prst="line">
              <a:avLst/>
            </a:prstGeom>
            <a:noFill/>
            <a:ln w="63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0" name="Line 10">
              <a:extLst>
                <a:ext uri="{FF2B5EF4-FFF2-40B4-BE49-F238E27FC236}">
                  <a16:creationId xmlns:a16="http://schemas.microsoft.com/office/drawing/2014/main" id="{2166DC9D-1D47-B94A-9B1E-04D4AB021539}"/>
                </a:ext>
              </a:extLst>
            </p:cNvPr>
            <p:cNvSpPr>
              <a:spLocks noChangeShapeType="1"/>
            </p:cNvSpPr>
            <p:nvPr/>
          </p:nvSpPr>
          <p:spPr bwMode="auto">
            <a:xfrm flipV="1">
              <a:off x="2261412" y="2243026"/>
              <a:ext cx="3856037" cy="915988"/>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1" name="Line 11">
              <a:extLst>
                <a:ext uri="{FF2B5EF4-FFF2-40B4-BE49-F238E27FC236}">
                  <a16:creationId xmlns:a16="http://schemas.microsoft.com/office/drawing/2014/main" id="{2F9F312F-19DC-284F-A32E-2C8DEF20289C}"/>
                </a:ext>
              </a:extLst>
            </p:cNvPr>
            <p:cNvSpPr>
              <a:spLocks noChangeShapeType="1"/>
            </p:cNvSpPr>
            <p:nvPr/>
          </p:nvSpPr>
          <p:spPr bwMode="auto">
            <a:xfrm>
              <a:off x="6117446" y="2235093"/>
              <a:ext cx="3856038" cy="91598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2" name="Line 12">
              <a:extLst>
                <a:ext uri="{FF2B5EF4-FFF2-40B4-BE49-F238E27FC236}">
                  <a16:creationId xmlns:a16="http://schemas.microsoft.com/office/drawing/2014/main" id="{A5934B91-E4F9-9C40-A6D5-1897FF2F5F81}"/>
                </a:ext>
              </a:extLst>
            </p:cNvPr>
            <p:cNvSpPr>
              <a:spLocks noChangeShapeType="1"/>
            </p:cNvSpPr>
            <p:nvPr/>
          </p:nvSpPr>
          <p:spPr bwMode="auto">
            <a:xfrm flipV="1">
              <a:off x="2261412" y="2235089"/>
              <a:ext cx="3856037" cy="45720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3" name="Line 13">
              <a:extLst>
                <a:ext uri="{FF2B5EF4-FFF2-40B4-BE49-F238E27FC236}">
                  <a16:creationId xmlns:a16="http://schemas.microsoft.com/office/drawing/2014/main" id="{C9E276DB-93E3-C44F-A2F0-5B17B5CFF135}"/>
                </a:ext>
              </a:extLst>
            </p:cNvPr>
            <p:cNvSpPr>
              <a:spLocks noChangeShapeType="1"/>
            </p:cNvSpPr>
            <p:nvPr/>
          </p:nvSpPr>
          <p:spPr bwMode="auto">
            <a:xfrm>
              <a:off x="6117446" y="2235089"/>
              <a:ext cx="3856038" cy="45720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4" name="Line 14">
              <a:extLst>
                <a:ext uri="{FF2B5EF4-FFF2-40B4-BE49-F238E27FC236}">
                  <a16:creationId xmlns:a16="http://schemas.microsoft.com/office/drawing/2014/main" id="{1227568E-7DD9-EA42-B8A9-1CB85929F553}"/>
                </a:ext>
              </a:extLst>
            </p:cNvPr>
            <p:cNvSpPr>
              <a:spLocks noChangeShapeType="1"/>
            </p:cNvSpPr>
            <p:nvPr/>
          </p:nvSpPr>
          <p:spPr bwMode="auto">
            <a:xfrm flipV="1">
              <a:off x="2261412" y="2235089"/>
              <a:ext cx="3856037" cy="152400"/>
            </a:xfrm>
            <a:prstGeom prst="line">
              <a:avLst/>
            </a:prstGeom>
            <a:noFill/>
            <a:ln w="63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5" name="Line 15">
              <a:extLst>
                <a:ext uri="{FF2B5EF4-FFF2-40B4-BE49-F238E27FC236}">
                  <a16:creationId xmlns:a16="http://schemas.microsoft.com/office/drawing/2014/main" id="{7CF9F983-597F-724F-A6DA-30F96817DD7F}"/>
                </a:ext>
              </a:extLst>
            </p:cNvPr>
            <p:cNvSpPr>
              <a:spLocks noChangeShapeType="1"/>
            </p:cNvSpPr>
            <p:nvPr/>
          </p:nvSpPr>
          <p:spPr bwMode="auto">
            <a:xfrm>
              <a:off x="6117446" y="2235089"/>
              <a:ext cx="3856038" cy="152400"/>
            </a:xfrm>
            <a:prstGeom prst="line">
              <a:avLst/>
            </a:prstGeom>
            <a:noFill/>
            <a:ln w="63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de-DE">
                <a:ea typeface="ヒラギノ角ゴ Pro W3" charset="-128"/>
              </a:endParaRPr>
            </a:p>
          </p:txBody>
        </p:sp>
        <p:sp>
          <p:nvSpPr>
            <p:cNvPr id="57" name="Freeform 17">
              <a:extLst>
                <a:ext uri="{FF2B5EF4-FFF2-40B4-BE49-F238E27FC236}">
                  <a16:creationId xmlns:a16="http://schemas.microsoft.com/office/drawing/2014/main" id="{935A88F4-23BA-0446-B338-1FC3C03D28DA}"/>
                </a:ext>
              </a:extLst>
            </p:cNvPr>
            <p:cNvSpPr>
              <a:spLocks/>
            </p:cNvSpPr>
            <p:nvPr/>
          </p:nvSpPr>
          <p:spPr bwMode="auto">
            <a:xfrm>
              <a:off x="6803246" y="2608151"/>
              <a:ext cx="1008063" cy="330200"/>
            </a:xfrm>
            <a:custGeom>
              <a:avLst/>
              <a:gdLst>
                <a:gd name="T0" fmla="*/ 2147483647 w 635"/>
                <a:gd name="T1" fmla="*/ 2147483647 h 208"/>
                <a:gd name="T2" fmla="*/ 2147483647 w 635"/>
                <a:gd name="T3" fmla="*/ 2147483647 h 208"/>
                <a:gd name="T4" fmla="*/ 2147483647 w 635"/>
                <a:gd name="T5" fmla="*/ 2147483647 h 208"/>
                <a:gd name="T6" fmla="*/ 2147483647 w 635"/>
                <a:gd name="T7" fmla="*/ 2147483647 h 208"/>
                <a:gd name="T8" fmla="*/ 2147483647 w 635"/>
                <a:gd name="T9" fmla="*/ 0 h 208"/>
                <a:gd name="T10" fmla="*/ 0 w 635"/>
                <a:gd name="T11" fmla="*/ 2147483647 h 208"/>
                <a:gd name="T12" fmla="*/ 2147483647 w 635"/>
                <a:gd name="T13" fmla="*/ 2147483647 h 208"/>
                <a:gd name="T14" fmla="*/ 2147483647 w 635"/>
                <a:gd name="T15" fmla="*/ 2147483647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5" h="208">
                  <a:moveTo>
                    <a:pt x="369" y="208"/>
                  </a:moveTo>
                  <a:lnTo>
                    <a:pt x="635" y="172"/>
                  </a:lnTo>
                  <a:lnTo>
                    <a:pt x="272" y="28"/>
                  </a:lnTo>
                  <a:lnTo>
                    <a:pt x="372" y="10"/>
                  </a:lnTo>
                  <a:lnTo>
                    <a:pt x="108" y="0"/>
                  </a:lnTo>
                  <a:lnTo>
                    <a:pt x="0" y="58"/>
                  </a:lnTo>
                  <a:lnTo>
                    <a:pt x="118" y="44"/>
                  </a:lnTo>
                  <a:lnTo>
                    <a:pt x="369" y="208"/>
                  </a:lnTo>
                  <a:close/>
                </a:path>
              </a:pathLst>
            </a:custGeom>
            <a:solidFill>
              <a:srgbClr val="92D050"/>
            </a:solidFill>
            <a:ln>
              <a:solidFill>
                <a:schemeClr val="accent1"/>
              </a:solidFill>
            </a:ln>
          </p:spPr>
          <p:txBody>
            <a:bodyPr/>
            <a:lstStyle/>
            <a:p>
              <a:pPr>
                <a:defRPr/>
              </a:pPr>
              <a:endParaRPr lang="de-DE" dirty="0">
                <a:ea typeface="ヒラギノ角ゴ Pro W3" charset="-128"/>
              </a:endParaRPr>
            </a:p>
          </p:txBody>
        </p:sp>
        <p:sp>
          <p:nvSpPr>
            <p:cNvPr id="58" name="Freeform 18">
              <a:extLst>
                <a:ext uri="{FF2B5EF4-FFF2-40B4-BE49-F238E27FC236}">
                  <a16:creationId xmlns:a16="http://schemas.microsoft.com/office/drawing/2014/main" id="{63EF1A0F-2667-4E4E-85E2-E8710C9E6199}"/>
                </a:ext>
              </a:extLst>
            </p:cNvPr>
            <p:cNvSpPr>
              <a:spLocks/>
            </p:cNvSpPr>
            <p:nvPr/>
          </p:nvSpPr>
          <p:spPr bwMode="auto">
            <a:xfrm flipH="1">
              <a:off x="4418823" y="2608151"/>
              <a:ext cx="1008063" cy="330200"/>
            </a:xfrm>
            <a:custGeom>
              <a:avLst/>
              <a:gdLst>
                <a:gd name="T0" fmla="*/ 2147483647 w 635"/>
                <a:gd name="T1" fmla="*/ 2147483647 h 208"/>
                <a:gd name="T2" fmla="*/ 2147483647 w 635"/>
                <a:gd name="T3" fmla="*/ 2147483647 h 208"/>
                <a:gd name="T4" fmla="*/ 2147483647 w 635"/>
                <a:gd name="T5" fmla="*/ 2147483647 h 208"/>
                <a:gd name="T6" fmla="*/ 2147483647 w 635"/>
                <a:gd name="T7" fmla="*/ 2147483647 h 208"/>
                <a:gd name="T8" fmla="*/ 2147483647 w 635"/>
                <a:gd name="T9" fmla="*/ 0 h 208"/>
                <a:gd name="T10" fmla="*/ 0 w 635"/>
                <a:gd name="T11" fmla="*/ 2147483647 h 208"/>
                <a:gd name="T12" fmla="*/ 2147483647 w 635"/>
                <a:gd name="T13" fmla="*/ 2147483647 h 208"/>
                <a:gd name="T14" fmla="*/ 2147483647 w 635"/>
                <a:gd name="T15" fmla="*/ 2147483647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35" h="208">
                  <a:moveTo>
                    <a:pt x="369" y="208"/>
                  </a:moveTo>
                  <a:lnTo>
                    <a:pt x="635" y="172"/>
                  </a:lnTo>
                  <a:lnTo>
                    <a:pt x="272" y="28"/>
                  </a:lnTo>
                  <a:lnTo>
                    <a:pt x="372" y="10"/>
                  </a:lnTo>
                  <a:lnTo>
                    <a:pt x="108" y="0"/>
                  </a:lnTo>
                  <a:lnTo>
                    <a:pt x="0" y="58"/>
                  </a:lnTo>
                  <a:lnTo>
                    <a:pt x="118" y="44"/>
                  </a:lnTo>
                  <a:lnTo>
                    <a:pt x="369" y="208"/>
                  </a:lnTo>
                  <a:close/>
                </a:path>
              </a:pathLst>
            </a:custGeom>
            <a:solidFill>
              <a:srgbClr val="92D050"/>
            </a:solidFill>
            <a:ln>
              <a:solidFill>
                <a:schemeClr val="accent1"/>
              </a:solidFill>
            </a:ln>
          </p:spPr>
          <p:txBody>
            <a:bodyPr/>
            <a:lstStyle/>
            <a:p>
              <a:pPr>
                <a:defRPr/>
              </a:pPr>
              <a:endParaRPr lang="de-DE">
                <a:ea typeface="ヒラギノ角ゴ Pro W3" charset="-128"/>
              </a:endParaRPr>
            </a:p>
          </p:txBody>
        </p:sp>
        <p:pic>
          <p:nvPicPr>
            <p:cNvPr id="24" name="Grafik 23">
              <a:extLst>
                <a:ext uri="{FF2B5EF4-FFF2-40B4-BE49-F238E27FC236}">
                  <a16:creationId xmlns:a16="http://schemas.microsoft.com/office/drawing/2014/main" id="{72963B3E-6B96-493E-8739-A5D5FAAF5029}"/>
                </a:ext>
              </a:extLst>
            </p:cNvPr>
            <p:cNvPicPr>
              <a:picLocks noChangeAspect="1"/>
            </p:cNvPicPr>
            <p:nvPr/>
          </p:nvPicPr>
          <p:blipFill>
            <a:blip r:embed="rId3"/>
            <a:stretch>
              <a:fillRect/>
            </a:stretch>
          </p:blipFill>
          <p:spPr>
            <a:xfrm>
              <a:off x="6800700" y="3371638"/>
              <a:ext cx="720000" cy="838090"/>
            </a:xfrm>
            <a:prstGeom prst="rect">
              <a:avLst/>
            </a:prstGeom>
          </p:spPr>
        </p:pic>
        <p:pic>
          <p:nvPicPr>
            <p:cNvPr id="25" name="Grafik 24">
              <a:extLst>
                <a:ext uri="{FF2B5EF4-FFF2-40B4-BE49-F238E27FC236}">
                  <a16:creationId xmlns:a16="http://schemas.microsoft.com/office/drawing/2014/main" id="{2B0272B3-62ED-4064-9A25-CA6AD295F14A}"/>
                </a:ext>
              </a:extLst>
            </p:cNvPr>
            <p:cNvPicPr>
              <a:picLocks noChangeAspect="1"/>
            </p:cNvPicPr>
            <p:nvPr/>
          </p:nvPicPr>
          <p:blipFill>
            <a:blip r:embed="rId4"/>
            <a:stretch>
              <a:fillRect/>
            </a:stretch>
          </p:blipFill>
          <p:spPr>
            <a:xfrm>
              <a:off x="10034800" y="2544511"/>
              <a:ext cx="720000" cy="838090"/>
            </a:xfrm>
            <a:prstGeom prst="rect">
              <a:avLst/>
            </a:prstGeom>
          </p:spPr>
        </p:pic>
        <p:pic>
          <p:nvPicPr>
            <p:cNvPr id="22" name="Grafik 21">
              <a:extLst>
                <a:ext uri="{FF2B5EF4-FFF2-40B4-BE49-F238E27FC236}">
                  <a16:creationId xmlns:a16="http://schemas.microsoft.com/office/drawing/2014/main" id="{4FB27E4F-1A9F-4162-BA13-00193DECEB60}"/>
                </a:ext>
              </a:extLst>
            </p:cNvPr>
            <p:cNvPicPr>
              <a:picLocks noChangeAspect="1"/>
            </p:cNvPicPr>
            <p:nvPr/>
          </p:nvPicPr>
          <p:blipFill>
            <a:blip r:embed="rId5"/>
            <a:stretch>
              <a:fillRect/>
            </a:stretch>
          </p:blipFill>
          <p:spPr>
            <a:xfrm>
              <a:off x="1214163" y="2519306"/>
              <a:ext cx="720000" cy="838090"/>
            </a:xfrm>
            <a:prstGeom prst="rect">
              <a:avLst/>
            </a:prstGeom>
          </p:spPr>
        </p:pic>
        <p:pic>
          <p:nvPicPr>
            <p:cNvPr id="23" name="Grafik 22">
              <a:extLst>
                <a:ext uri="{FF2B5EF4-FFF2-40B4-BE49-F238E27FC236}">
                  <a16:creationId xmlns:a16="http://schemas.microsoft.com/office/drawing/2014/main" id="{BFDBD6E6-272B-45B9-ADA2-21D7E0698658}"/>
                </a:ext>
              </a:extLst>
            </p:cNvPr>
            <p:cNvPicPr>
              <a:picLocks noChangeAspect="1"/>
            </p:cNvPicPr>
            <p:nvPr/>
          </p:nvPicPr>
          <p:blipFill>
            <a:blip r:embed="rId6"/>
            <a:stretch>
              <a:fillRect/>
            </a:stretch>
          </p:blipFill>
          <p:spPr>
            <a:xfrm>
              <a:off x="3754849" y="3371880"/>
              <a:ext cx="720000" cy="838090"/>
            </a:xfrm>
            <a:prstGeom prst="rect">
              <a:avLst/>
            </a:prstGeom>
          </p:spPr>
        </p:pic>
        <p:grpSp>
          <p:nvGrpSpPr>
            <p:cNvPr id="18" name="Group 2">
              <a:extLst>
                <a:ext uri="{FF2B5EF4-FFF2-40B4-BE49-F238E27FC236}">
                  <a16:creationId xmlns:a16="http://schemas.microsoft.com/office/drawing/2014/main" id="{87A17BD8-E9E2-8941-A284-447A7216D96A}"/>
                </a:ext>
              </a:extLst>
            </p:cNvPr>
            <p:cNvGrpSpPr>
              <a:grpSpLocks/>
            </p:cNvGrpSpPr>
            <p:nvPr/>
          </p:nvGrpSpPr>
          <p:grpSpPr bwMode="auto">
            <a:xfrm>
              <a:off x="6417623" y="4131299"/>
              <a:ext cx="2531454" cy="558796"/>
              <a:chOff x="814" y="202"/>
              <a:chExt cx="8161" cy="1837"/>
            </a:xfrm>
          </p:grpSpPr>
          <p:pic>
            <p:nvPicPr>
              <p:cNvPr id="19" name="Picture 5">
                <a:extLst>
                  <a:ext uri="{FF2B5EF4-FFF2-40B4-BE49-F238E27FC236}">
                    <a16:creationId xmlns:a16="http://schemas.microsoft.com/office/drawing/2014/main" id="{B51CDCEE-374C-164B-8393-CEBB9B885712}"/>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reeform 4">
                <a:extLst>
                  <a:ext uri="{FF2B5EF4-FFF2-40B4-BE49-F238E27FC236}">
                    <a16:creationId xmlns:a16="http://schemas.microsoft.com/office/drawing/2014/main" id="{51226B84-2148-6444-9B76-DDC804DB1B53}"/>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1" name="Text Box 3">
                <a:extLst>
                  <a:ext uri="{FF2B5EF4-FFF2-40B4-BE49-F238E27FC236}">
                    <a16:creationId xmlns:a16="http://schemas.microsoft.com/office/drawing/2014/main" id="{5CE51344-AAAB-AD41-8008-6FBB1542D748}"/>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effectLst/>
                    <a:latin typeface="Arial Narrow" panose="020B0604020202020204" pitchFamily="34" charset="0"/>
                    <a:ea typeface="Times New Roman" panose="02020603050405020304" pitchFamily="18" charset="0"/>
                  </a:rPr>
                  <a:t>Bewerten</a:t>
                </a:r>
                <a:endParaRPr lang="de-DE" sz="1200" dirty="0">
                  <a:effectLst/>
                  <a:latin typeface="Times New Roman" panose="02020603050405020304" pitchFamily="18" charset="0"/>
                  <a:ea typeface="Times New Roman" panose="02020603050405020304" pitchFamily="18" charset="0"/>
                </a:endParaRPr>
              </a:p>
            </p:txBody>
          </p:sp>
        </p:grpSp>
        <p:grpSp>
          <p:nvGrpSpPr>
            <p:cNvPr id="26" name="Group 2">
              <a:extLst>
                <a:ext uri="{FF2B5EF4-FFF2-40B4-BE49-F238E27FC236}">
                  <a16:creationId xmlns:a16="http://schemas.microsoft.com/office/drawing/2014/main" id="{BF93FED7-2551-6D4F-AA31-FD2E17907D78}"/>
                </a:ext>
              </a:extLst>
            </p:cNvPr>
            <p:cNvGrpSpPr>
              <a:grpSpLocks/>
            </p:cNvGrpSpPr>
            <p:nvPr/>
          </p:nvGrpSpPr>
          <p:grpSpPr bwMode="auto">
            <a:xfrm>
              <a:off x="2846766" y="4100792"/>
              <a:ext cx="2492361" cy="548454"/>
              <a:chOff x="814" y="202"/>
              <a:chExt cx="8161" cy="1837"/>
            </a:xfrm>
          </p:grpSpPr>
          <p:pic>
            <p:nvPicPr>
              <p:cNvPr id="27" name="Picture 5">
                <a:extLst>
                  <a:ext uri="{FF2B5EF4-FFF2-40B4-BE49-F238E27FC236}">
                    <a16:creationId xmlns:a16="http://schemas.microsoft.com/office/drawing/2014/main" id="{02054059-2609-6F4D-90EE-8E529105F6D8}"/>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reeform 4">
                <a:extLst>
                  <a:ext uri="{FF2B5EF4-FFF2-40B4-BE49-F238E27FC236}">
                    <a16:creationId xmlns:a16="http://schemas.microsoft.com/office/drawing/2014/main" id="{CE5399BC-71A5-4F4C-BBAA-3CC795F482DC}"/>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0" name="Text Box 3">
                <a:extLst>
                  <a:ext uri="{FF2B5EF4-FFF2-40B4-BE49-F238E27FC236}">
                    <a16:creationId xmlns:a16="http://schemas.microsoft.com/office/drawing/2014/main" id="{AAF3C0FC-355F-BD45-B67F-DB679F427A15}"/>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effectLst/>
                    <a:latin typeface="Arial Narrow" panose="020B0604020202020204" pitchFamily="34" charset="0"/>
                    <a:ea typeface="Times New Roman" panose="02020603050405020304" pitchFamily="18" charset="0"/>
                  </a:rPr>
                  <a:t>Wahrnehmen</a:t>
                </a:r>
                <a:endParaRPr lang="de-DE" sz="1200" dirty="0">
                  <a:effectLst/>
                  <a:latin typeface="Times New Roman" panose="02020603050405020304" pitchFamily="18" charset="0"/>
                  <a:ea typeface="Times New Roman" panose="02020603050405020304" pitchFamily="18" charset="0"/>
                </a:endParaRPr>
              </a:p>
            </p:txBody>
          </p:sp>
        </p:grpSp>
        <p:grpSp>
          <p:nvGrpSpPr>
            <p:cNvPr id="31" name="Group 2">
              <a:extLst>
                <a:ext uri="{FF2B5EF4-FFF2-40B4-BE49-F238E27FC236}">
                  <a16:creationId xmlns:a16="http://schemas.microsoft.com/office/drawing/2014/main" id="{5EA5C2E2-ED80-1442-9404-0FC366EF077A}"/>
                </a:ext>
              </a:extLst>
            </p:cNvPr>
            <p:cNvGrpSpPr>
              <a:grpSpLocks/>
            </p:cNvGrpSpPr>
            <p:nvPr/>
          </p:nvGrpSpPr>
          <p:grpSpPr bwMode="auto">
            <a:xfrm>
              <a:off x="367536" y="3237777"/>
              <a:ext cx="2492361" cy="548454"/>
              <a:chOff x="814" y="202"/>
              <a:chExt cx="8161" cy="1837"/>
            </a:xfrm>
          </p:grpSpPr>
          <p:pic>
            <p:nvPicPr>
              <p:cNvPr id="32" name="Picture 5">
                <a:extLst>
                  <a:ext uri="{FF2B5EF4-FFF2-40B4-BE49-F238E27FC236}">
                    <a16:creationId xmlns:a16="http://schemas.microsoft.com/office/drawing/2014/main" id="{629A0636-B678-E640-98E1-63691BCD2939}"/>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Freeform 4">
                <a:extLst>
                  <a:ext uri="{FF2B5EF4-FFF2-40B4-BE49-F238E27FC236}">
                    <a16:creationId xmlns:a16="http://schemas.microsoft.com/office/drawing/2014/main" id="{DFAC6BF2-684C-E646-9542-3BF31080F02D}"/>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7" name="Text Box 3">
                <a:extLst>
                  <a:ext uri="{FF2B5EF4-FFF2-40B4-BE49-F238E27FC236}">
                    <a16:creationId xmlns:a16="http://schemas.microsoft.com/office/drawing/2014/main" id="{C77B9E17-5940-FA43-80AC-6FB61A25B32C}"/>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effectLst/>
                    <a:latin typeface="Arial Narrow" panose="020B0604020202020204" pitchFamily="34" charset="0"/>
                    <a:ea typeface="Times New Roman" panose="02020603050405020304" pitchFamily="18" charset="0"/>
                  </a:rPr>
                  <a:t>Fachkundig</a:t>
                </a:r>
                <a:endParaRPr lang="de-DE" sz="1200" dirty="0">
                  <a:effectLst/>
                  <a:latin typeface="Times New Roman" panose="02020603050405020304" pitchFamily="18" charset="0"/>
                  <a:ea typeface="Times New Roman" panose="02020603050405020304" pitchFamily="18" charset="0"/>
                </a:endParaRPr>
              </a:p>
            </p:txBody>
          </p:sp>
        </p:grpSp>
        <p:grpSp>
          <p:nvGrpSpPr>
            <p:cNvPr id="38" name="Group 2">
              <a:extLst>
                <a:ext uri="{FF2B5EF4-FFF2-40B4-BE49-F238E27FC236}">
                  <a16:creationId xmlns:a16="http://schemas.microsoft.com/office/drawing/2014/main" id="{200A8698-506D-2B40-A364-C8030CB33009}"/>
                </a:ext>
              </a:extLst>
            </p:cNvPr>
            <p:cNvGrpSpPr>
              <a:grpSpLocks/>
            </p:cNvGrpSpPr>
            <p:nvPr/>
          </p:nvGrpSpPr>
          <p:grpSpPr bwMode="auto">
            <a:xfrm>
              <a:off x="9026079" y="3309133"/>
              <a:ext cx="2492361" cy="548454"/>
              <a:chOff x="814" y="202"/>
              <a:chExt cx="8161" cy="1837"/>
            </a:xfrm>
          </p:grpSpPr>
          <p:pic>
            <p:nvPicPr>
              <p:cNvPr id="39" name="Picture 5">
                <a:extLst>
                  <a:ext uri="{FF2B5EF4-FFF2-40B4-BE49-F238E27FC236}">
                    <a16:creationId xmlns:a16="http://schemas.microsoft.com/office/drawing/2014/main" id="{76C0ACA1-36F8-9A4B-80C7-E95266F276D6}"/>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Freeform 4">
                <a:extLst>
                  <a:ext uri="{FF2B5EF4-FFF2-40B4-BE49-F238E27FC236}">
                    <a16:creationId xmlns:a16="http://schemas.microsoft.com/office/drawing/2014/main" id="{9E7584A6-E1C6-9843-8CBE-8F392B6B5B45}"/>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1" name="Text Box 3">
                <a:extLst>
                  <a:ext uri="{FF2B5EF4-FFF2-40B4-BE49-F238E27FC236}">
                    <a16:creationId xmlns:a16="http://schemas.microsoft.com/office/drawing/2014/main" id="{205F0B44-5B7D-9E4B-82A8-0C6F1803CDCC}"/>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effectLst/>
                    <a:latin typeface="Arial Narrow" panose="020B0604020202020204" pitchFamily="34" charset="0"/>
                    <a:ea typeface="Times New Roman" panose="02020603050405020304" pitchFamily="18" charset="0"/>
                  </a:rPr>
                  <a:t>Einfließen lassen</a:t>
                </a:r>
                <a:endParaRPr lang="de-DE" sz="1200" dirty="0">
                  <a:effectLst/>
                  <a:latin typeface="Times New Roman" panose="02020603050405020304" pitchFamily="18" charset="0"/>
                  <a:ea typeface="Times New Roman" panose="02020603050405020304" pitchFamily="18" charset="0"/>
                </a:endParaRPr>
              </a:p>
            </p:txBody>
          </p:sp>
        </p:grpSp>
        <p:grpSp>
          <p:nvGrpSpPr>
            <p:cNvPr id="34" name="Group 2">
              <a:extLst>
                <a:ext uri="{FF2B5EF4-FFF2-40B4-BE49-F238E27FC236}">
                  <a16:creationId xmlns:a16="http://schemas.microsoft.com/office/drawing/2014/main" id="{7159E232-E6AC-B14E-890F-E42E9A93B2A6}"/>
                </a:ext>
              </a:extLst>
            </p:cNvPr>
            <p:cNvGrpSpPr>
              <a:grpSpLocks/>
            </p:cNvGrpSpPr>
            <p:nvPr/>
          </p:nvGrpSpPr>
          <p:grpSpPr bwMode="auto">
            <a:xfrm>
              <a:off x="4322030" y="1682249"/>
              <a:ext cx="3679408" cy="896084"/>
              <a:chOff x="950" y="202"/>
              <a:chExt cx="8025" cy="1846"/>
            </a:xfrm>
          </p:grpSpPr>
          <p:pic>
            <p:nvPicPr>
              <p:cNvPr id="35" name="Picture 5">
                <a:extLst>
                  <a:ext uri="{FF2B5EF4-FFF2-40B4-BE49-F238E27FC236}">
                    <a16:creationId xmlns:a16="http://schemas.microsoft.com/office/drawing/2014/main" id="{11D684FE-8CA8-0F4C-99ED-A6BEDFF58B53}"/>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reeform 4">
                <a:extLst>
                  <a:ext uri="{FF2B5EF4-FFF2-40B4-BE49-F238E27FC236}">
                    <a16:creationId xmlns:a16="http://schemas.microsoft.com/office/drawing/2014/main" id="{333B04E5-B313-E442-BBDB-BBBF1D2DCFD8}"/>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43" name="Text Box 3">
                <a:extLst>
                  <a:ext uri="{FF2B5EF4-FFF2-40B4-BE49-F238E27FC236}">
                    <a16:creationId xmlns:a16="http://schemas.microsoft.com/office/drawing/2014/main" id="{C8AF77EC-3529-A14E-9EA6-C418B8BF1464}"/>
                  </a:ext>
                </a:extLst>
              </p:cNvPr>
              <p:cNvSpPr txBox="1">
                <a:spLocks/>
              </p:cNvSpPr>
              <p:nvPr/>
            </p:nvSpPr>
            <p:spPr bwMode="auto">
              <a:xfrm>
                <a:off x="950" y="450"/>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latin typeface="Arial Narrow" panose="020B0604020202020204" pitchFamily="34" charset="0"/>
                  </a:rPr>
                  <a:t>Landesfachstelle Demenz Mecklenburg-Vorpommern</a:t>
                </a:r>
              </a:p>
            </p:txBody>
          </p:sp>
        </p:grpSp>
      </p:grpSp>
      <p:pic>
        <p:nvPicPr>
          <p:cNvPr id="62" name="Picture 2" descr="U:\Office 2007 Vorlagen_2010\Powerpoint\Leuchtturm.jpg">
            <a:extLst>
              <a:ext uri="{FF2B5EF4-FFF2-40B4-BE49-F238E27FC236}">
                <a16:creationId xmlns:a16="http://schemas.microsoft.com/office/drawing/2014/main" id="{B0959811-5427-346D-1634-62A3745DAE86}"/>
              </a:ext>
            </a:extLst>
          </p:cNvPr>
          <p:cNvPicPr>
            <a:picLocks noChangeAspect="1" noChangeArrowheads="1"/>
          </p:cNvPicPr>
          <p:nvPr/>
        </p:nvPicPr>
        <p:blipFill rotWithShape="1">
          <a:blip r:embed="rId8" cstate="print"/>
          <a:srcRect l="31052" r="2491" b="3"/>
          <a:stretch/>
        </p:blipFill>
        <p:spPr bwMode="auto">
          <a:xfrm>
            <a:off x="8199892" y="613697"/>
            <a:ext cx="3366751" cy="3366761"/>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noFill/>
          <a:effectLst>
            <a:softEdge rad="1016000"/>
          </a:effectLst>
        </p:spPr>
      </p:pic>
      <p:pic>
        <p:nvPicPr>
          <p:cNvPr id="63" name="Grafik 62">
            <a:extLst>
              <a:ext uri="{FF2B5EF4-FFF2-40B4-BE49-F238E27FC236}">
                <a16:creationId xmlns:a16="http://schemas.microsoft.com/office/drawing/2014/main" id="{6680C3E6-61AE-48F8-0AC2-07EAB4D560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925" y="1113467"/>
            <a:ext cx="2904472" cy="1918337"/>
          </a:xfrm>
          <a:prstGeom prst="ellipse">
            <a:avLst/>
          </a:prstGeom>
          <a:ln>
            <a:noFill/>
          </a:ln>
          <a:effectLst>
            <a:softEdge rad="223396"/>
          </a:effectLst>
        </p:spPr>
      </p:pic>
    </p:spTree>
    <p:extLst>
      <p:ext uri="{BB962C8B-B14F-4D97-AF65-F5344CB8AC3E}">
        <p14:creationId xmlns:p14="http://schemas.microsoft.com/office/powerpoint/2010/main" val="1416840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BE39D925-F2DE-B803-E2C0-02EA28D69930}"/>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Freeform 5">
            <a:extLst>
              <a:ext uri="{FF2B5EF4-FFF2-40B4-BE49-F238E27FC236}">
                <a16:creationId xmlns:a16="http://schemas.microsoft.com/office/drawing/2014/main" id="{8A312AB0-CC58-0041-9C84-B716664DD706}"/>
              </a:ext>
            </a:extLst>
          </p:cNvPr>
          <p:cNvSpPr>
            <a:spLocks/>
          </p:cNvSpPr>
          <p:nvPr/>
        </p:nvSpPr>
        <p:spPr bwMode="auto">
          <a:xfrm>
            <a:off x="5895942" y="1984139"/>
            <a:ext cx="1257192" cy="1342795"/>
          </a:xfrm>
          <a:custGeom>
            <a:avLst/>
            <a:gdLst>
              <a:gd name="T0" fmla="*/ 45 w 1300"/>
              <a:gd name="T1" fmla="*/ 1 h 1401"/>
              <a:gd name="T2" fmla="*/ 113 w 1300"/>
              <a:gd name="T3" fmla="*/ 5 h 1401"/>
              <a:gd name="T4" fmla="*/ 180 w 1300"/>
              <a:gd name="T5" fmla="*/ 13 h 1401"/>
              <a:gd name="T6" fmla="*/ 247 w 1300"/>
              <a:gd name="T7" fmla="*/ 24 h 1401"/>
              <a:gd name="T8" fmla="*/ 313 w 1300"/>
              <a:gd name="T9" fmla="*/ 39 h 1401"/>
              <a:gd name="T10" fmla="*/ 380 w 1300"/>
              <a:gd name="T11" fmla="*/ 57 h 1401"/>
              <a:gd name="T12" fmla="*/ 444 w 1300"/>
              <a:gd name="T13" fmla="*/ 78 h 1401"/>
              <a:gd name="T14" fmla="*/ 507 w 1300"/>
              <a:gd name="T15" fmla="*/ 103 h 1401"/>
              <a:gd name="T16" fmla="*/ 569 w 1300"/>
              <a:gd name="T17" fmla="*/ 132 h 1401"/>
              <a:gd name="T18" fmla="*/ 629 w 1300"/>
              <a:gd name="T19" fmla="*/ 164 h 1401"/>
              <a:gd name="T20" fmla="*/ 688 w 1300"/>
              <a:gd name="T21" fmla="*/ 197 h 1401"/>
              <a:gd name="T22" fmla="*/ 744 w 1300"/>
              <a:gd name="T23" fmla="*/ 236 h 1401"/>
              <a:gd name="T24" fmla="*/ 799 w 1300"/>
              <a:gd name="T25" fmla="*/ 276 h 1401"/>
              <a:gd name="T26" fmla="*/ 852 w 1300"/>
              <a:gd name="T27" fmla="*/ 319 h 1401"/>
              <a:gd name="T28" fmla="*/ 902 w 1300"/>
              <a:gd name="T29" fmla="*/ 365 h 1401"/>
              <a:gd name="T30" fmla="*/ 950 w 1300"/>
              <a:gd name="T31" fmla="*/ 413 h 1401"/>
              <a:gd name="T32" fmla="*/ 995 w 1300"/>
              <a:gd name="T33" fmla="*/ 464 h 1401"/>
              <a:gd name="T34" fmla="*/ 1037 w 1300"/>
              <a:gd name="T35" fmla="*/ 518 h 1401"/>
              <a:gd name="T36" fmla="*/ 1076 w 1300"/>
              <a:gd name="T37" fmla="*/ 573 h 1401"/>
              <a:gd name="T38" fmla="*/ 1113 w 1300"/>
              <a:gd name="T39" fmla="*/ 630 h 1401"/>
              <a:gd name="T40" fmla="*/ 1146 w 1300"/>
              <a:gd name="T41" fmla="*/ 690 h 1401"/>
              <a:gd name="T42" fmla="*/ 1177 w 1300"/>
              <a:gd name="T43" fmla="*/ 751 h 1401"/>
              <a:gd name="T44" fmla="*/ 1204 w 1300"/>
              <a:gd name="T45" fmla="*/ 813 h 1401"/>
              <a:gd name="T46" fmla="*/ 1228 w 1300"/>
              <a:gd name="T47" fmla="*/ 877 h 1401"/>
              <a:gd name="T48" fmla="*/ 1248 w 1300"/>
              <a:gd name="T49" fmla="*/ 942 h 1401"/>
              <a:gd name="T50" fmla="*/ 1266 w 1300"/>
              <a:gd name="T51" fmla="*/ 1007 h 1401"/>
              <a:gd name="T52" fmla="*/ 1279 w 1300"/>
              <a:gd name="T53" fmla="*/ 1074 h 1401"/>
              <a:gd name="T54" fmla="*/ 1290 w 1300"/>
              <a:gd name="T55" fmla="*/ 1142 h 1401"/>
              <a:gd name="T56" fmla="*/ 1295 w 1300"/>
              <a:gd name="T57" fmla="*/ 1209 h 1401"/>
              <a:gd name="T58" fmla="*/ 1299 w 1300"/>
              <a:gd name="T59" fmla="*/ 1277 h 1401"/>
              <a:gd name="T60" fmla="*/ 649 w 1300"/>
              <a:gd name="T61" fmla="*/ 1300 h 1401"/>
              <a:gd name="T62" fmla="*/ 648 w 1300"/>
              <a:gd name="T63" fmla="*/ 1265 h 1401"/>
              <a:gd name="T64" fmla="*/ 645 w 1300"/>
              <a:gd name="T65" fmla="*/ 1232 h 1401"/>
              <a:gd name="T66" fmla="*/ 641 w 1300"/>
              <a:gd name="T67" fmla="*/ 1198 h 1401"/>
              <a:gd name="T68" fmla="*/ 635 w 1300"/>
              <a:gd name="T69" fmla="*/ 1165 h 1401"/>
              <a:gd name="T70" fmla="*/ 627 w 1300"/>
              <a:gd name="T71" fmla="*/ 1132 h 1401"/>
              <a:gd name="T72" fmla="*/ 618 w 1300"/>
              <a:gd name="T73" fmla="*/ 1099 h 1401"/>
              <a:gd name="T74" fmla="*/ 606 w 1300"/>
              <a:gd name="T75" fmla="*/ 1067 h 1401"/>
              <a:gd name="T76" fmla="*/ 593 w 1300"/>
              <a:gd name="T77" fmla="*/ 1035 h 1401"/>
              <a:gd name="T78" fmla="*/ 578 w 1300"/>
              <a:gd name="T79" fmla="*/ 1004 h 1401"/>
              <a:gd name="T80" fmla="*/ 562 w 1300"/>
              <a:gd name="T81" fmla="*/ 975 h 1401"/>
              <a:gd name="T82" fmla="*/ 545 w 1300"/>
              <a:gd name="T83" fmla="*/ 946 h 1401"/>
              <a:gd name="T84" fmla="*/ 525 w 1300"/>
              <a:gd name="T85" fmla="*/ 918 h 1401"/>
              <a:gd name="T86" fmla="*/ 504 w 1300"/>
              <a:gd name="T87" fmla="*/ 891 h 1401"/>
              <a:gd name="T88" fmla="*/ 482 w 1300"/>
              <a:gd name="T89" fmla="*/ 865 h 1401"/>
              <a:gd name="T90" fmla="*/ 458 w 1300"/>
              <a:gd name="T91" fmla="*/ 840 h 1401"/>
              <a:gd name="T92" fmla="*/ 434 w 1300"/>
              <a:gd name="T93" fmla="*/ 817 h 1401"/>
              <a:gd name="T94" fmla="*/ 408 w 1300"/>
              <a:gd name="T95" fmla="*/ 795 h 1401"/>
              <a:gd name="T96" fmla="*/ 382 w 1300"/>
              <a:gd name="T97" fmla="*/ 774 h 1401"/>
              <a:gd name="T98" fmla="*/ 353 w 1300"/>
              <a:gd name="T99" fmla="*/ 755 h 1401"/>
              <a:gd name="T100" fmla="*/ 324 w 1300"/>
              <a:gd name="T101" fmla="*/ 737 h 1401"/>
              <a:gd name="T102" fmla="*/ 294 w 1300"/>
              <a:gd name="T103" fmla="*/ 721 h 1401"/>
              <a:gd name="T104" fmla="*/ 263 w 1300"/>
              <a:gd name="T105" fmla="*/ 706 h 1401"/>
              <a:gd name="T106" fmla="*/ 232 w 1300"/>
              <a:gd name="T107" fmla="*/ 693 h 1401"/>
              <a:gd name="T108" fmla="*/ 200 w 1300"/>
              <a:gd name="T109" fmla="*/ 682 h 1401"/>
              <a:gd name="T110" fmla="*/ 167 w 1300"/>
              <a:gd name="T111" fmla="*/ 672 h 1401"/>
              <a:gd name="T112" fmla="*/ 135 w 1300"/>
              <a:gd name="T113" fmla="*/ 665 h 1401"/>
              <a:gd name="T114" fmla="*/ 101 w 1300"/>
              <a:gd name="T115" fmla="*/ 658 h 1401"/>
              <a:gd name="T116" fmla="*/ 68 w 1300"/>
              <a:gd name="T117" fmla="*/ 653 h 1401"/>
              <a:gd name="T118" fmla="*/ 33 w 1300"/>
              <a:gd name="T119" fmla="*/ 651 h 1401"/>
              <a:gd name="T120" fmla="*/ 0 w 1300"/>
              <a:gd name="T121" fmla="*/ 650 h 14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00"/>
              <a:gd name="T184" fmla="*/ 0 h 1401"/>
              <a:gd name="T185" fmla="*/ 1300 w 1300"/>
              <a:gd name="T186" fmla="*/ 1401 h 14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00" h="1401">
                <a:moveTo>
                  <a:pt x="0" y="0"/>
                </a:moveTo>
                <a:lnTo>
                  <a:pt x="22" y="0"/>
                </a:lnTo>
                <a:lnTo>
                  <a:pt x="45" y="1"/>
                </a:lnTo>
                <a:lnTo>
                  <a:pt x="68" y="2"/>
                </a:lnTo>
                <a:lnTo>
                  <a:pt x="90" y="3"/>
                </a:lnTo>
                <a:lnTo>
                  <a:pt x="113" y="5"/>
                </a:lnTo>
                <a:lnTo>
                  <a:pt x="135" y="7"/>
                </a:lnTo>
                <a:lnTo>
                  <a:pt x="158" y="10"/>
                </a:lnTo>
                <a:lnTo>
                  <a:pt x="180" y="13"/>
                </a:lnTo>
                <a:lnTo>
                  <a:pt x="203" y="16"/>
                </a:lnTo>
                <a:lnTo>
                  <a:pt x="225" y="20"/>
                </a:lnTo>
                <a:lnTo>
                  <a:pt x="247" y="24"/>
                </a:lnTo>
                <a:lnTo>
                  <a:pt x="269" y="28"/>
                </a:lnTo>
                <a:lnTo>
                  <a:pt x="291" y="33"/>
                </a:lnTo>
                <a:lnTo>
                  <a:pt x="313" y="39"/>
                </a:lnTo>
                <a:lnTo>
                  <a:pt x="335" y="45"/>
                </a:lnTo>
                <a:lnTo>
                  <a:pt x="358" y="50"/>
                </a:lnTo>
                <a:lnTo>
                  <a:pt x="380" y="57"/>
                </a:lnTo>
                <a:lnTo>
                  <a:pt x="401" y="64"/>
                </a:lnTo>
                <a:lnTo>
                  <a:pt x="423" y="71"/>
                </a:lnTo>
                <a:lnTo>
                  <a:pt x="444" y="78"/>
                </a:lnTo>
                <a:lnTo>
                  <a:pt x="465" y="87"/>
                </a:lnTo>
                <a:lnTo>
                  <a:pt x="486" y="94"/>
                </a:lnTo>
                <a:lnTo>
                  <a:pt x="507" y="103"/>
                </a:lnTo>
                <a:lnTo>
                  <a:pt x="527" y="113"/>
                </a:lnTo>
                <a:lnTo>
                  <a:pt x="549" y="122"/>
                </a:lnTo>
                <a:lnTo>
                  <a:pt x="569" y="132"/>
                </a:lnTo>
                <a:lnTo>
                  <a:pt x="589" y="141"/>
                </a:lnTo>
                <a:lnTo>
                  <a:pt x="609" y="152"/>
                </a:lnTo>
                <a:lnTo>
                  <a:pt x="629" y="164"/>
                </a:lnTo>
                <a:lnTo>
                  <a:pt x="649" y="174"/>
                </a:lnTo>
                <a:lnTo>
                  <a:pt x="669" y="186"/>
                </a:lnTo>
                <a:lnTo>
                  <a:pt x="688" y="197"/>
                </a:lnTo>
                <a:lnTo>
                  <a:pt x="707" y="210"/>
                </a:lnTo>
                <a:lnTo>
                  <a:pt x="726" y="222"/>
                </a:lnTo>
                <a:lnTo>
                  <a:pt x="744" y="236"/>
                </a:lnTo>
                <a:lnTo>
                  <a:pt x="764" y="248"/>
                </a:lnTo>
                <a:lnTo>
                  <a:pt x="782" y="261"/>
                </a:lnTo>
                <a:lnTo>
                  <a:pt x="799" y="276"/>
                </a:lnTo>
                <a:lnTo>
                  <a:pt x="817" y="289"/>
                </a:lnTo>
                <a:lnTo>
                  <a:pt x="835" y="305"/>
                </a:lnTo>
                <a:lnTo>
                  <a:pt x="852" y="319"/>
                </a:lnTo>
                <a:lnTo>
                  <a:pt x="869" y="334"/>
                </a:lnTo>
                <a:lnTo>
                  <a:pt x="885" y="350"/>
                </a:lnTo>
                <a:lnTo>
                  <a:pt x="902" y="365"/>
                </a:lnTo>
                <a:lnTo>
                  <a:pt x="918" y="380"/>
                </a:lnTo>
                <a:lnTo>
                  <a:pt x="934" y="397"/>
                </a:lnTo>
                <a:lnTo>
                  <a:pt x="950" y="413"/>
                </a:lnTo>
                <a:lnTo>
                  <a:pt x="965" y="430"/>
                </a:lnTo>
                <a:lnTo>
                  <a:pt x="980" y="447"/>
                </a:lnTo>
                <a:lnTo>
                  <a:pt x="995" y="464"/>
                </a:lnTo>
                <a:lnTo>
                  <a:pt x="1009" y="482"/>
                </a:lnTo>
                <a:lnTo>
                  <a:pt x="1024" y="499"/>
                </a:lnTo>
                <a:lnTo>
                  <a:pt x="1037" y="518"/>
                </a:lnTo>
                <a:lnTo>
                  <a:pt x="1051" y="536"/>
                </a:lnTo>
                <a:lnTo>
                  <a:pt x="1064" y="554"/>
                </a:lnTo>
                <a:lnTo>
                  <a:pt x="1076" y="573"/>
                </a:lnTo>
                <a:lnTo>
                  <a:pt x="1089" y="592"/>
                </a:lnTo>
                <a:lnTo>
                  <a:pt x="1101" y="611"/>
                </a:lnTo>
                <a:lnTo>
                  <a:pt x="1113" y="630"/>
                </a:lnTo>
                <a:lnTo>
                  <a:pt x="1124" y="650"/>
                </a:lnTo>
                <a:lnTo>
                  <a:pt x="1136" y="669"/>
                </a:lnTo>
                <a:lnTo>
                  <a:pt x="1146" y="690"/>
                </a:lnTo>
                <a:lnTo>
                  <a:pt x="1157" y="710"/>
                </a:lnTo>
                <a:lnTo>
                  <a:pt x="1168" y="730"/>
                </a:lnTo>
                <a:lnTo>
                  <a:pt x="1177" y="751"/>
                </a:lnTo>
                <a:lnTo>
                  <a:pt x="1187" y="771"/>
                </a:lnTo>
                <a:lnTo>
                  <a:pt x="1195" y="792"/>
                </a:lnTo>
                <a:lnTo>
                  <a:pt x="1204" y="813"/>
                </a:lnTo>
                <a:lnTo>
                  <a:pt x="1213" y="834"/>
                </a:lnTo>
                <a:lnTo>
                  <a:pt x="1220" y="856"/>
                </a:lnTo>
                <a:lnTo>
                  <a:pt x="1228" y="877"/>
                </a:lnTo>
                <a:lnTo>
                  <a:pt x="1235" y="898"/>
                </a:lnTo>
                <a:lnTo>
                  <a:pt x="1242" y="920"/>
                </a:lnTo>
                <a:lnTo>
                  <a:pt x="1248" y="942"/>
                </a:lnTo>
                <a:lnTo>
                  <a:pt x="1255" y="963"/>
                </a:lnTo>
                <a:lnTo>
                  <a:pt x="1261" y="985"/>
                </a:lnTo>
                <a:lnTo>
                  <a:pt x="1266" y="1007"/>
                </a:lnTo>
                <a:lnTo>
                  <a:pt x="1270" y="1029"/>
                </a:lnTo>
                <a:lnTo>
                  <a:pt x="1275" y="1051"/>
                </a:lnTo>
                <a:lnTo>
                  <a:pt x="1279" y="1074"/>
                </a:lnTo>
                <a:lnTo>
                  <a:pt x="1283" y="1097"/>
                </a:lnTo>
                <a:lnTo>
                  <a:pt x="1287" y="1119"/>
                </a:lnTo>
                <a:lnTo>
                  <a:pt x="1290" y="1142"/>
                </a:lnTo>
                <a:lnTo>
                  <a:pt x="1291" y="1164"/>
                </a:lnTo>
                <a:lnTo>
                  <a:pt x="1294" y="1187"/>
                </a:lnTo>
                <a:lnTo>
                  <a:pt x="1295" y="1209"/>
                </a:lnTo>
                <a:lnTo>
                  <a:pt x="1297" y="1232"/>
                </a:lnTo>
                <a:lnTo>
                  <a:pt x="1298" y="1254"/>
                </a:lnTo>
                <a:lnTo>
                  <a:pt x="1299" y="1277"/>
                </a:lnTo>
                <a:lnTo>
                  <a:pt x="1299" y="1300"/>
                </a:lnTo>
                <a:lnTo>
                  <a:pt x="962" y="1400"/>
                </a:lnTo>
                <a:lnTo>
                  <a:pt x="649" y="1300"/>
                </a:lnTo>
                <a:lnTo>
                  <a:pt x="649" y="1289"/>
                </a:lnTo>
                <a:lnTo>
                  <a:pt x="648" y="1277"/>
                </a:lnTo>
                <a:lnTo>
                  <a:pt x="648" y="1265"/>
                </a:lnTo>
                <a:lnTo>
                  <a:pt x="647" y="1255"/>
                </a:lnTo>
                <a:lnTo>
                  <a:pt x="646" y="1243"/>
                </a:lnTo>
                <a:lnTo>
                  <a:pt x="645" y="1232"/>
                </a:lnTo>
                <a:lnTo>
                  <a:pt x="645" y="1220"/>
                </a:lnTo>
                <a:lnTo>
                  <a:pt x="643" y="1210"/>
                </a:lnTo>
                <a:lnTo>
                  <a:pt x="641" y="1198"/>
                </a:lnTo>
                <a:lnTo>
                  <a:pt x="639" y="1187"/>
                </a:lnTo>
                <a:lnTo>
                  <a:pt x="637" y="1176"/>
                </a:lnTo>
                <a:lnTo>
                  <a:pt x="635" y="1165"/>
                </a:lnTo>
                <a:lnTo>
                  <a:pt x="632" y="1153"/>
                </a:lnTo>
                <a:lnTo>
                  <a:pt x="630" y="1143"/>
                </a:lnTo>
                <a:lnTo>
                  <a:pt x="627" y="1132"/>
                </a:lnTo>
                <a:lnTo>
                  <a:pt x="624" y="1121"/>
                </a:lnTo>
                <a:lnTo>
                  <a:pt x="621" y="1110"/>
                </a:lnTo>
                <a:lnTo>
                  <a:pt x="618" y="1099"/>
                </a:lnTo>
                <a:lnTo>
                  <a:pt x="614" y="1088"/>
                </a:lnTo>
                <a:lnTo>
                  <a:pt x="610" y="1077"/>
                </a:lnTo>
                <a:lnTo>
                  <a:pt x="606" y="1067"/>
                </a:lnTo>
                <a:lnTo>
                  <a:pt x="601" y="1056"/>
                </a:lnTo>
                <a:lnTo>
                  <a:pt x="597" y="1046"/>
                </a:lnTo>
                <a:lnTo>
                  <a:pt x="593" y="1035"/>
                </a:lnTo>
                <a:lnTo>
                  <a:pt x="588" y="1025"/>
                </a:lnTo>
                <a:lnTo>
                  <a:pt x="583" y="1015"/>
                </a:lnTo>
                <a:lnTo>
                  <a:pt x="578" y="1004"/>
                </a:lnTo>
                <a:lnTo>
                  <a:pt x="573" y="995"/>
                </a:lnTo>
                <a:lnTo>
                  <a:pt x="568" y="985"/>
                </a:lnTo>
                <a:lnTo>
                  <a:pt x="562" y="975"/>
                </a:lnTo>
                <a:lnTo>
                  <a:pt x="556" y="965"/>
                </a:lnTo>
                <a:lnTo>
                  <a:pt x="550" y="955"/>
                </a:lnTo>
                <a:lnTo>
                  <a:pt x="545" y="946"/>
                </a:lnTo>
                <a:lnTo>
                  <a:pt x="538" y="936"/>
                </a:lnTo>
                <a:lnTo>
                  <a:pt x="531" y="927"/>
                </a:lnTo>
                <a:lnTo>
                  <a:pt x="525" y="918"/>
                </a:lnTo>
                <a:lnTo>
                  <a:pt x="518" y="908"/>
                </a:lnTo>
                <a:lnTo>
                  <a:pt x="511" y="900"/>
                </a:lnTo>
                <a:lnTo>
                  <a:pt x="504" y="891"/>
                </a:lnTo>
                <a:lnTo>
                  <a:pt x="497" y="882"/>
                </a:lnTo>
                <a:lnTo>
                  <a:pt x="490" y="874"/>
                </a:lnTo>
                <a:lnTo>
                  <a:pt x="482" y="865"/>
                </a:lnTo>
                <a:lnTo>
                  <a:pt x="475" y="857"/>
                </a:lnTo>
                <a:lnTo>
                  <a:pt x="467" y="848"/>
                </a:lnTo>
                <a:lnTo>
                  <a:pt x="458" y="840"/>
                </a:lnTo>
                <a:lnTo>
                  <a:pt x="451" y="833"/>
                </a:lnTo>
                <a:lnTo>
                  <a:pt x="442" y="825"/>
                </a:lnTo>
                <a:lnTo>
                  <a:pt x="434" y="817"/>
                </a:lnTo>
                <a:lnTo>
                  <a:pt x="426" y="810"/>
                </a:lnTo>
                <a:lnTo>
                  <a:pt x="417" y="802"/>
                </a:lnTo>
                <a:lnTo>
                  <a:pt x="408" y="795"/>
                </a:lnTo>
                <a:lnTo>
                  <a:pt x="400" y="787"/>
                </a:lnTo>
                <a:lnTo>
                  <a:pt x="390" y="781"/>
                </a:lnTo>
                <a:lnTo>
                  <a:pt x="382" y="774"/>
                </a:lnTo>
                <a:lnTo>
                  <a:pt x="372" y="767"/>
                </a:lnTo>
                <a:lnTo>
                  <a:pt x="362" y="761"/>
                </a:lnTo>
                <a:lnTo>
                  <a:pt x="353" y="755"/>
                </a:lnTo>
                <a:lnTo>
                  <a:pt x="344" y="749"/>
                </a:lnTo>
                <a:lnTo>
                  <a:pt x="334" y="742"/>
                </a:lnTo>
                <a:lnTo>
                  <a:pt x="324" y="737"/>
                </a:lnTo>
                <a:lnTo>
                  <a:pt x="314" y="732"/>
                </a:lnTo>
                <a:lnTo>
                  <a:pt x="305" y="726"/>
                </a:lnTo>
                <a:lnTo>
                  <a:pt x="294" y="721"/>
                </a:lnTo>
                <a:lnTo>
                  <a:pt x="285" y="715"/>
                </a:lnTo>
                <a:lnTo>
                  <a:pt x="274" y="711"/>
                </a:lnTo>
                <a:lnTo>
                  <a:pt x="263" y="706"/>
                </a:lnTo>
                <a:lnTo>
                  <a:pt x="253" y="702"/>
                </a:lnTo>
                <a:lnTo>
                  <a:pt x="242" y="697"/>
                </a:lnTo>
                <a:lnTo>
                  <a:pt x="232" y="693"/>
                </a:lnTo>
                <a:lnTo>
                  <a:pt x="221" y="690"/>
                </a:lnTo>
                <a:lnTo>
                  <a:pt x="211" y="686"/>
                </a:lnTo>
                <a:lnTo>
                  <a:pt x="200" y="682"/>
                </a:lnTo>
                <a:lnTo>
                  <a:pt x="190" y="678"/>
                </a:lnTo>
                <a:lnTo>
                  <a:pt x="178" y="675"/>
                </a:lnTo>
                <a:lnTo>
                  <a:pt x="167" y="672"/>
                </a:lnTo>
                <a:lnTo>
                  <a:pt x="157" y="669"/>
                </a:lnTo>
                <a:lnTo>
                  <a:pt x="145" y="667"/>
                </a:lnTo>
                <a:lnTo>
                  <a:pt x="135" y="665"/>
                </a:lnTo>
                <a:lnTo>
                  <a:pt x="123" y="662"/>
                </a:lnTo>
                <a:lnTo>
                  <a:pt x="112" y="660"/>
                </a:lnTo>
                <a:lnTo>
                  <a:pt x="101" y="658"/>
                </a:lnTo>
                <a:lnTo>
                  <a:pt x="90" y="656"/>
                </a:lnTo>
                <a:lnTo>
                  <a:pt x="78" y="655"/>
                </a:lnTo>
                <a:lnTo>
                  <a:pt x="68" y="653"/>
                </a:lnTo>
                <a:lnTo>
                  <a:pt x="56" y="652"/>
                </a:lnTo>
                <a:lnTo>
                  <a:pt x="45" y="651"/>
                </a:lnTo>
                <a:lnTo>
                  <a:pt x="33" y="651"/>
                </a:lnTo>
                <a:lnTo>
                  <a:pt x="22" y="650"/>
                </a:lnTo>
                <a:lnTo>
                  <a:pt x="11" y="650"/>
                </a:lnTo>
                <a:lnTo>
                  <a:pt x="0" y="650"/>
                </a:lnTo>
                <a:lnTo>
                  <a:pt x="98" y="344"/>
                </a:lnTo>
                <a:lnTo>
                  <a:pt x="0" y="0"/>
                </a:lnTo>
              </a:path>
            </a:pathLst>
          </a:custGeom>
          <a:solidFill>
            <a:schemeClr val="accent1">
              <a:lumMod val="75000"/>
            </a:schemeClr>
          </a:solidFill>
          <a:ln w="9525" cap="rnd">
            <a:solidFill>
              <a:srgbClr val="B4B4B4"/>
            </a:solidFill>
            <a:round/>
            <a:headEnd/>
            <a:tailEnd/>
          </a:ln>
        </p:spPr>
        <p:txBody>
          <a:bodyPr lIns="72000" tIns="72000" rIns="72000" bIns="72000" anchor="ctr"/>
          <a:lstStyle/>
          <a:p>
            <a:pPr>
              <a:spcBef>
                <a:spcPts val="800"/>
              </a:spcBef>
              <a:defRPr/>
            </a:pPr>
            <a:endParaRPr lang="de-DE" dirty="0">
              <a:solidFill>
                <a:schemeClr val="accent6">
                  <a:lumMod val="50000"/>
                </a:schemeClr>
              </a:solidFill>
              <a:latin typeface="+mn-lt"/>
              <a:ea typeface="ヒラギノ角ゴ Pro W3" charset="-128"/>
              <a:cs typeface="+mn-cs"/>
            </a:endParaRPr>
          </a:p>
        </p:txBody>
      </p:sp>
      <p:sp>
        <p:nvSpPr>
          <p:cNvPr id="26" name="Freeform 3">
            <a:extLst>
              <a:ext uri="{FF2B5EF4-FFF2-40B4-BE49-F238E27FC236}">
                <a16:creationId xmlns:a16="http://schemas.microsoft.com/office/drawing/2014/main" id="{B220529A-11C7-B04C-BF6D-5438FC347FA2}"/>
              </a:ext>
            </a:extLst>
          </p:cNvPr>
          <p:cNvSpPr>
            <a:spLocks/>
          </p:cNvSpPr>
          <p:nvPr/>
        </p:nvSpPr>
        <p:spPr bwMode="auto">
          <a:xfrm>
            <a:off x="4637912" y="1984135"/>
            <a:ext cx="1353705" cy="1247120"/>
          </a:xfrm>
          <a:custGeom>
            <a:avLst/>
            <a:gdLst>
              <a:gd name="T0" fmla="*/ 1 w 1399"/>
              <a:gd name="T1" fmla="*/ 1254 h 1301"/>
              <a:gd name="T2" fmla="*/ 5 w 1399"/>
              <a:gd name="T3" fmla="*/ 1187 h 1301"/>
              <a:gd name="T4" fmla="*/ 12 w 1399"/>
              <a:gd name="T5" fmla="*/ 1119 h 1301"/>
              <a:gd name="T6" fmla="*/ 24 w 1399"/>
              <a:gd name="T7" fmla="*/ 1051 h 1301"/>
              <a:gd name="T8" fmla="*/ 38 w 1399"/>
              <a:gd name="T9" fmla="*/ 985 h 1301"/>
              <a:gd name="T10" fmla="*/ 57 w 1399"/>
              <a:gd name="T11" fmla="*/ 920 h 1301"/>
              <a:gd name="T12" fmla="*/ 78 w 1399"/>
              <a:gd name="T13" fmla="*/ 856 h 1301"/>
              <a:gd name="T14" fmla="*/ 103 w 1399"/>
              <a:gd name="T15" fmla="*/ 792 h 1301"/>
              <a:gd name="T16" fmla="*/ 131 w 1399"/>
              <a:gd name="T17" fmla="*/ 730 h 1301"/>
              <a:gd name="T18" fmla="*/ 163 w 1399"/>
              <a:gd name="T19" fmla="*/ 669 h 1301"/>
              <a:gd name="T20" fmla="*/ 197 w 1399"/>
              <a:gd name="T21" fmla="*/ 611 h 1301"/>
              <a:gd name="T22" fmla="*/ 235 w 1399"/>
              <a:gd name="T23" fmla="*/ 554 h 1301"/>
              <a:gd name="T24" fmla="*/ 275 w 1399"/>
              <a:gd name="T25" fmla="*/ 499 h 1301"/>
              <a:gd name="T26" fmla="*/ 319 w 1399"/>
              <a:gd name="T27" fmla="*/ 447 h 1301"/>
              <a:gd name="T28" fmla="*/ 365 w 1399"/>
              <a:gd name="T29" fmla="*/ 397 h 1301"/>
              <a:gd name="T30" fmla="*/ 413 w 1399"/>
              <a:gd name="T31" fmla="*/ 350 h 1301"/>
              <a:gd name="T32" fmla="*/ 463 w 1399"/>
              <a:gd name="T33" fmla="*/ 305 h 1301"/>
              <a:gd name="T34" fmla="*/ 517 w 1399"/>
              <a:gd name="T35" fmla="*/ 261 h 1301"/>
              <a:gd name="T36" fmla="*/ 573 w 1399"/>
              <a:gd name="T37" fmla="*/ 222 h 1301"/>
              <a:gd name="T38" fmla="*/ 630 w 1399"/>
              <a:gd name="T39" fmla="*/ 186 h 1301"/>
              <a:gd name="T40" fmla="*/ 689 w 1399"/>
              <a:gd name="T41" fmla="*/ 152 h 1301"/>
              <a:gd name="T42" fmla="*/ 750 w 1399"/>
              <a:gd name="T43" fmla="*/ 122 h 1301"/>
              <a:gd name="T44" fmla="*/ 813 w 1399"/>
              <a:gd name="T45" fmla="*/ 94 h 1301"/>
              <a:gd name="T46" fmla="*/ 876 w 1399"/>
              <a:gd name="T47" fmla="*/ 71 h 1301"/>
              <a:gd name="T48" fmla="*/ 941 w 1399"/>
              <a:gd name="T49" fmla="*/ 50 h 1301"/>
              <a:gd name="T50" fmla="*/ 1007 w 1399"/>
              <a:gd name="T51" fmla="*/ 33 h 1301"/>
              <a:gd name="T52" fmla="*/ 1074 w 1399"/>
              <a:gd name="T53" fmla="*/ 20 h 1301"/>
              <a:gd name="T54" fmla="*/ 1141 w 1399"/>
              <a:gd name="T55" fmla="*/ 10 h 1301"/>
              <a:gd name="T56" fmla="*/ 1208 w 1399"/>
              <a:gd name="T57" fmla="*/ 3 h 1301"/>
              <a:gd name="T58" fmla="*/ 1276 w 1399"/>
              <a:gd name="T59" fmla="*/ 0 h 1301"/>
              <a:gd name="T60" fmla="*/ 1300 w 1399"/>
              <a:gd name="T61" fmla="*/ 650 h 1301"/>
              <a:gd name="T62" fmla="*/ 1265 w 1399"/>
              <a:gd name="T63" fmla="*/ 651 h 1301"/>
              <a:gd name="T64" fmla="*/ 1231 w 1399"/>
              <a:gd name="T65" fmla="*/ 653 h 1301"/>
              <a:gd name="T66" fmla="*/ 1198 w 1399"/>
              <a:gd name="T67" fmla="*/ 658 h 1301"/>
              <a:gd name="T68" fmla="*/ 1164 w 1399"/>
              <a:gd name="T69" fmla="*/ 665 h 1301"/>
              <a:gd name="T70" fmla="*/ 1132 w 1399"/>
              <a:gd name="T71" fmla="*/ 672 h 1301"/>
              <a:gd name="T72" fmla="*/ 1099 w 1399"/>
              <a:gd name="T73" fmla="*/ 682 h 1301"/>
              <a:gd name="T74" fmla="*/ 1066 w 1399"/>
              <a:gd name="T75" fmla="*/ 693 h 1301"/>
              <a:gd name="T76" fmla="*/ 1035 w 1399"/>
              <a:gd name="T77" fmla="*/ 706 h 1301"/>
              <a:gd name="T78" fmla="*/ 1004 w 1399"/>
              <a:gd name="T79" fmla="*/ 721 h 1301"/>
              <a:gd name="T80" fmla="*/ 974 w 1399"/>
              <a:gd name="T81" fmla="*/ 737 h 1301"/>
              <a:gd name="T82" fmla="*/ 945 w 1399"/>
              <a:gd name="T83" fmla="*/ 755 h 1301"/>
              <a:gd name="T84" fmla="*/ 917 w 1399"/>
              <a:gd name="T85" fmla="*/ 774 h 1301"/>
              <a:gd name="T86" fmla="*/ 891 w 1399"/>
              <a:gd name="T87" fmla="*/ 795 h 1301"/>
              <a:gd name="T88" fmla="*/ 865 w 1399"/>
              <a:gd name="T89" fmla="*/ 817 h 1301"/>
              <a:gd name="T90" fmla="*/ 840 w 1399"/>
              <a:gd name="T91" fmla="*/ 840 h 1301"/>
              <a:gd name="T92" fmla="*/ 817 w 1399"/>
              <a:gd name="T93" fmla="*/ 865 h 1301"/>
              <a:gd name="T94" fmla="*/ 795 w 1399"/>
              <a:gd name="T95" fmla="*/ 891 h 1301"/>
              <a:gd name="T96" fmla="*/ 774 w 1399"/>
              <a:gd name="T97" fmla="*/ 918 h 1301"/>
              <a:gd name="T98" fmla="*/ 754 w 1399"/>
              <a:gd name="T99" fmla="*/ 946 h 1301"/>
              <a:gd name="T100" fmla="*/ 736 w 1399"/>
              <a:gd name="T101" fmla="*/ 975 h 1301"/>
              <a:gd name="T102" fmla="*/ 721 w 1399"/>
              <a:gd name="T103" fmla="*/ 1004 h 1301"/>
              <a:gd name="T104" fmla="*/ 705 w 1399"/>
              <a:gd name="T105" fmla="*/ 1035 h 1301"/>
              <a:gd name="T106" fmla="*/ 693 w 1399"/>
              <a:gd name="T107" fmla="*/ 1067 h 1301"/>
              <a:gd name="T108" fmla="*/ 681 w 1399"/>
              <a:gd name="T109" fmla="*/ 1099 h 1301"/>
              <a:gd name="T110" fmla="*/ 672 w 1399"/>
              <a:gd name="T111" fmla="*/ 1132 h 1301"/>
              <a:gd name="T112" fmla="*/ 664 w 1399"/>
              <a:gd name="T113" fmla="*/ 1165 h 1301"/>
              <a:gd name="T114" fmla="*/ 657 w 1399"/>
              <a:gd name="T115" fmla="*/ 1198 h 1301"/>
              <a:gd name="T116" fmla="*/ 653 w 1399"/>
              <a:gd name="T117" fmla="*/ 1232 h 1301"/>
              <a:gd name="T118" fmla="*/ 651 w 1399"/>
              <a:gd name="T119" fmla="*/ 1265 h 1301"/>
              <a:gd name="T120" fmla="*/ 650 w 1399"/>
              <a:gd name="T121" fmla="*/ 1300 h 1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9"/>
              <a:gd name="T184" fmla="*/ 0 h 1301"/>
              <a:gd name="T185" fmla="*/ 1399 w 1399"/>
              <a:gd name="T186" fmla="*/ 1301 h 1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9" h="1301">
                <a:moveTo>
                  <a:pt x="0" y="1300"/>
                </a:moveTo>
                <a:lnTo>
                  <a:pt x="0" y="1277"/>
                </a:lnTo>
                <a:lnTo>
                  <a:pt x="1" y="1254"/>
                </a:lnTo>
                <a:lnTo>
                  <a:pt x="2" y="1232"/>
                </a:lnTo>
                <a:lnTo>
                  <a:pt x="3" y="1209"/>
                </a:lnTo>
                <a:lnTo>
                  <a:pt x="5" y="1187"/>
                </a:lnTo>
                <a:lnTo>
                  <a:pt x="7" y="1164"/>
                </a:lnTo>
                <a:lnTo>
                  <a:pt x="9" y="1142"/>
                </a:lnTo>
                <a:lnTo>
                  <a:pt x="12" y="1119"/>
                </a:lnTo>
                <a:lnTo>
                  <a:pt x="15" y="1097"/>
                </a:lnTo>
                <a:lnTo>
                  <a:pt x="19" y="1074"/>
                </a:lnTo>
                <a:lnTo>
                  <a:pt x="24" y="1051"/>
                </a:lnTo>
                <a:lnTo>
                  <a:pt x="28" y="1029"/>
                </a:lnTo>
                <a:lnTo>
                  <a:pt x="33" y="1007"/>
                </a:lnTo>
                <a:lnTo>
                  <a:pt x="38" y="985"/>
                </a:lnTo>
                <a:lnTo>
                  <a:pt x="44" y="963"/>
                </a:lnTo>
                <a:lnTo>
                  <a:pt x="50" y="942"/>
                </a:lnTo>
                <a:lnTo>
                  <a:pt x="57" y="920"/>
                </a:lnTo>
                <a:lnTo>
                  <a:pt x="63" y="898"/>
                </a:lnTo>
                <a:lnTo>
                  <a:pt x="71" y="877"/>
                </a:lnTo>
                <a:lnTo>
                  <a:pt x="78" y="856"/>
                </a:lnTo>
                <a:lnTo>
                  <a:pt x="86" y="834"/>
                </a:lnTo>
                <a:lnTo>
                  <a:pt x="94" y="813"/>
                </a:lnTo>
                <a:lnTo>
                  <a:pt x="103" y="792"/>
                </a:lnTo>
                <a:lnTo>
                  <a:pt x="112" y="771"/>
                </a:lnTo>
                <a:lnTo>
                  <a:pt x="122" y="751"/>
                </a:lnTo>
                <a:lnTo>
                  <a:pt x="131" y="730"/>
                </a:lnTo>
                <a:lnTo>
                  <a:pt x="141" y="710"/>
                </a:lnTo>
                <a:lnTo>
                  <a:pt x="152" y="690"/>
                </a:lnTo>
                <a:lnTo>
                  <a:pt x="163" y="669"/>
                </a:lnTo>
                <a:lnTo>
                  <a:pt x="174" y="650"/>
                </a:lnTo>
                <a:lnTo>
                  <a:pt x="185" y="630"/>
                </a:lnTo>
                <a:lnTo>
                  <a:pt x="197" y="611"/>
                </a:lnTo>
                <a:lnTo>
                  <a:pt x="209" y="592"/>
                </a:lnTo>
                <a:lnTo>
                  <a:pt x="222" y="573"/>
                </a:lnTo>
                <a:lnTo>
                  <a:pt x="235" y="554"/>
                </a:lnTo>
                <a:lnTo>
                  <a:pt x="248" y="536"/>
                </a:lnTo>
                <a:lnTo>
                  <a:pt x="261" y="518"/>
                </a:lnTo>
                <a:lnTo>
                  <a:pt x="275" y="499"/>
                </a:lnTo>
                <a:lnTo>
                  <a:pt x="289" y="482"/>
                </a:lnTo>
                <a:lnTo>
                  <a:pt x="304" y="464"/>
                </a:lnTo>
                <a:lnTo>
                  <a:pt x="319" y="447"/>
                </a:lnTo>
                <a:lnTo>
                  <a:pt x="334" y="430"/>
                </a:lnTo>
                <a:lnTo>
                  <a:pt x="349" y="413"/>
                </a:lnTo>
                <a:lnTo>
                  <a:pt x="365" y="397"/>
                </a:lnTo>
                <a:lnTo>
                  <a:pt x="380" y="380"/>
                </a:lnTo>
                <a:lnTo>
                  <a:pt x="396" y="365"/>
                </a:lnTo>
                <a:lnTo>
                  <a:pt x="413" y="350"/>
                </a:lnTo>
                <a:lnTo>
                  <a:pt x="430" y="334"/>
                </a:lnTo>
                <a:lnTo>
                  <a:pt x="446" y="319"/>
                </a:lnTo>
                <a:lnTo>
                  <a:pt x="463" y="305"/>
                </a:lnTo>
                <a:lnTo>
                  <a:pt x="482" y="289"/>
                </a:lnTo>
                <a:lnTo>
                  <a:pt x="499" y="276"/>
                </a:lnTo>
                <a:lnTo>
                  <a:pt x="517" y="261"/>
                </a:lnTo>
                <a:lnTo>
                  <a:pt x="535" y="248"/>
                </a:lnTo>
                <a:lnTo>
                  <a:pt x="554" y="236"/>
                </a:lnTo>
                <a:lnTo>
                  <a:pt x="573" y="222"/>
                </a:lnTo>
                <a:lnTo>
                  <a:pt x="591" y="210"/>
                </a:lnTo>
                <a:lnTo>
                  <a:pt x="610" y="197"/>
                </a:lnTo>
                <a:lnTo>
                  <a:pt x="630" y="186"/>
                </a:lnTo>
                <a:lnTo>
                  <a:pt x="650" y="174"/>
                </a:lnTo>
                <a:lnTo>
                  <a:pt x="669" y="164"/>
                </a:lnTo>
                <a:lnTo>
                  <a:pt x="689" y="152"/>
                </a:lnTo>
                <a:lnTo>
                  <a:pt x="709" y="141"/>
                </a:lnTo>
                <a:lnTo>
                  <a:pt x="729" y="132"/>
                </a:lnTo>
                <a:lnTo>
                  <a:pt x="750" y="122"/>
                </a:lnTo>
                <a:lnTo>
                  <a:pt x="771" y="113"/>
                </a:lnTo>
                <a:lnTo>
                  <a:pt x="792" y="103"/>
                </a:lnTo>
                <a:lnTo>
                  <a:pt x="813" y="94"/>
                </a:lnTo>
                <a:lnTo>
                  <a:pt x="834" y="87"/>
                </a:lnTo>
                <a:lnTo>
                  <a:pt x="855" y="78"/>
                </a:lnTo>
                <a:lnTo>
                  <a:pt x="876" y="71"/>
                </a:lnTo>
                <a:lnTo>
                  <a:pt x="897" y="64"/>
                </a:lnTo>
                <a:lnTo>
                  <a:pt x="919" y="57"/>
                </a:lnTo>
                <a:lnTo>
                  <a:pt x="941" y="50"/>
                </a:lnTo>
                <a:lnTo>
                  <a:pt x="963" y="45"/>
                </a:lnTo>
                <a:lnTo>
                  <a:pt x="985" y="39"/>
                </a:lnTo>
                <a:lnTo>
                  <a:pt x="1007" y="33"/>
                </a:lnTo>
                <a:lnTo>
                  <a:pt x="1029" y="28"/>
                </a:lnTo>
                <a:lnTo>
                  <a:pt x="1051" y="24"/>
                </a:lnTo>
                <a:lnTo>
                  <a:pt x="1074" y="20"/>
                </a:lnTo>
                <a:lnTo>
                  <a:pt x="1096" y="16"/>
                </a:lnTo>
                <a:lnTo>
                  <a:pt x="1118" y="13"/>
                </a:lnTo>
                <a:lnTo>
                  <a:pt x="1141" y="10"/>
                </a:lnTo>
                <a:lnTo>
                  <a:pt x="1163" y="7"/>
                </a:lnTo>
                <a:lnTo>
                  <a:pt x="1186" y="5"/>
                </a:lnTo>
                <a:lnTo>
                  <a:pt x="1208" y="3"/>
                </a:lnTo>
                <a:lnTo>
                  <a:pt x="1231" y="2"/>
                </a:lnTo>
                <a:lnTo>
                  <a:pt x="1253" y="1"/>
                </a:lnTo>
                <a:lnTo>
                  <a:pt x="1276" y="0"/>
                </a:lnTo>
                <a:lnTo>
                  <a:pt x="1300" y="0"/>
                </a:lnTo>
                <a:lnTo>
                  <a:pt x="1398" y="344"/>
                </a:lnTo>
                <a:lnTo>
                  <a:pt x="1300" y="650"/>
                </a:lnTo>
                <a:lnTo>
                  <a:pt x="1288" y="650"/>
                </a:lnTo>
                <a:lnTo>
                  <a:pt x="1276" y="650"/>
                </a:lnTo>
                <a:lnTo>
                  <a:pt x="1265" y="651"/>
                </a:lnTo>
                <a:lnTo>
                  <a:pt x="1254" y="651"/>
                </a:lnTo>
                <a:lnTo>
                  <a:pt x="1243" y="652"/>
                </a:lnTo>
                <a:lnTo>
                  <a:pt x="1231" y="653"/>
                </a:lnTo>
                <a:lnTo>
                  <a:pt x="1220" y="655"/>
                </a:lnTo>
                <a:lnTo>
                  <a:pt x="1209" y="656"/>
                </a:lnTo>
                <a:lnTo>
                  <a:pt x="1198" y="658"/>
                </a:lnTo>
                <a:lnTo>
                  <a:pt x="1186" y="660"/>
                </a:lnTo>
                <a:lnTo>
                  <a:pt x="1176" y="662"/>
                </a:lnTo>
                <a:lnTo>
                  <a:pt x="1164" y="665"/>
                </a:lnTo>
                <a:lnTo>
                  <a:pt x="1153" y="667"/>
                </a:lnTo>
                <a:lnTo>
                  <a:pt x="1142" y="669"/>
                </a:lnTo>
                <a:lnTo>
                  <a:pt x="1132" y="672"/>
                </a:lnTo>
                <a:lnTo>
                  <a:pt x="1120" y="675"/>
                </a:lnTo>
                <a:lnTo>
                  <a:pt x="1109" y="678"/>
                </a:lnTo>
                <a:lnTo>
                  <a:pt x="1099" y="682"/>
                </a:lnTo>
                <a:lnTo>
                  <a:pt x="1087" y="686"/>
                </a:lnTo>
                <a:lnTo>
                  <a:pt x="1077" y="690"/>
                </a:lnTo>
                <a:lnTo>
                  <a:pt x="1066" y="693"/>
                </a:lnTo>
                <a:lnTo>
                  <a:pt x="1056" y="697"/>
                </a:lnTo>
                <a:lnTo>
                  <a:pt x="1045" y="702"/>
                </a:lnTo>
                <a:lnTo>
                  <a:pt x="1035" y="706"/>
                </a:lnTo>
                <a:lnTo>
                  <a:pt x="1025" y="711"/>
                </a:lnTo>
                <a:lnTo>
                  <a:pt x="1014" y="715"/>
                </a:lnTo>
                <a:lnTo>
                  <a:pt x="1004" y="721"/>
                </a:lnTo>
                <a:lnTo>
                  <a:pt x="994" y="726"/>
                </a:lnTo>
                <a:lnTo>
                  <a:pt x="985" y="732"/>
                </a:lnTo>
                <a:lnTo>
                  <a:pt x="974" y="737"/>
                </a:lnTo>
                <a:lnTo>
                  <a:pt x="965" y="742"/>
                </a:lnTo>
                <a:lnTo>
                  <a:pt x="955" y="749"/>
                </a:lnTo>
                <a:lnTo>
                  <a:pt x="945" y="755"/>
                </a:lnTo>
                <a:lnTo>
                  <a:pt x="936" y="761"/>
                </a:lnTo>
                <a:lnTo>
                  <a:pt x="926" y="767"/>
                </a:lnTo>
                <a:lnTo>
                  <a:pt x="917" y="774"/>
                </a:lnTo>
                <a:lnTo>
                  <a:pt x="908" y="781"/>
                </a:lnTo>
                <a:lnTo>
                  <a:pt x="899" y="787"/>
                </a:lnTo>
                <a:lnTo>
                  <a:pt x="891" y="795"/>
                </a:lnTo>
                <a:lnTo>
                  <a:pt x="882" y="802"/>
                </a:lnTo>
                <a:lnTo>
                  <a:pt x="873" y="810"/>
                </a:lnTo>
                <a:lnTo>
                  <a:pt x="865" y="817"/>
                </a:lnTo>
                <a:lnTo>
                  <a:pt x="856" y="825"/>
                </a:lnTo>
                <a:lnTo>
                  <a:pt x="847" y="833"/>
                </a:lnTo>
                <a:lnTo>
                  <a:pt x="840" y="840"/>
                </a:lnTo>
                <a:lnTo>
                  <a:pt x="832" y="848"/>
                </a:lnTo>
                <a:lnTo>
                  <a:pt x="824" y="857"/>
                </a:lnTo>
                <a:lnTo>
                  <a:pt x="817" y="865"/>
                </a:lnTo>
                <a:lnTo>
                  <a:pt x="809" y="874"/>
                </a:lnTo>
                <a:lnTo>
                  <a:pt x="801" y="882"/>
                </a:lnTo>
                <a:lnTo>
                  <a:pt x="795" y="891"/>
                </a:lnTo>
                <a:lnTo>
                  <a:pt x="787" y="900"/>
                </a:lnTo>
                <a:lnTo>
                  <a:pt x="780" y="908"/>
                </a:lnTo>
                <a:lnTo>
                  <a:pt x="774" y="918"/>
                </a:lnTo>
                <a:lnTo>
                  <a:pt x="767" y="927"/>
                </a:lnTo>
                <a:lnTo>
                  <a:pt x="760" y="936"/>
                </a:lnTo>
                <a:lnTo>
                  <a:pt x="754" y="946"/>
                </a:lnTo>
                <a:lnTo>
                  <a:pt x="749" y="955"/>
                </a:lnTo>
                <a:lnTo>
                  <a:pt x="742" y="965"/>
                </a:lnTo>
                <a:lnTo>
                  <a:pt x="736" y="975"/>
                </a:lnTo>
                <a:lnTo>
                  <a:pt x="731" y="985"/>
                </a:lnTo>
                <a:lnTo>
                  <a:pt x="726" y="995"/>
                </a:lnTo>
                <a:lnTo>
                  <a:pt x="721" y="1004"/>
                </a:lnTo>
                <a:lnTo>
                  <a:pt x="715" y="1015"/>
                </a:lnTo>
                <a:lnTo>
                  <a:pt x="710" y="1025"/>
                </a:lnTo>
                <a:lnTo>
                  <a:pt x="705" y="1035"/>
                </a:lnTo>
                <a:lnTo>
                  <a:pt x="702" y="1046"/>
                </a:lnTo>
                <a:lnTo>
                  <a:pt x="697" y="1056"/>
                </a:lnTo>
                <a:lnTo>
                  <a:pt x="693" y="1067"/>
                </a:lnTo>
                <a:lnTo>
                  <a:pt x="689" y="1077"/>
                </a:lnTo>
                <a:lnTo>
                  <a:pt x="685" y="1088"/>
                </a:lnTo>
                <a:lnTo>
                  <a:pt x="681" y="1099"/>
                </a:lnTo>
                <a:lnTo>
                  <a:pt x="678" y="1110"/>
                </a:lnTo>
                <a:lnTo>
                  <a:pt x="675" y="1121"/>
                </a:lnTo>
                <a:lnTo>
                  <a:pt x="672" y="1132"/>
                </a:lnTo>
                <a:lnTo>
                  <a:pt x="669" y="1143"/>
                </a:lnTo>
                <a:lnTo>
                  <a:pt x="666" y="1153"/>
                </a:lnTo>
                <a:lnTo>
                  <a:pt x="664" y="1165"/>
                </a:lnTo>
                <a:lnTo>
                  <a:pt x="661" y="1176"/>
                </a:lnTo>
                <a:lnTo>
                  <a:pt x="659" y="1187"/>
                </a:lnTo>
                <a:lnTo>
                  <a:pt x="657" y="1198"/>
                </a:lnTo>
                <a:lnTo>
                  <a:pt x="655" y="1210"/>
                </a:lnTo>
                <a:lnTo>
                  <a:pt x="654" y="1220"/>
                </a:lnTo>
                <a:lnTo>
                  <a:pt x="653" y="1232"/>
                </a:lnTo>
                <a:lnTo>
                  <a:pt x="652" y="1243"/>
                </a:lnTo>
                <a:lnTo>
                  <a:pt x="651" y="1255"/>
                </a:lnTo>
                <a:lnTo>
                  <a:pt x="651" y="1265"/>
                </a:lnTo>
                <a:lnTo>
                  <a:pt x="650" y="1277"/>
                </a:lnTo>
                <a:lnTo>
                  <a:pt x="650" y="1289"/>
                </a:lnTo>
                <a:lnTo>
                  <a:pt x="650" y="1300"/>
                </a:lnTo>
                <a:lnTo>
                  <a:pt x="342" y="1208"/>
                </a:lnTo>
                <a:lnTo>
                  <a:pt x="0" y="1300"/>
                </a:lnTo>
              </a:path>
            </a:pathLst>
          </a:custGeom>
          <a:solidFill>
            <a:schemeClr val="accent1">
              <a:lumMod val="50000"/>
            </a:schemeClr>
          </a:solidFill>
          <a:ln w="9525" cap="rnd">
            <a:solidFill>
              <a:srgbClr val="B4B4B4"/>
            </a:solidFill>
            <a:round/>
            <a:headEnd/>
            <a:tailEnd/>
          </a:ln>
        </p:spPr>
        <p:txBody>
          <a:bodyPr lIns="72000" tIns="72000" rIns="72000" bIns="72000" anchor="ctr"/>
          <a:lstStyle/>
          <a:p>
            <a:pPr>
              <a:spcBef>
                <a:spcPts val="800"/>
              </a:spcBef>
              <a:defRPr/>
            </a:pPr>
            <a:endParaRPr lang="de-DE">
              <a:solidFill>
                <a:schemeClr val="accent6">
                  <a:lumMod val="50000"/>
                </a:schemeClr>
              </a:solidFill>
              <a:latin typeface="+mn-lt"/>
              <a:ea typeface="ヒラギノ角ゴ Pro W3" charset="-128"/>
              <a:cs typeface="+mn-cs"/>
            </a:endParaRPr>
          </a:p>
        </p:txBody>
      </p:sp>
      <p:sp>
        <p:nvSpPr>
          <p:cNvPr id="29" name="Freeform 4">
            <a:extLst>
              <a:ext uri="{FF2B5EF4-FFF2-40B4-BE49-F238E27FC236}">
                <a16:creationId xmlns:a16="http://schemas.microsoft.com/office/drawing/2014/main" id="{DD847BF5-8CF3-2E4C-A537-688C90D05F03}"/>
              </a:ext>
            </a:extLst>
          </p:cNvPr>
          <p:cNvSpPr>
            <a:spLocks/>
          </p:cNvSpPr>
          <p:nvPr/>
        </p:nvSpPr>
        <p:spPr bwMode="auto">
          <a:xfrm>
            <a:off x="4637910" y="3142295"/>
            <a:ext cx="1258870" cy="1335242"/>
          </a:xfrm>
          <a:custGeom>
            <a:avLst/>
            <a:gdLst>
              <a:gd name="T0" fmla="*/ 1253 w 1301"/>
              <a:gd name="T1" fmla="*/ 1391 h 1393"/>
              <a:gd name="T2" fmla="*/ 1186 w 1301"/>
              <a:gd name="T3" fmla="*/ 1387 h 1393"/>
              <a:gd name="T4" fmla="*/ 1118 w 1301"/>
              <a:gd name="T5" fmla="*/ 1379 h 1393"/>
              <a:gd name="T6" fmla="*/ 1051 w 1301"/>
              <a:gd name="T7" fmla="*/ 1368 h 1393"/>
              <a:gd name="T8" fmla="*/ 985 w 1301"/>
              <a:gd name="T9" fmla="*/ 1353 h 1393"/>
              <a:gd name="T10" fmla="*/ 919 w 1301"/>
              <a:gd name="T11" fmla="*/ 1335 h 1393"/>
              <a:gd name="T12" fmla="*/ 855 w 1301"/>
              <a:gd name="T13" fmla="*/ 1313 h 1393"/>
              <a:gd name="T14" fmla="*/ 792 w 1301"/>
              <a:gd name="T15" fmla="*/ 1288 h 1393"/>
              <a:gd name="T16" fmla="*/ 729 w 1301"/>
              <a:gd name="T17" fmla="*/ 1260 h 1393"/>
              <a:gd name="T18" fmla="*/ 669 w 1301"/>
              <a:gd name="T19" fmla="*/ 1229 h 1393"/>
              <a:gd name="T20" fmla="*/ 610 w 1301"/>
              <a:gd name="T21" fmla="*/ 1194 h 1393"/>
              <a:gd name="T22" fmla="*/ 554 w 1301"/>
              <a:gd name="T23" fmla="*/ 1157 h 1393"/>
              <a:gd name="T24" fmla="*/ 499 w 1301"/>
              <a:gd name="T25" fmla="*/ 1116 h 1393"/>
              <a:gd name="T26" fmla="*/ 446 w 1301"/>
              <a:gd name="T27" fmla="*/ 1073 h 1393"/>
              <a:gd name="T28" fmla="*/ 396 w 1301"/>
              <a:gd name="T29" fmla="*/ 1027 h 1393"/>
              <a:gd name="T30" fmla="*/ 349 w 1301"/>
              <a:gd name="T31" fmla="*/ 978 h 1393"/>
              <a:gd name="T32" fmla="*/ 304 w 1301"/>
              <a:gd name="T33" fmla="*/ 927 h 1393"/>
              <a:gd name="T34" fmla="*/ 261 w 1301"/>
              <a:gd name="T35" fmla="*/ 874 h 1393"/>
              <a:gd name="T36" fmla="*/ 222 w 1301"/>
              <a:gd name="T37" fmla="*/ 819 h 1393"/>
              <a:gd name="T38" fmla="*/ 185 w 1301"/>
              <a:gd name="T39" fmla="*/ 761 h 1393"/>
              <a:gd name="T40" fmla="*/ 152 w 1301"/>
              <a:gd name="T41" fmla="*/ 702 h 1393"/>
              <a:gd name="T42" fmla="*/ 122 w 1301"/>
              <a:gd name="T43" fmla="*/ 641 h 1393"/>
              <a:gd name="T44" fmla="*/ 94 w 1301"/>
              <a:gd name="T45" fmla="*/ 579 h 1393"/>
              <a:gd name="T46" fmla="*/ 71 w 1301"/>
              <a:gd name="T47" fmla="*/ 515 h 1393"/>
              <a:gd name="T48" fmla="*/ 50 w 1301"/>
              <a:gd name="T49" fmla="*/ 450 h 1393"/>
              <a:gd name="T50" fmla="*/ 33 w 1301"/>
              <a:gd name="T51" fmla="*/ 384 h 1393"/>
              <a:gd name="T52" fmla="*/ 19 w 1301"/>
              <a:gd name="T53" fmla="*/ 318 h 1393"/>
              <a:gd name="T54" fmla="*/ 9 w 1301"/>
              <a:gd name="T55" fmla="*/ 250 h 1393"/>
              <a:gd name="T56" fmla="*/ 3 w 1301"/>
              <a:gd name="T57" fmla="*/ 182 h 1393"/>
              <a:gd name="T58" fmla="*/ 0 w 1301"/>
              <a:gd name="T59" fmla="*/ 114 h 1393"/>
              <a:gd name="T60" fmla="*/ 650 w 1301"/>
              <a:gd name="T61" fmla="*/ 92 h 1393"/>
              <a:gd name="T62" fmla="*/ 651 w 1301"/>
              <a:gd name="T63" fmla="*/ 126 h 1393"/>
              <a:gd name="T64" fmla="*/ 653 w 1301"/>
              <a:gd name="T65" fmla="*/ 160 h 1393"/>
              <a:gd name="T66" fmla="*/ 657 w 1301"/>
              <a:gd name="T67" fmla="*/ 194 h 1393"/>
              <a:gd name="T68" fmla="*/ 664 w 1301"/>
              <a:gd name="T69" fmla="*/ 227 h 1393"/>
              <a:gd name="T70" fmla="*/ 672 w 1301"/>
              <a:gd name="T71" fmla="*/ 260 h 1393"/>
              <a:gd name="T72" fmla="*/ 681 w 1301"/>
              <a:gd name="T73" fmla="*/ 293 h 1393"/>
              <a:gd name="T74" fmla="*/ 693 w 1301"/>
              <a:gd name="T75" fmla="*/ 324 h 1393"/>
              <a:gd name="T76" fmla="*/ 705 w 1301"/>
              <a:gd name="T77" fmla="*/ 356 h 1393"/>
              <a:gd name="T78" fmla="*/ 721 w 1301"/>
              <a:gd name="T79" fmla="*/ 387 h 1393"/>
              <a:gd name="T80" fmla="*/ 736 w 1301"/>
              <a:gd name="T81" fmla="*/ 416 h 1393"/>
              <a:gd name="T82" fmla="*/ 754 w 1301"/>
              <a:gd name="T83" fmla="*/ 445 h 1393"/>
              <a:gd name="T84" fmla="*/ 774 w 1301"/>
              <a:gd name="T85" fmla="*/ 474 h 1393"/>
              <a:gd name="T86" fmla="*/ 795 w 1301"/>
              <a:gd name="T87" fmla="*/ 501 h 1393"/>
              <a:gd name="T88" fmla="*/ 817 w 1301"/>
              <a:gd name="T89" fmla="*/ 527 h 1393"/>
              <a:gd name="T90" fmla="*/ 840 w 1301"/>
              <a:gd name="T91" fmla="*/ 551 h 1393"/>
              <a:gd name="T92" fmla="*/ 865 w 1301"/>
              <a:gd name="T93" fmla="*/ 575 h 1393"/>
              <a:gd name="T94" fmla="*/ 891 w 1301"/>
              <a:gd name="T95" fmla="*/ 597 h 1393"/>
              <a:gd name="T96" fmla="*/ 917 w 1301"/>
              <a:gd name="T97" fmla="*/ 617 h 1393"/>
              <a:gd name="T98" fmla="*/ 945 w 1301"/>
              <a:gd name="T99" fmla="*/ 637 h 1393"/>
              <a:gd name="T100" fmla="*/ 974 w 1301"/>
              <a:gd name="T101" fmla="*/ 655 h 1393"/>
              <a:gd name="T102" fmla="*/ 1004 w 1301"/>
              <a:gd name="T103" fmla="*/ 671 h 1393"/>
              <a:gd name="T104" fmla="*/ 1035 w 1301"/>
              <a:gd name="T105" fmla="*/ 685 h 1393"/>
              <a:gd name="T106" fmla="*/ 1066 w 1301"/>
              <a:gd name="T107" fmla="*/ 699 h 1393"/>
              <a:gd name="T108" fmla="*/ 1099 w 1301"/>
              <a:gd name="T109" fmla="*/ 710 h 1393"/>
              <a:gd name="T110" fmla="*/ 1132 w 1301"/>
              <a:gd name="T111" fmla="*/ 720 h 1393"/>
              <a:gd name="T112" fmla="*/ 1164 w 1301"/>
              <a:gd name="T113" fmla="*/ 727 h 1393"/>
              <a:gd name="T114" fmla="*/ 1198 w 1301"/>
              <a:gd name="T115" fmla="*/ 733 h 1393"/>
              <a:gd name="T116" fmla="*/ 1231 w 1301"/>
              <a:gd name="T117" fmla="*/ 738 h 1393"/>
              <a:gd name="T118" fmla="*/ 1265 w 1301"/>
              <a:gd name="T119" fmla="*/ 741 h 1393"/>
              <a:gd name="T120" fmla="*/ 1300 w 1301"/>
              <a:gd name="T121" fmla="*/ 742 h 13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01"/>
              <a:gd name="T184" fmla="*/ 0 h 1393"/>
              <a:gd name="T185" fmla="*/ 1301 w 1301"/>
              <a:gd name="T186" fmla="*/ 1393 h 13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01" h="1393">
                <a:moveTo>
                  <a:pt x="1300" y="1392"/>
                </a:moveTo>
                <a:lnTo>
                  <a:pt x="1276" y="1392"/>
                </a:lnTo>
                <a:lnTo>
                  <a:pt x="1253" y="1391"/>
                </a:lnTo>
                <a:lnTo>
                  <a:pt x="1231" y="1390"/>
                </a:lnTo>
                <a:lnTo>
                  <a:pt x="1208" y="1388"/>
                </a:lnTo>
                <a:lnTo>
                  <a:pt x="1186" y="1387"/>
                </a:lnTo>
                <a:lnTo>
                  <a:pt x="1163" y="1384"/>
                </a:lnTo>
                <a:lnTo>
                  <a:pt x="1141" y="1382"/>
                </a:lnTo>
                <a:lnTo>
                  <a:pt x="1118" y="1379"/>
                </a:lnTo>
                <a:lnTo>
                  <a:pt x="1096" y="1375"/>
                </a:lnTo>
                <a:lnTo>
                  <a:pt x="1074" y="1372"/>
                </a:lnTo>
                <a:lnTo>
                  <a:pt x="1051" y="1368"/>
                </a:lnTo>
                <a:lnTo>
                  <a:pt x="1029" y="1363"/>
                </a:lnTo>
                <a:lnTo>
                  <a:pt x="1007" y="1358"/>
                </a:lnTo>
                <a:lnTo>
                  <a:pt x="985" y="1353"/>
                </a:lnTo>
                <a:lnTo>
                  <a:pt x="963" y="1348"/>
                </a:lnTo>
                <a:lnTo>
                  <a:pt x="941" y="1341"/>
                </a:lnTo>
                <a:lnTo>
                  <a:pt x="919" y="1335"/>
                </a:lnTo>
                <a:lnTo>
                  <a:pt x="897" y="1327"/>
                </a:lnTo>
                <a:lnTo>
                  <a:pt x="876" y="1321"/>
                </a:lnTo>
                <a:lnTo>
                  <a:pt x="855" y="1313"/>
                </a:lnTo>
                <a:lnTo>
                  <a:pt x="834" y="1305"/>
                </a:lnTo>
                <a:lnTo>
                  <a:pt x="813" y="1297"/>
                </a:lnTo>
                <a:lnTo>
                  <a:pt x="792" y="1288"/>
                </a:lnTo>
                <a:lnTo>
                  <a:pt x="771" y="1279"/>
                </a:lnTo>
                <a:lnTo>
                  <a:pt x="750" y="1270"/>
                </a:lnTo>
                <a:lnTo>
                  <a:pt x="729" y="1260"/>
                </a:lnTo>
                <a:lnTo>
                  <a:pt x="709" y="1250"/>
                </a:lnTo>
                <a:lnTo>
                  <a:pt x="689" y="1239"/>
                </a:lnTo>
                <a:lnTo>
                  <a:pt x="669" y="1229"/>
                </a:lnTo>
                <a:lnTo>
                  <a:pt x="650" y="1217"/>
                </a:lnTo>
                <a:lnTo>
                  <a:pt x="630" y="1205"/>
                </a:lnTo>
                <a:lnTo>
                  <a:pt x="610" y="1194"/>
                </a:lnTo>
                <a:lnTo>
                  <a:pt x="591" y="1181"/>
                </a:lnTo>
                <a:lnTo>
                  <a:pt x="573" y="1169"/>
                </a:lnTo>
                <a:lnTo>
                  <a:pt x="554" y="1157"/>
                </a:lnTo>
                <a:lnTo>
                  <a:pt x="535" y="1143"/>
                </a:lnTo>
                <a:lnTo>
                  <a:pt x="517" y="1130"/>
                </a:lnTo>
                <a:lnTo>
                  <a:pt x="499" y="1116"/>
                </a:lnTo>
                <a:lnTo>
                  <a:pt x="482" y="1102"/>
                </a:lnTo>
                <a:lnTo>
                  <a:pt x="463" y="1087"/>
                </a:lnTo>
                <a:lnTo>
                  <a:pt x="446" y="1073"/>
                </a:lnTo>
                <a:lnTo>
                  <a:pt x="430" y="1058"/>
                </a:lnTo>
                <a:lnTo>
                  <a:pt x="413" y="1042"/>
                </a:lnTo>
                <a:lnTo>
                  <a:pt x="396" y="1027"/>
                </a:lnTo>
                <a:lnTo>
                  <a:pt x="380" y="1011"/>
                </a:lnTo>
                <a:lnTo>
                  <a:pt x="365" y="994"/>
                </a:lnTo>
                <a:lnTo>
                  <a:pt x="349" y="978"/>
                </a:lnTo>
                <a:lnTo>
                  <a:pt x="334" y="962"/>
                </a:lnTo>
                <a:lnTo>
                  <a:pt x="319" y="944"/>
                </a:lnTo>
                <a:lnTo>
                  <a:pt x="304" y="927"/>
                </a:lnTo>
                <a:lnTo>
                  <a:pt x="289" y="910"/>
                </a:lnTo>
                <a:lnTo>
                  <a:pt x="275" y="892"/>
                </a:lnTo>
                <a:lnTo>
                  <a:pt x="261" y="874"/>
                </a:lnTo>
                <a:lnTo>
                  <a:pt x="248" y="856"/>
                </a:lnTo>
                <a:lnTo>
                  <a:pt x="235" y="837"/>
                </a:lnTo>
                <a:lnTo>
                  <a:pt x="222" y="819"/>
                </a:lnTo>
                <a:lnTo>
                  <a:pt x="209" y="799"/>
                </a:lnTo>
                <a:lnTo>
                  <a:pt x="197" y="780"/>
                </a:lnTo>
                <a:lnTo>
                  <a:pt x="185" y="761"/>
                </a:lnTo>
                <a:lnTo>
                  <a:pt x="174" y="742"/>
                </a:lnTo>
                <a:lnTo>
                  <a:pt x="163" y="722"/>
                </a:lnTo>
                <a:lnTo>
                  <a:pt x="152" y="702"/>
                </a:lnTo>
                <a:lnTo>
                  <a:pt x="141" y="681"/>
                </a:lnTo>
                <a:lnTo>
                  <a:pt x="131" y="661"/>
                </a:lnTo>
                <a:lnTo>
                  <a:pt x="122" y="641"/>
                </a:lnTo>
                <a:lnTo>
                  <a:pt x="112" y="620"/>
                </a:lnTo>
                <a:lnTo>
                  <a:pt x="103" y="600"/>
                </a:lnTo>
                <a:lnTo>
                  <a:pt x="94" y="579"/>
                </a:lnTo>
                <a:lnTo>
                  <a:pt x="86" y="558"/>
                </a:lnTo>
                <a:lnTo>
                  <a:pt x="78" y="536"/>
                </a:lnTo>
                <a:lnTo>
                  <a:pt x="71" y="515"/>
                </a:lnTo>
                <a:lnTo>
                  <a:pt x="63" y="493"/>
                </a:lnTo>
                <a:lnTo>
                  <a:pt x="57" y="472"/>
                </a:lnTo>
                <a:lnTo>
                  <a:pt x="50" y="450"/>
                </a:lnTo>
                <a:lnTo>
                  <a:pt x="44" y="428"/>
                </a:lnTo>
                <a:lnTo>
                  <a:pt x="38" y="406"/>
                </a:lnTo>
                <a:lnTo>
                  <a:pt x="33" y="384"/>
                </a:lnTo>
                <a:lnTo>
                  <a:pt x="28" y="362"/>
                </a:lnTo>
                <a:lnTo>
                  <a:pt x="24" y="340"/>
                </a:lnTo>
                <a:lnTo>
                  <a:pt x="19" y="318"/>
                </a:lnTo>
                <a:lnTo>
                  <a:pt x="15" y="296"/>
                </a:lnTo>
                <a:lnTo>
                  <a:pt x="12" y="272"/>
                </a:lnTo>
                <a:lnTo>
                  <a:pt x="9" y="250"/>
                </a:lnTo>
                <a:lnTo>
                  <a:pt x="7" y="227"/>
                </a:lnTo>
                <a:lnTo>
                  <a:pt x="5" y="205"/>
                </a:lnTo>
                <a:lnTo>
                  <a:pt x="3" y="182"/>
                </a:lnTo>
                <a:lnTo>
                  <a:pt x="2" y="160"/>
                </a:lnTo>
                <a:lnTo>
                  <a:pt x="1" y="137"/>
                </a:lnTo>
                <a:lnTo>
                  <a:pt x="0" y="114"/>
                </a:lnTo>
                <a:lnTo>
                  <a:pt x="0" y="92"/>
                </a:lnTo>
                <a:lnTo>
                  <a:pt x="342" y="0"/>
                </a:lnTo>
                <a:lnTo>
                  <a:pt x="650" y="92"/>
                </a:lnTo>
                <a:lnTo>
                  <a:pt x="650" y="104"/>
                </a:lnTo>
                <a:lnTo>
                  <a:pt x="650" y="114"/>
                </a:lnTo>
                <a:lnTo>
                  <a:pt x="651" y="126"/>
                </a:lnTo>
                <a:lnTo>
                  <a:pt x="651" y="137"/>
                </a:lnTo>
                <a:lnTo>
                  <a:pt x="652" y="149"/>
                </a:lnTo>
                <a:lnTo>
                  <a:pt x="653" y="160"/>
                </a:lnTo>
                <a:lnTo>
                  <a:pt x="654" y="171"/>
                </a:lnTo>
                <a:lnTo>
                  <a:pt x="655" y="182"/>
                </a:lnTo>
                <a:lnTo>
                  <a:pt x="657" y="194"/>
                </a:lnTo>
                <a:lnTo>
                  <a:pt x="659" y="204"/>
                </a:lnTo>
                <a:lnTo>
                  <a:pt x="661" y="216"/>
                </a:lnTo>
                <a:lnTo>
                  <a:pt x="664" y="227"/>
                </a:lnTo>
                <a:lnTo>
                  <a:pt x="666" y="238"/>
                </a:lnTo>
                <a:lnTo>
                  <a:pt x="669" y="249"/>
                </a:lnTo>
                <a:lnTo>
                  <a:pt x="672" y="260"/>
                </a:lnTo>
                <a:lnTo>
                  <a:pt x="675" y="271"/>
                </a:lnTo>
                <a:lnTo>
                  <a:pt x="678" y="282"/>
                </a:lnTo>
                <a:lnTo>
                  <a:pt x="681" y="293"/>
                </a:lnTo>
                <a:lnTo>
                  <a:pt x="685" y="303"/>
                </a:lnTo>
                <a:lnTo>
                  <a:pt x="689" y="314"/>
                </a:lnTo>
                <a:lnTo>
                  <a:pt x="693" y="324"/>
                </a:lnTo>
                <a:lnTo>
                  <a:pt x="697" y="335"/>
                </a:lnTo>
                <a:lnTo>
                  <a:pt x="702" y="345"/>
                </a:lnTo>
                <a:lnTo>
                  <a:pt x="705" y="356"/>
                </a:lnTo>
                <a:lnTo>
                  <a:pt x="710" y="367"/>
                </a:lnTo>
                <a:lnTo>
                  <a:pt x="715" y="377"/>
                </a:lnTo>
                <a:lnTo>
                  <a:pt x="721" y="387"/>
                </a:lnTo>
                <a:lnTo>
                  <a:pt x="726" y="397"/>
                </a:lnTo>
                <a:lnTo>
                  <a:pt x="731" y="407"/>
                </a:lnTo>
                <a:lnTo>
                  <a:pt x="736" y="416"/>
                </a:lnTo>
                <a:lnTo>
                  <a:pt x="742" y="426"/>
                </a:lnTo>
                <a:lnTo>
                  <a:pt x="749" y="437"/>
                </a:lnTo>
                <a:lnTo>
                  <a:pt x="754" y="445"/>
                </a:lnTo>
                <a:lnTo>
                  <a:pt x="760" y="455"/>
                </a:lnTo>
                <a:lnTo>
                  <a:pt x="767" y="464"/>
                </a:lnTo>
                <a:lnTo>
                  <a:pt x="774" y="474"/>
                </a:lnTo>
                <a:lnTo>
                  <a:pt x="780" y="483"/>
                </a:lnTo>
                <a:lnTo>
                  <a:pt x="787" y="492"/>
                </a:lnTo>
                <a:lnTo>
                  <a:pt x="795" y="501"/>
                </a:lnTo>
                <a:lnTo>
                  <a:pt x="801" y="510"/>
                </a:lnTo>
                <a:lnTo>
                  <a:pt x="809" y="518"/>
                </a:lnTo>
                <a:lnTo>
                  <a:pt x="817" y="527"/>
                </a:lnTo>
                <a:lnTo>
                  <a:pt x="824" y="535"/>
                </a:lnTo>
                <a:lnTo>
                  <a:pt x="832" y="543"/>
                </a:lnTo>
                <a:lnTo>
                  <a:pt x="840" y="551"/>
                </a:lnTo>
                <a:lnTo>
                  <a:pt x="847" y="559"/>
                </a:lnTo>
                <a:lnTo>
                  <a:pt x="856" y="567"/>
                </a:lnTo>
                <a:lnTo>
                  <a:pt x="865" y="575"/>
                </a:lnTo>
                <a:lnTo>
                  <a:pt x="873" y="583"/>
                </a:lnTo>
                <a:lnTo>
                  <a:pt x="882" y="589"/>
                </a:lnTo>
                <a:lnTo>
                  <a:pt x="891" y="597"/>
                </a:lnTo>
                <a:lnTo>
                  <a:pt x="899" y="604"/>
                </a:lnTo>
                <a:lnTo>
                  <a:pt x="908" y="610"/>
                </a:lnTo>
                <a:lnTo>
                  <a:pt x="917" y="617"/>
                </a:lnTo>
                <a:lnTo>
                  <a:pt x="926" y="624"/>
                </a:lnTo>
                <a:lnTo>
                  <a:pt x="936" y="631"/>
                </a:lnTo>
                <a:lnTo>
                  <a:pt x="945" y="637"/>
                </a:lnTo>
                <a:lnTo>
                  <a:pt x="955" y="643"/>
                </a:lnTo>
                <a:lnTo>
                  <a:pt x="965" y="649"/>
                </a:lnTo>
                <a:lnTo>
                  <a:pt x="974" y="655"/>
                </a:lnTo>
                <a:lnTo>
                  <a:pt x="985" y="660"/>
                </a:lnTo>
                <a:lnTo>
                  <a:pt x="994" y="666"/>
                </a:lnTo>
                <a:lnTo>
                  <a:pt x="1004" y="671"/>
                </a:lnTo>
                <a:lnTo>
                  <a:pt x="1014" y="676"/>
                </a:lnTo>
                <a:lnTo>
                  <a:pt x="1025" y="680"/>
                </a:lnTo>
                <a:lnTo>
                  <a:pt x="1035" y="685"/>
                </a:lnTo>
                <a:lnTo>
                  <a:pt x="1045" y="690"/>
                </a:lnTo>
                <a:lnTo>
                  <a:pt x="1056" y="694"/>
                </a:lnTo>
                <a:lnTo>
                  <a:pt x="1066" y="699"/>
                </a:lnTo>
                <a:lnTo>
                  <a:pt x="1077" y="702"/>
                </a:lnTo>
                <a:lnTo>
                  <a:pt x="1087" y="706"/>
                </a:lnTo>
                <a:lnTo>
                  <a:pt x="1099" y="710"/>
                </a:lnTo>
                <a:lnTo>
                  <a:pt x="1109" y="713"/>
                </a:lnTo>
                <a:lnTo>
                  <a:pt x="1120" y="717"/>
                </a:lnTo>
                <a:lnTo>
                  <a:pt x="1132" y="720"/>
                </a:lnTo>
                <a:lnTo>
                  <a:pt x="1142" y="723"/>
                </a:lnTo>
                <a:lnTo>
                  <a:pt x="1153" y="725"/>
                </a:lnTo>
                <a:lnTo>
                  <a:pt x="1164" y="727"/>
                </a:lnTo>
                <a:lnTo>
                  <a:pt x="1176" y="729"/>
                </a:lnTo>
                <a:lnTo>
                  <a:pt x="1186" y="731"/>
                </a:lnTo>
                <a:lnTo>
                  <a:pt x="1198" y="733"/>
                </a:lnTo>
                <a:lnTo>
                  <a:pt x="1209" y="735"/>
                </a:lnTo>
                <a:lnTo>
                  <a:pt x="1220" y="737"/>
                </a:lnTo>
                <a:lnTo>
                  <a:pt x="1231" y="738"/>
                </a:lnTo>
                <a:lnTo>
                  <a:pt x="1243" y="739"/>
                </a:lnTo>
                <a:lnTo>
                  <a:pt x="1254" y="740"/>
                </a:lnTo>
                <a:lnTo>
                  <a:pt x="1265" y="741"/>
                </a:lnTo>
                <a:lnTo>
                  <a:pt x="1276" y="741"/>
                </a:lnTo>
                <a:lnTo>
                  <a:pt x="1288" y="742"/>
                </a:lnTo>
                <a:lnTo>
                  <a:pt x="1300" y="742"/>
                </a:lnTo>
                <a:lnTo>
                  <a:pt x="1206" y="1056"/>
                </a:lnTo>
                <a:lnTo>
                  <a:pt x="1300" y="1392"/>
                </a:lnTo>
              </a:path>
            </a:pathLst>
          </a:custGeom>
          <a:solidFill>
            <a:schemeClr val="accent1">
              <a:lumMod val="60000"/>
              <a:lumOff val="40000"/>
            </a:schemeClr>
          </a:solidFill>
          <a:ln w="9525" cap="rnd">
            <a:solidFill>
              <a:srgbClr val="B4B4B4"/>
            </a:solidFill>
            <a:round/>
            <a:headEnd/>
            <a:tailEnd/>
          </a:ln>
        </p:spPr>
        <p:txBody>
          <a:bodyPr lIns="72000" tIns="72000" rIns="72000" bIns="72000" anchor="ctr"/>
          <a:lstStyle/>
          <a:p>
            <a:pPr>
              <a:spcBef>
                <a:spcPts val="800"/>
              </a:spcBef>
              <a:defRPr/>
            </a:pPr>
            <a:endParaRPr lang="de-DE">
              <a:solidFill>
                <a:schemeClr val="accent6">
                  <a:lumMod val="50000"/>
                </a:schemeClr>
              </a:solidFill>
              <a:latin typeface="+mn-lt"/>
              <a:ea typeface="ヒラギノ角ゴ Pro W3" charset="-128"/>
              <a:cs typeface="+mn-cs"/>
            </a:endParaRPr>
          </a:p>
        </p:txBody>
      </p:sp>
      <p:sp>
        <p:nvSpPr>
          <p:cNvPr id="32" name="Freeform 6">
            <a:extLst>
              <a:ext uri="{FF2B5EF4-FFF2-40B4-BE49-F238E27FC236}">
                <a16:creationId xmlns:a16="http://schemas.microsoft.com/office/drawing/2014/main" id="{76514036-88A9-934C-93F5-0310BF5A2FE4}"/>
              </a:ext>
            </a:extLst>
          </p:cNvPr>
          <p:cNvSpPr>
            <a:spLocks/>
          </p:cNvSpPr>
          <p:nvPr/>
        </p:nvSpPr>
        <p:spPr bwMode="auto">
          <a:xfrm>
            <a:off x="5804465" y="3230417"/>
            <a:ext cx="1348669" cy="1247120"/>
          </a:xfrm>
          <a:custGeom>
            <a:avLst/>
            <a:gdLst>
              <a:gd name="T0" fmla="*/ 1392 w 1394"/>
              <a:gd name="T1" fmla="*/ 45 h 1301"/>
              <a:gd name="T2" fmla="*/ 1388 w 1394"/>
              <a:gd name="T3" fmla="*/ 113 h 1301"/>
              <a:gd name="T4" fmla="*/ 1381 w 1394"/>
              <a:gd name="T5" fmla="*/ 180 h 1301"/>
              <a:gd name="T6" fmla="*/ 1369 w 1394"/>
              <a:gd name="T7" fmla="*/ 248 h 1301"/>
              <a:gd name="T8" fmla="*/ 1355 w 1394"/>
              <a:gd name="T9" fmla="*/ 314 h 1301"/>
              <a:gd name="T10" fmla="*/ 1336 w 1394"/>
              <a:gd name="T11" fmla="*/ 380 h 1301"/>
              <a:gd name="T12" fmla="*/ 1314 w 1394"/>
              <a:gd name="T13" fmla="*/ 444 h 1301"/>
              <a:gd name="T14" fmla="*/ 1289 w 1394"/>
              <a:gd name="T15" fmla="*/ 508 h 1301"/>
              <a:gd name="T16" fmla="*/ 1262 w 1394"/>
              <a:gd name="T17" fmla="*/ 569 h 1301"/>
              <a:gd name="T18" fmla="*/ 1230 w 1394"/>
              <a:gd name="T19" fmla="*/ 630 h 1301"/>
              <a:gd name="T20" fmla="*/ 1195 w 1394"/>
              <a:gd name="T21" fmla="*/ 688 h 1301"/>
              <a:gd name="T22" fmla="*/ 1158 w 1394"/>
              <a:gd name="T23" fmla="*/ 745 h 1301"/>
              <a:gd name="T24" fmla="*/ 1118 w 1394"/>
              <a:gd name="T25" fmla="*/ 800 h 1301"/>
              <a:gd name="T26" fmla="*/ 1074 w 1394"/>
              <a:gd name="T27" fmla="*/ 852 h 1301"/>
              <a:gd name="T28" fmla="*/ 1028 w 1394"/>
              <a:gd name="T29" fmla="*/ 902 h 1301"/>
              <a:gd name="T30" fmla="*/ 979 w 1394"/>
              <a:gd name="T31" fmla="*/ 950 h 1301"/>
              <a:gd name="T32" fmla="*/ 929 w 1394"/>
              <a:gd name="T33" fmla="*/ 995 h 1301"/>
              <a:gd name="T34" fmla="*/ 876 w 1394"/>
              <a:gd name="T35" fmla="*/ 1038 h 1301"/>
              <a:gd name="T36" fmla="*/ 820 w 1394"/>
              <a:gd name="T37" fmla="*/ 1077 h 1301"/>
              <a:gd name="T38" fmla="*/ 763 w 1394"/>
              <a:gd name="T39" fmla="*/ 1113 h 1301"/>
              <a:gd name="T40" fmla="*/ 703 w 1394"/>
              <a:gd name="T41" fmla="*/ 1147 h 1301"/>
              <a:gd name="T42" fmla="*/ 643 w 1394"/>
              <a:gd name="T43" fmla="*/ 1178 h 1301"/>
              <a:gd name="T44" fmla="*/ 580 w 1394"/>
              <a:gd name="T45" fmla="*/ 1205 h 1301"/>
              <a:gd name="T46" fmla="*/ 517 w 1394"/>
              <a:gd name="T47" fmla="*/ 1229 h 1301"/>
              <a:gd name="T48" fmla="*/ 452 w 1394"/>
              <a:gd name="T49" fmla="*/ 1249 h 1301"/>
              <a:gd name="T50" fmla="*/ 385 w 1394"/>
              <a:gd name="T51" fmla="*/ 1266 h 1301"/>
              <a:gd name="T52" fmla="*/ 319 w 1394"/>
              <a:gd name="T53" fmla="*/ 1280 h 1301"/>
              <a:gd name="T54" fmla="*/ 252 w 1394"/>
              <a:gd name="T55" fmla="*/ 1290 h 1301"/>
              <a:gd name="T56" fmla="*/ 184 w 1394"/>
              <a:gd name="T57" fmla="*/ 1296 h 1301"/>
              <a:gd name="T58" fmla="*/ 116 w 1394"/>
              <a:gd name="T59" fmla="*/ 1300 h 1301"/>
              <a:gd name="T60" fmla="*/ 94 w 1394"/>
              <a:gd name="T61" fmla="*/ 650 h 1301"/>
              <a:gd name="T62" fmla="*/ 127 w 1394"/>
              <a:gd name="T63" fmla="*/ 649 h 1301"/>
              <a:gd name="T64" fmla="*/ 162 w 1394"/>
              <a:gd name="T65" fmla="*/ 646 h 1301"/>
              <a:gd name="T66" fmla="*/ 195 w 1394"/>
              <a:gd name="T67" fmla="*/ 641 h 1301"/>
              <a:gd name="T68" fmla="*/ 229 w 1394"/>
              <a:gd name="T69" fmla="*/ 635 h 1301"/>
              <a:gd name="T70" fmla="*/ 261 w 1394"/>
              <a:gd name="T71" fmla="*/ 628 h 1301"/>
              <a:gd name="T72" fmla="*/ 294 w 1394"/>
              <a:gd name="T73" fmla="*/ 618 h 1301"/>
              <a:gd name="T74" fmla="*/ 326 w 1394"/>
              <a:gd name="T75" fmla="*/ 607 h 1301"/>
              <a:gd name="T76" fmla="*/ 357 w 1394"/>
              <a:gd name="T77" fmla="*/ 593 h 1301"/>
              <a:gd name="T78" fmla="*/ 388 w 1394"/>
              <a:gd name="T79" fmla="*/ 579 h 1301"/>
              <a:gd name="T80" fmla="*/ 418 w 1394"/>
              <a:gd name="T81" fmla="*/ 563 h 1301"/>
              <a:gd name="T82" fmla="*/ 447 w 1394"/>
              <a:gd name="T83" fmla="*/ 545 h 1301"/>
              <a:gd name="T84" fmla="*/ 476 w 1394"/>
              <a:gd name="T85" fmla="*/ 525 h 1301"/>
              <a:gd name="T86" fmla="*/ 502 w 1394"/>
              <a:gd name="T87" fmla="*/ 505 h 1301"/>
              <a:gd name="T88" fmla="*/ 528 w 1394"/>
              <a:gd name="T89" fmla="*/ 483 h 1301"/>
              <a:gd name="T90" fmla="*/ 552 w 1394"/>
              <a:gd name="T91" fmla="*/ 459 h 1301"/>
              <a:gd name="T92" fmla="*/ 576 w 1394"/>
              <a:gd name="T93" fmla="*/ 435 h 1301"/>
              <a:gd name="T94" fmla="*/ 598 w 1394"/>
              <a:gd name="T95" fmla="*/ 409 h 1301"/>
              <a:gd name="T96" fmla="*/ 619 w 1394"/>
              <a:gd name="T97" fmla="*/ 382 h 1301"/>
              <a:gd name="T98" fmla="*/ 639 w 1394"/>
              <a:gd name="T99" fmla="*/ 353 h 1301"/>
              <a:gd name="T100" fmla="*/ 656 w 1394"/>
              <a:gd name="T101" fmla="*/ 324 h 1301"/>
              <a:gd name="T102" fmla="*/ 672 w 1394"/>
              <a:gd name="T103" fmla="*/ 295 h 1301"/>
              <a:gd name="T104" fmla="*/ 687 w 1394"/>
              <a:gd name="T105" fmla="*/ 264 h 1301"/>
              <a:gd name="T106" fmla="*/ 700 w 1394"/>
              <a:gd name="T107" fmla="*/ 232 h 1301"/>
              <a:gd name="T108" fmla="*/ 712 w 1394"/>
              <a:gd name="T109" fmla="*/ 201 h 1301"/>
              <a:gd name="T110" fmla="*/ 721 w 1394"/>
              <a:gd name="T111" fmla="*/ 168 h 1301"/>
              <a:gd name="T112" fmla="*/ 729 w 1394"/>
              <a:gd name="T113" fmla="*/ 135 h 1301"/>
              <a:gd name="T114" fmla="*/ 735 w 1394"/>
              <a:gd name="T115" fmla="*/ 102 h 1301"/>
              <a:gd name="T116" fmla="*/ 739 w 1394"/>
              <a:gd name="T117" fmla="*/ 68 h 1301"/>
              <a:gd name="T118" fmla="*/ 742 w 1394"/>
              <a:gd name="T119" fmla="*/ 34 h 1301"/>
              <a:gd name="T120" fmla="*/ 743 w 1394"/>
              <a:gd name="T121" fmla="*/ 0 h 13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94"/>
              <a:gd name="T184" fmla="*/ 0 h 1301"/>
              <a:gd name="T185" fmla="*/ 1394 w 1394"/>
              <a:gd name="T186" fmla="*/ 1301 h 13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94" h="1301">
                <a:moveTo>
                  <a:pt x="1393" y="0"/>
                </a:moveTo>
                <a:lnTo>
                  <a:pt x="1393" y="22"/>
                </a:lnTo>
                <a:lnTo>
                  <a:pt x="1392" y="45"/>
                </a:lnTo>
                <a:lnTo>
                  <a:pt x="1391" y="68"/>
                </a:lnTo>
                <a:lnTo>
                  <a:pt x="1389" y="90"/>
                </a:lnTo>
                <a:lnTo>
                  <a:pt x="1388" y="113"/>
                </a:lnTo>
                <a:lnTo>
                  <a:pt x="1385" y="135"/>
                </a:lnTo>
                <a:lnTo>
                  <a:pt x="1384" y="158"/>
                </a:lnTo>
                <a:lnTo>
                  <a:pt x="1381" y="180"/>
                </a:lnTo>
                <a:lnTo>
                  <a:pt x="1377" y="204"/>
                </a:lnTo>
                <a:lnTo>
                  <a:pt x="1373" y="226"/>
                </a:lnTo>
                <a:lnTo>
                  <a:pt x="1369" y="248"/>
                </a:lnTo>
                <a:lnTo>
                  <a:pt x="1364" y="270"/>
                </a:lnTo>
                <a:lnTo>
                  <a:pt x="1360" y="292"/>
                </a:lnTo>
                <a:lnTo>
                  <a:pt x="1355" y="314"/>
                </a:lnTo>
                <a:lnTo>
                  <a:pt x="1349" y="336"/>
                </a:lnTo>
                <a:lnTo>
                  <a:pt x="1342" y="358"/>
                </a:lnTo>
                <a:lnTo>
                  <a:pt x="1336" y="380"/>
                </a:lnTo>
                <a:lnTo>
                  <a:pt x="1329" y="401"/>
                </a:lnTo>
                <a:lnTo>
                  <a:pt x="1322" y="423"/>
                </a:lnTo>
                <a:lnTo>
                  <a:pt x="1314" y="444"/>
                </a:lnTo>
                <a:lnTo>
                  <a:pt x="1307" y="466"/>
                </a:lnTo>
                <a:lnTo>
                  <a:pt x="1298" y="487"/>
                </a:lnTo>
                <a:lnTo>
                  <a:pt x="1289" y="508"/>
                </a:lnTo>
                <a:lnTo>
                  <a:pt x="1281" y="528"/>
                </a:lnTo>
                <a:lnTo>
                  <a:pt x="1271" y="549"/>
                </a:lnTo>
                <a:lnTo>
                  <a:pt x="1262" y="569"/>
                </a:lnTo>
                <a:lnTo>
                  <a:pt x="1251" y="589"/>
                </a:lnTo>
                <a:lnTo>
                  <a:pt x="1240" y="610"/>
                </a:lnTo>
                <a:lnTo>
                  <a:pt x="1230" y="630"/>
                </a:lnTo>
                <a:lnTo>
                  <a:pt x="1218" y="650"/>
                </a:lnTo>
                <a:lnTo>
                  <a:pt x="1207" y="669"/>
                </a:lnTo>
                <a:lnTo>
                  <a:pt x="1195" y="688"/>
                </a:lnTo>
                <a:lnTo>
                  <a:pt x="1183" y="707"/>
                </a:lnTo>
                <a:lnTo>
                  <a:pt x="1170" y="727"/>
                </a:lnTo>
                <a:lnTo>
                  <a:pt x="1158" y="745"/>
                </a:lnTo>
                <a:lnTo>
                  <a:pt x="1145" y="764"/>
                </a:lnTo>
                <a:lnTo>
                  <a:pt x="1131" y="782"/>
                </a:lnTo>
                <a:lnTo>
                  <a:pt x="1118" y="800"/>
                </a:lnTo>
                <a:lnTo>
                  <a:pt x="1103" y="818"/>
                </a:lnTo>
                <a:lnTo>
                  <a:pt x="1089" y="835"/>
                </a:lnTo>
                <a:lnTo>
                  <a:pt x="1074" y="852"/>
                </a:lnTo>
                <a:lnTo>
                  <a:pt x="1059" y="870"/>
                </a:lnTo>
                <a:lnTo>
                  <a:pt x="1044" y="886"/>
                </a:lnTo>
                <a:lnTo>
                  <a:pt x="1028" y="902"/>
                </a:lnTo>
                <a:lnTo>
                  <a:pt x="1012" y="919"/>
                </a:lnTo>
                <a:lnTo>
                  <a:pt x="996" y="935"/>
                </a:lnTo>
                <a:lnTo>
                  <a:pt x="979" y="950"/>
                </a:lnTo>
                <a:lnTo>
                  <a:pt x="963" y="966"/>
                </a:lnTo>
                <a:lnTo>
                  <a:pt x="946" y="981"/>
                </a:lnTo>
                <a:lnTo>
                  <a:pt x="929" y="995"/>
                </a:lnTo>
                <a:lnTo>
                  <a:pt x="911" y="1010"/>
                </a:lnTo>
                <a:lnTo>
                  <a:pt x="893" y="1024"/>
                </a:lnTo>
                <a:lnTo>
                  <a:pt x="876" y="1038"/>
                </a:lnTo>
                <a:lnTo>
                  <a:pt x="858" y="1051"/>
                </a:lnTo>
                <a:lnTo>
                  <a:pt x="838" y="1065"/>
                </a:lnTo>
                <a:lnTo>
                  <a:pt x="820" y="1077"/>
                </a:lnTo>
                <a:lnTo>
                  <a:pt x="801" y="1089"/>
                </a:lnTo>
                <a:lnTo>
                  <a:pt x="782" y="1102"/>
                </a:lnTo>
                <a:lnTo>
                  <a:pt x="763" y="1113"/>
                </a:lnTo>
                <a:lnTo>
                  <a:pt x="743" y="1125"/>
                </a:lnTo>
                <a:lnTo>
                  <a:pt x="723" y="1137"/>
                </a:lnTo>
                <a:lnTo>
                  <a:pt x="703" y="1147"/>
                </a:lnTo>
                <a:lnTo>
                  <a:pt x="683" y="1158"/>
                </a:lnTo>
                <a:lnTo>
                  <a:pt x="663" y="1168"/>
                </a:lnTo>
                <a:lnTo>
                  <a:pt x="643" y="1178"/>
                </a:lnTo>
                <a:lnTo>
                  <a:pt x="621" y="1187"/>
                </a:lnTo>
                <a:lnTo>
                  <a:pt x="601" y="1196"/>
                </a:lnTo>
                <a:lnTo>
                  <a:pt x="580" y="1205"/>
                </a:lnTo>
                <a:lnTo>
                  <a:pt x="559" y="1213"/>
                </a:lnTo>
                <a:lnTo>
                  <a:pt x="538" y="1221"/>
                </a:lnTo>
                <a:lnTo>
                  <a:pt x="517" y="1229"/>
                </a:lnTo>
                <a:lnTo>
                  <a:pt x="495" y="1235"/>
                </a:lnTo>
                <a:lnTo>
                  <a:pt x="474" y="1243"/>
                </a:lnTo>
                <a:lnTo>
                  <a:pt x="452" y="1249"/>
                </a:lnTo>
                <a:lnTo>
                  <a:pt x="429" y="1256"/>
                </a:lnTo>
                <a:lnTo>
                  <a:pt x="407" y="1261"/>
                </a:lnTo>
                <a:lnTo>
                  <a:pt x="385" y="1266"/>
                </a:lnTo>
                <a:lnTo>
                  <a:pt x="363" y="1271"/>
                </a:lnTo>
                <a:lnTo>
                  <a:pt x="341" y="1276"/>
                </a:lnTo>
                <a:lnTo>
                  <a:pt x="319" y="1280"/>
                </a:lnTo>
                <a:lnTo>
                  <a:pt x="297" y="1283"/>
                </a:lnTo>
                <a:lnTo>
                  <a:pt x="274" y="1287"/>
                </a:lnTo>
                <a:lnTo>
                  <a:pt x="252" y="1290"/>
                </a:lnTo>
                <a:lnTo>
                  <a:pt x="229" y="1292"/>
                </a:lnTo>
                <a:lnTo>
                  <a:pt x="207" y="1295"/>
                </a:lnTo>
                <a:lnTo>
                  <a:pt x="184" y="1296"/>
                </a:lnTo>
                <a:lnTo>
                  <a:pt x="162" y="1298"/>
                </a:lnTo>
                <a:lnTo>
                  <a:pt x="139" y="1299"/>
                </a:lnTo>
                <a:lnTo>
                  <a:pt x="116" y="1300"/>
                </a:lnTo>
                <a:lnTo>
                  <a:pt x="94" y="1300"/>
                </a:lnTo>
                <a:lnTo>
                  <a:pt x="0" y="964"/>
                </a:lnTo>
                <a:lnTo>
                  <a:pt x="94" y="650"/>
                </a:lnTo>
                <a:lnTo>
                  <a:pt x="105" y="650"/>
                </a:lnTo>
                <a:lnTo>
                  <a:pt x="116" y="649"/>
                </a:lnTo>
                <a:lnTo>
                  <a:pt x="127" y="649"/>
                </a:lnTo>
                <a:lnTo>
                  <a:pt x="139" y="648"/>
                </a:lnTo>
                <a:lnTo>
                  <a:pt x="150" y="647"/>
                </a:lnTo>
                <a:lnTo>
                  <a:pt x="162" y="646"/>
                </a:lnTo>
                <a:lnTo>
                  <a:pt x="172" y="645"/>
                </a:lnTo>
                <a:lnTo>
                  <a:pt x="184" y="643"/>
                </a:lnTo>
                <a:lnTo>
                  <a:pt x="195" y="641"/>
                </a:lnTo>
                <a:lnTo>
                  <a:pt x="206" y="639"/>
                </a:lnTo>
                <a:lnTo>
                  <a:pt x="217" y="637"/>
                </a:lnTo>
                <a:lnTo>
                  <a:pt x="229" y="635"/>
                </a:lnTo>
                <a:lnTo>
                  <a:pt x="239" y="633"/>
                </a:lnTo>
                <a:lnTo>
                  <a:pt x="251" y="631"/>
                </a:lnTo>
                <a:lnTo>
                  <a:pt x="261" y="628"/>
                </a:lnTo>
                <a:lnTo>
                  <a:pt x="272" y="625"/>
                </a:lnTo>
                <a:lnTo>
                  <a:pt x="284" y="621"/>
                </a:lnTo>
                <a:lnTo>
                  <a:pt x="294" y="618"/>
                </a:lnTo>
                <a:lnTo>
                  <a:pt x="305" y="614"/>
                </a:lnTo>
                <a:lnTo>
                  <a:pt x="315" y="610"/>
                </a:lnTo>
                <a:lnTo>
                  <a:pt x="326" y="607"/>
                </a:lnTo>
                <a:lnTo>
                  <a:pt x="336" y="602"/>
                </a:lnTo>
                <a:lnTo>
                  <a:pt x="347" y="598"/>
                </a:lnTo>
                <a:lnTo>
                  <a:pt x="357" y="593"/>
                </a:lnTo>
                <a:lnTo>
                  <a:pt x="368" y="588"/>
                </a:lnTo>
                <a:lnTo>
                  <a:pt x="379" y="584"/>
                </a:lnTo>
                <a:lnTo>
                  <a:pt x="388" y="579"/>
                </a:lnTo>
                <a:lnTo>
                  <a:pt x="399" y="574"/>
                </a:lnTo>
                <a:lnTo>
                  <a:pt x="408" y="568"/>
                </a:lnTo>
                <a:lnTo>
                  <a:pt x="418" y="563"/>
                </a:lnTo>
                <a:lnTo>
                  <a:pt x="428" y="557"/>
                </a:lnTo>
                <a:lnTo>
                  <a:pt x="438" y="551"/>
                </a:lnTo>
                <a:lnTo>
                  <a:pt x="447" y="545"/>
                </a:lnTo>
                <a:lnTo>
                  <a:pt x="456" y="539"/>
                </a:lnTo>
                <a:lnTo>
                  <a:pt x="466" y="532"/>
                </a:lnTo>
                <a:lnTo>
                  <a:pt x="476" y="525"/>
                </a:lnTo>
                <a:lnTo>
                  <a:pt x="484" y="518"/>
                </a:lnTo>
                <a:lnTo>
                  <a:pt x="494" y="512"/>
                </a:lnTo>
                <a:lnTo>
                  <a:pt x="502" y="505"/>
                </a:lnTo>
                <a:lnTo>
                  <a:pt x="511" y="497"/>
                </a:lnTo>
                <a:lnTo>
                  <a:pt x="520" y="491"/>
                </a:lnTo>
                <a:lnTo>
                  <a:pt x="528" y="483"/>
                </a:lnTo>
                <a:lnTo>
                  <a:pt x="536" y="475"/>
                </a:lnTo>
                <a:lnTo>
                  <a:pt x="545" y="467"/>
                </a:lnTo>
                <a:lnTo>
                  <a:pt x="552" y="459"/>
                </a:lnTo>
                <a:lnTo>
                  <a:pt x="561" y="451"/>
                </a:lnTo>
                <a:lnTo>
                  <a:pt x="569" y="443"/>
                </a:lnTo>
                <a:lnTo>
                  <a:pt x="576" y="435"/>
                </a:lnTo>
                <a:lnTo>
                  <a:pt x="584" y="426"/>
                </a:lnTo>
                <a:lnTo>
                  <a:pt x="591" y="418"/>
                </a:lnTo>
                <a:lnTo>
                  <a:pt x="598" y="409"/>
                </a:lnTo>
                <a:lnTo>
                  <a:pt x="605" y="400"/>
                </a:lnTo>
                <a:lnTo>
                  <a:pt x="612" y="391"/>
                </a:lnTo>
                <a:lnTo>
                  <a:pt x="619" y="382"/>
                </a:lnTo>
                <a:lnTo>
                  <a:pt x="625" y="372"/>
                </a:lnTo>
                <a:lnTo>
                  <a:pt x="632" y="363"/>
                </a:lnTo>
                <a:lnTo>
                  <a:pt x="639" y="353"/>
                </a:lnTo>
                <a:lnTo>
                  <a:pt x="644" y="345"/>
                </a:lnTo>
                <a:lnTo>
                  <a:pt x="650" y="334"/>
                </a:lnTo>
                <a:lnTo>
                  <a:pt x="656" y="324"/>
                </a:lnTo>
                <a:lnTo>
                  <a:pt x="662" y="315"/>
                </a:lnTo>
                <a:lnTo>
                  <a:pt x="667" y="305"/>
                </a:lnTo>
                <a:lnTo>
                  <a:pt x="672" y="295"/>
                </a:lnTo>
                <a:lnTo>
                  <a:pt x="677" y="285"/>
                </a:lnTo>
                <a:lnTo>
                  <a:pt x="682" y="275"/>
                </a:lnTo>
                <a:lnTo>
                  <a:pt x="687" y="264"/>
                </a:lnTo>
                <a:lnTo>
                  <a:pt x="691" y="253"/>
                </a:lnTo>
                <a:lnTo>
                  <a:pt x="695" y="243"/>
                </a:lnTo>
                <a:lnTo>
                  <a:pt x="700" y="232"/>
                </a:lnTo>
                <a:lnTo>
                  <a:pt x="704" y="222"/>
                </a:lnTo>
                <a:lnTo>
                  <a:pt x="708" y="211"/>
                </a:lnTo>
                <a:lnTo>
                  <a:pt x="712" y="201"/>
                </a:lnTo>
                <a:lnTo>
                  <a:pt x="715" y="190"/>
                </a:lnTo>
                <a:lnTo>
                  <a:pt x="718" y="179"/>
                </a:lnTo>
                <a:lnTo>
                  <a:pt x="721" y="168"/>
                </a:lnTo>
                <a:lnTo>
                  <a:pt x="724" y="157"/>
                </a:lnTo>
                <a:lnTo>
                  <a:pt x="726" y="146"/>
                </a:lnTo>
                <a:lnTo>
                  <a:pt x="729" y="135"/>
                </a:lnTo>
                <a:lnTo>
                  <a:pt x="731" y="124"/>
                </a:lnTo>
                <a:lnTo>
                  <a:pt x="733" y="112"/>
                </a:lnTo>
                <a:lnTo>
                  <a:pt x="735" y="102"/>
                </a:lnTo>
                <a:lnTo>
                  <a:pt x="737" y="90"/>
                </a:lnTo>
                <a:lnTo>
                  <a:pt x="739" y="79"/>
                </a:lnTo>
                <a:lnTo>
                  <a:pt x="739" y="68"/>
                </a:lnTo>
                <a:lnTo>
                  <a:pt x="740" y="57"/>
                </a:lnTo>
                <a:lnTo>
                  <a:pt x="741" y="45"/>
                </a:lnTo>
                <a:lnTo>
                  <a:pt x="742" y="34"/>
                </a:lnTo>
                <a:lnTo>
                  <a:pt x="742" y="22"/>
                </a:lnTo>
                <a:lnTo>
                  <a:pt x="743" y="12"/>
                </a:lnTo>
                <a:lnTo>
                  <a:pt x="743" y="0"/>
                </a:lnTo>
                <a:lnTo>
                  <a:pt x="1056" y="100"/>
                </a:lnTo>
                <a:lnTo>
                  <a:pt x="1393" y="0"/>
                </a:lnTo>
              </a:path>
            </a:pathLst>
          </a:custGeom>
          <a:solidFill>
            <a:srgbClr val="B34BFF"/>
          </a:solidFill>
          <a:ln w="9525" cap="rnd">
            <a:solidFill>
              <a:srgbClr val="B4B4B4"/>
            </a:solidFill>
            <a:round/>
            <a:headEnd/>
            <a:tailEnd/>
          </a:ln>
        </p:spPr>
        <p:txBody>
          <a:bodyPr lIns="72000" tIns="72000" rIns="72000" bIns="72000" anchor="ctr"/>
          <a:lstStyle/>
          <a:p>
            <a:pPr>
              <a:spcBef>
                <a:spcPts val="800"/>
              </a:spcBef>
              <a:defRPr/>
            </a:pPr>
            <a:endParaRPr lang="de-DE">
              <a:solidFill>
                <a:schemeClr val="accent6">
                  <a:lumMod val="50000"/>
                </a:schemeClr>
              </a:solidFill>
              <a:latin typeface="+mn-lt"/>
              <a:ea typeface="ヒラギノ角ゴ Pro W3" charset="-128"/>
              <a:cs typeface="+mn-cs"/>
            </a:endParaRPr>
          </a:p>
        </p:txBody>
      </p:sp>
      <p:grpSp>
        <p:nvGrpSpPr>
          <p:cNvPr id="34" name="Gruppieren 59">
            <a:extLst>
              <a:ext uri="{FF2B5EF4-FFF2-40B4-BE49-F238E27FC236}">
                <a16:creationId xmlns:a16="http://schemas.microsoft.com/office/drawing/2014/main" id="{4237DF36-F7B0-CD41-867A-70D6E97DAB41}"/>
              </a:ext>
            </a:extLst>
          </p:cNvPr>
          <p:cNvGrpSpPr>
            <a:grpSpLocks/>
          </p:cNvGrpSpPr>
          <p:nvPr/>
        </p:nvGrpSpPr>
        <p:grpSpPr bwMode="auto">
          <a:xfrm>
            <a:off x="1598191" y="1283337"/>
            <a:ext cx="9286621" cy="2298944"/>
            <a:chOff x="647698" y="1843808"/>
            <a:chExt cx="9286718" cy="2300548"/>
          </a:xfrm>
        </p:grpSpPr>
        <p:sp>
          <p:nvSpPr>
            <p:cNvPr id="35" name="Text Box 8">
              <a:extLst>
                <a:ext uri="{FF2B5EF4-FFF2-40B4-BE49-F238E27FC236}">
                  <a16:creationId xmlns:a16="http://schemas.microsoft.com/office/drawing/2014/main" id="{56E63248-52B1-5240-89B0-00667A82A8E1}"/>
                </a:ext>
              </a:extLst>
            </p:cNvPr>
            <p:cNvSpPr txBox="1">
              <a:spLocks noChangeArrowheads="1"/>
            </p:cNvSpPr>
            <p:nvPr>
              <p:custDataLst>
                <p:tags r:id="rId9"/>
              </p:custDataLst>
            </p:nvPr>
          </p:nvSpPr>
          <p:spPr bwMode="auto">
            <a:xfrm>
              <a:off x="7018040" y="2245077"/>
              <a:ext cx="2916376" cy="1899279"/>
            </a:xfrm>
            <a:prstGeom prst="rect">
              <a:avLst/>
            </a:prstGeom>
            <a:noFill/>
            <a:ln w="12700">
              <a:noFill/>
              <a:miter lim="800000"/>
              <a:headEnd/>
              <a:tailEnd/>
            </a:ln>
            <a:effectLst/>
          </p:spPr>
          <p:txBody>
            <a:bodyPr wrap="square" lIns="0" tIns="0" rIns="0" bIns="0">
              <a:spAutoFit/>
            </a:bodyPr>
            <a:lstStyle/>
            <a:p>
              <a:pPr marL="171450" indent="-171450">
                <a:spcBef>
                  <a:spcPts val="800"/>
                </a:spcBef>
                <a:buFont typeface="Arial" panose="020B0604020202020204" pitchFamily="34" charset="0"/>
                <a:buChar char="•"/>
                <a:defRPr/>
              </a:pPr>
              <a:r>
                <a:rPr lang="de-DE" sz="1200" dirty="0">
                  <a:solidFill>
                    <a:srgbClr val="C6D443"/>
                  </a:solidFill>
                  <a:latin typeface="Calibri" panose="020F0502020204030204" pitchFamily="34" charset="0"/>
                  <a:cs typeface="Calibri" panose="020F0502020204030204" pitchFamily="34" charset="0"/>
                </a:rPr>
                <a:t>kooperativer und innovativer Begleitung </a:t>
              </a:r>
              <a:r>
                <a:rPr lang="de-DE" sz="1200" dirty="0">
                  <a:latin typeface="Calibri" panose="020F0502020204030204" pitchFamily="34" charset="0"/>
                  <a:cs typeface="Calibri" panose="020F0502020204030204" pitchFamily="34" charset="0"/>
                </a:rPr>
                <a:t>und Beratung für Bürgermeister, Stadtvertretungen und die relevanten Ausschüsse usw. in den Kommunen rund um das Themenfeld „Demenz".</a:t>
              </a:r>
            </a:p>
            <a:p>
              <a:pPr marL="171450" indent="-171450">
                <a:spcBef>
                  <a:spcPts val="800"/>
                </a:spcBef>
                <a:buFont typeface="Arial" panose="020B0604020202020204" pitchFamily="34" charset="0"/>
                <a:buChar char="•"/>
                <a:defRPr/>
              </a:pPr>
              <a:r>
                <a:rPr lang="de-DE" sz="1200" dirty="0">
                  <a:solidFill>
                    <a:srgbClr val="C6D443"/>
                  </a:solidFill>
                  <a:latin typeface="Calibri" panose="020F0502020204030204" pitchFamily="34" charset="0"/>
                  <a:cs typeface="Calibri" panose="020F0502020204030204" pitchFamily="34" charset="0"/>
                </a:rPr>
                <a:t>Wissen</a:t>
              </a:r>
              <a:r>
                <a:rPr lang="de-DE" sz="1200" dirty="0">
                  <a:latin typeface="Calibri" panose="020F0502020204030204" pitchFamily="34" charset="0"/>
                  <a:cs typeface="Calibri" panose="020F0502020204030204" pitchFamily="34" charset="0"/>
                </a:rPr>
                <a:t> generieren, bereitstellen und verbreiten.</a:t>
              </a:r>
            </a:p>
            <a:p>
              <a:pPr marL="171450" indent="-171450">
                <a:spcBef>
                  <a:spcPts val="800"/>
                </a:spcBef>
                <a:buFont typeface="Arial" panose="020B0604020202020204" pitchFamily="34" charset="0"/>
                <a:buChar char="•"/>
                <a:defRPr/>
              </a:pPr>
              <a:r>
                <a:rPr lang="de-DE" sz="1200" dirty="0">
                  <a:latin typeface="Calibri" panose="020F0502020204030204" pitchFamily="34" charset="0"/>
                  <a:cs typeface="Calibri" panose="020F0502020204030204" pitchFamily="34" charset="0"/>
                </a:rPr>
                <a:t>Mit </a:t>
              </a:r>
              <a:r>
                <a:rPr lang="de-DE" sz="1200" b="1" dirty="0">
                  <a:solidFill>
                    <a:srgbClr val="C7D543"/>
                  </a:solidFill>
                  <a:latin typeface="Calibri" panose="020F0502020204030204" pitchFamily="34" charset="0"/>
                  <a:cs typeface="Calibri" panose="020F0502020204030204" pitchFamily="34" charset="0"/>
                </a:rPr>
                <a:t>Fachkompetenz</a:t>
              </a:r>
              <a:r>
                <a:rPr lang="de-DE" sz="1200" dirty="0">
                  <a:latin typeface="Calibri" panose="020F0502020204030204" pitchFamily="34" charset="0"/>
                  <a:cs typeface="Calibri" panose="020F0502020204030204" pitchFamily="34" charset="0"/>
                </a:rPr>
                <a:t> flankieren. </a:t>
              </a:r>
            </a:p>
            <a:p>
              <a:pPr>
                <a:lnSpc>
                  <a:spcPct val="100000"/>
                </a:lnSpc>
              </a:pPr>
              <a:endParaRPr lang="de-DE" sz="1400" dirty="0">
                <a:latin typeface="Arial" panose="020B0604020202020204" pitchFamily="34" charset="0"/>
                <a:cs typeface="Arial" panose="020B0604020202020204" pitchFamily="34" charset="0"/>
              </a:endParaRPr>
            </a:p>
          </p:txBody>
        </p:sp>
        <p:sp>
          <p:nvSpPr>
            <p:cNvPr id="36" name="Text Box 8">
              <a:extLst>
                <a:ext uri="{FF2B5EF4-FFF2-40B4-BE49-F238E27FC236}">
                  <a16:creationId xmlns:a16="http://schemas.microsoft.com/office/drawing/2014/main" id="{D941E1E3-00AE-3C4A-A63E-23856AC4CE7E}"/>
                </a:ext>
              </a:extLst>
            </p:cNvPr>
            <p:cNvSpPr txBox="1">
              <a:spLocks noChangeArrowheads="1"/>
            </p:cNvSpPr>
            <p:nvPr>
              <p:custDataLst>
                <p:tags r:id="rId10"/>
              </p:custDataLst>
            </p:nvPr>
          </p:nvSpPr>
          <p:spPr bwMode="auto">
            <a:xfrm>
              <a:off x="647698" y="1843808"/>
              <a:ext cx="3292509" cy="277192"/>
            </a:xfrm>
            <a:prstGeom prst="rect">
              <a:avLst/>
            </a:prstGeom>
            <a:noFill/>
            <a:ln w="12700">
              <a:noFill/>
              <a:miter lim="800000"/>
              <a:headEnd/>
              <a:tailEnd/>
            </a:ln>
            <a:effectLst/>
          </p:spPr>
          <p:txBody>
            <a:bodyPr wrap="square" lIns="0" tIns="0" rIns="0" bIns="0" anchor="b">
              <a:spAutoFit/>
            </a:bodyPr>
            <a:lstStyle/>
            <a:p>
              <a:pPr>
                <a:spcBef>
                  <a:spcPts val="800"/>
                </a:spcBef>
                <a:defRPr/>
              </a:pPr>
              <a:r>
                <a:rPr lang="de-DE" b="1" dirty="0">
                  <a:latin typeface="Calibri" panose="020F0502020204030204" pitchFamily="34" charset="0"/>
                  <a:ea typeface="ヒラギノ角ゴ Pro W3" charset="-128"/>
                  <a:cs typeface="Calibri" panose="020F0502020204030204" pitchFamily="34" charset="0"/>
                </a:rPr>
                <a:t>POLITIK</a:t>
              </a:r>
            </a:p>
          </p:txBody>
        </p:sp>
        <p:grpSp>
          <p:nvGrpSpPr>
            <p:cNvPr id="37" name="Gruppieren 58">
              <a:extLst>
                <a:ext uri="{FF2B5EF4-FFF2-40B4-BE49-F238E27FC236}">
                  <a16:creationId xmlns:a16="http://schemas.microsoft.com/office/drawing/2014/main" id="{3473D773-253B-014E-A986-961864402E0F}"/>
                </a:ext>
              </a:extLst>
            </p:cNvPr>
            <p:cNvGrpSpPr>
              <a:grpSpLocks/>
            </p:cNvGrpSpPr>
            <p:nvPr/>
          </p:nvGrpSpPr>
          <p:grpSpPr bwMode="auto">
            <a:xfrm>
              <a:off x="647699" y="2150805"/>
              <a:ext cx="3267110" cy="924950"/>
              <a:chOff x="647699" y="2150805"/>
              <a:chExt cx="3267110" cy="924950"/>
            </a:xfrm>
          </p:grpSpPr>
          <p:cxnSp>
            <p:nvCxnSpPr>
              <p:cNvPr id="38" name="Gerade Verbindung 54">
                <a:extLst>
                  <a:ext uri="{FF2B5EF4-FFF2-40B4-BE49-F238E27FC236}">
                    <a16:creationId xmlns:a16="http://schemas.microsoft.com/office/drawing/2014/main" id="{5C6F02B7-6B07-6B4C-8299-819AFEC1221A}"/>
                  </a:ext>
                </a:extLst>
              </p:cNvPr>
              <p:cNvCxnSpPr>
                <a:cxnSpLocks noChangeShapeType="1"/>
              </p:cNvCxnSpPr>
              <p:nvPr/>
            </p:nvCxnSpPr>
            <p:spPr bwMode="auto">
              <a:xfrm>
                <a:off x="647699" y="2150805"/>
                <a:ext cx="2214769"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9" name="Gerade Verbindung 56">
                <a:extLst>
                  <a:ext uri="{FF2B5EF4-FFF2-40B4-BE49-F238E27FC236}">
                    <a16:creationId xmlns:a16="http://schemas.microsoft.com/office/drawing/2014/main" id="{181A75FE-7211-0C47-83B1-66C908E40590}"/>
                  </a:ext>
                </a:extLst>
              </p:cNvPr>
              <p:cNvCxnSpPr>
                <a:cxnSpLocks noChangeShapeType="1"/>
              </p:cNvCxnSpPr>
              <p:nvPr/>
            </p:nvCxnSpPr>
            <p:spPr bwMode="auto">
              <a:xfrm>
                <a:off x="2862468" y="2150805"/>
                <a:ext cx="1052341" cy="9249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grpSp>
        <p:nvGrpSpPr>
          <p:cNvPr id="40" name="Gruppieren 67">
            <a:extLst>
              <a:ext uri="{FF2B5EF4-FFF2-40B4-BE49-F238E27FC236}">
                <a16:creationId xmlns:a16="http://schemas.microsoft.com/office/drawing/2014/main" id="{972C3705-B317-AD43-94D6-073FB0D8CCF6}"/>
              </a:ext>
            </a:extLst>
          </p:cNvPr>
          <p:cNvGrpSpPr>
            <a:grpSpLocks/>
          </p:cNvGrpSpPr>
          <p:nvPr/>
        </p:nvGrpSpPr>
        <p:grpSpPr bwMode="auto">
          <a:xfrm>
            <a:off x="6936955" y="1283338"/>
            <a:ext cx="3997792" cy="1250137"/>
            <a:chOff x="5986016" y="1843832"/>
            <a:chExt cx="3998940" cy="1250061"/>
          </a:xfrm>
        </p:grpSpPr>
        <p:sp>
          <p:nvSpPr>
            <p:cNvPr id="42" name="Text Box 8">
              <a:extLst>
                <a:ext uri="{FF2B5EF4-FFF2-40B4-BE49-F238E27FC236}">
                  <a16:creationId xmlns:a16="http://schemas.microsoft.com/office/drawing/2014/main" id="{492173EC-ECD1-574F-956C-738642D039B2}"/>
                </a:ext>
              </a:extLst>
            </p:cNvPr>
            <p:cNvSpPr txBox="1">
              <a:spLocks noChangeArrowheads="1"/>
            </p:cNvSpPr>
            <p:nvPr>
              <p:custDataLst>
                <p:tags r:id="rId8"/>
              </p:custDataLst>
            </p:nvPr>
          </p:nvSpPr>
          <p:spPr bwMode="auto">
            <a:xfrm>
              <a:off x="7007071" y="1843832"/>
              <a:ext cx="2215199" cy="276982"/>
            </a:xfrm>
            <a:prstGeom prst="rect">
              <a:avLst/>
            </a:prstGeom>
            <a:noFill/>
            <a:ln w="12700">
              <a:noFill/>
              <a:miter lim="800000"/>
              <a:headEnd/>
              <a:tailEnd/>
            </a:ln>
            <a:effectLst/>
          </p:spPr>
          <p:txBody>
            <a:bodyPr lIns="0" tIns="0" rIns="0" bIns="0" anchor="b">
              <a:spAutoFit/>
            </a:bodyPr>
            <a:lstStyle/>
            <a:p>
              <a:pPr>
                <a:spcBef>
                  <a:spcPts val="800"/>
                </a:spcBef>
                <a:defRPr/>
              </a:pPr>
              <a:endParaRPr lang="de-DE" b="1" dirty="0">
                <a:solidFill>
                  <a:schemeClr val="accent6">
                    <a:lumMod val="50000"/>
                  </a:schemeClr>
                </a:solidFill>
                <a:latin typeface="+mn-lt"/>
                <a:ea typeface="ヒラギノ角ゴ Pro W3" charset="-128"/>
                <a:cs typeface="+mn-cs"/>
              </a:endParaRPr>
            </a:p>
          </p:txBody>
        </p:sp>
        <p:cxnSp>
          <p:nvCxnSpPr>
            <p:cNvPr id="43" name="Gerade Verbindung 64">
              <a:extLst>
                <a:ext uri="{FF2B5EF4-FFF2-40B4-BE49-F238E27FC236}">
                  <a16:creationId xmlns:a16="http://schemas.microsoft.com/office/drawing/2014/main" id="{DA696068-E86C-7A45-9A0D-C30486AF5559}"/>
                </a:ext>
              </a:extLst>
            </p:cNvPr>
            <p:cNvCxnSpPr>
              <a:cxnSpLocks noChangeShapeType="1"/>
            </p:cNvCxnSpPr>
            <p:nvPr/>
          </p:nvCxnSpPr>
          <p:spPr bwMode="auto">
            <a:xfrm>
              <a:off x="7007070" y="2157966"/>
              <a:ext cx="2977886"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4" name="Gerade Verbindung 65">
              <a:extLst>
                <a:ext uri="{FF2B5EF4-FFF2-40B4-BE49-F238E27FC236}">
                  <a16:creationId xmlns:a16="http://schemas.microsoft.com/office/drawing/2014/main" id="{51975142-2585-1D42-846F-898C2776FA04}"/>
                </a:ext>
              </a:extLst>
            </p:cNvPr>
            <p:cNvCxnSpPr>
              <a:cxnSpLocks noChangeShapeType="1"/>
            </p:cNvCxnSpPr>
            <p:nvPr/>
          </p:nvCxnSpPr>
          <p:spPr bwMode="auto">
            <a:xfrm flipV="1">
              <a:off x="5986016" y="2150805"/>
              <a:ext cx="1021485" cy="9430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45" name="Gruppieren 92">
            <a:extLst>
              <a:ext uri="{FF2B5EF4-FFF2-40B4-BE49-F238E27FC236}">
                <a16:creationId xmlns:a16="http://schemas.microsoft.com/office/drawing/2014/main" id="{0CA0F9C8-3582-C040-B83D-000F68BE02FA}"/>
              </a:ext>
            </a:extLst>
          </p:cNvPr>
          <p:cNvGrpSpPr>
            <a:grpSpLocks/>
          </p:cNvGrpSpPr>
          <p:nvPr/>
        </p:nvGrpSpPr>
        <p:grpSpPr bwMode="auto">
          <a:xfrm>
            <a:off x="1331211" y="1529013"/>
            <a:ext cx="3534055" cy="3242139"/>
            <a:chOff x="621604" y="2223201"/>
            <a:chExt cx="3533833" cy="3241315"/>
          </a:xfrm>
        </p:grpSpPr>
        <p:grpSp>
          <p:nvGrpSpPr>
            <p:cNvPr id="46" name="Gruppieren 89">
              <a:extLst>
                <a:ext uri="{FF2B5EF4-FFF2-40B4-BE49-F238E27FC236}">
                  <a16:creationId xmlns:a16="http://schemas.microsoft.com/office/drawing/2014/main" id="{BFFFAA36-648F-5542-A648-085227ABF10C}"/>
                </a:ext>
              </a:extLst>
            </p:cNvPr>
            <p:cNvGrpSpPr>
              <a:grpSpLocks/>
            </p:cNvGrpSpPr>
            <p:nvPr/>
          </p:nvGrpSpPr>
          <p:grpSpPr bwMode="auto">
            <a:xfrm>
              <a:off x="621604" y="2223201"/>
              <a:ext cx="3159906" cy="3241315"/>
              <a:chOff x="621604" y="2223201"/>
              <a:chExt cx="3159906" cy="3241315"/>
            </a:xfrm>
          </p:grpSpPr>
          <p:sp>
            <p:nvSpPr>
              <p:cNvPr id="48" name="Text Box 8">
                <a:extLst>
                  <a:ext uri="{FF2B5EF4-FFF2-40B4-BE49-F238E27FC236}">
                    <a16:creationId xmlns:a16="http://schemas.microsoft.com/office/drawing/2014/main" id="{BBA049F8-2754-704E-9FBA-8563BD58003C}"/>
                  </a:ext>
                </a:extLst>
              </p:cNvPr>
              <p:cNvSpPr txBox="1">
                <a:spLocks noChangeArrowheads="1"/>
              </p:cNvSpPr>
              <p:nvPr>
                <p:custDataLst>
                  <p:tags r:id="rId6"/>
                </p:custDataLst>
              </p:nvPr>
            </p:nvSpPr>
            <p:spPr bwMode="auto">
              <a:xfrm>
                <a:off x="621604" y="2223201"/>
                <a:ext cx="3159906" cy="2235942"/>
              </a:xfrm>
              <a:prstGeom prst="rect">
                <a:avLst/>
              </a:prstGeom>
              <a:noFill/>
              <a:ln w="12700">
                <a:noFill/>
                <a:miter lim="800000"/>
                <a:headEnd/>
                <a:tailEnd/>
              </a:ln>
              <a:effectLst/>
            </p:spPr>
            <p:txBody>
              <a:bodyPr wrap="square" lIns="0" tIns="0" rIns="0" bIns="0">
                <a:spAutoFit/>
              </a:bodyPr>
              <a:lstStyle/>
              <a:p>
                <a:pPr>
                  <a:spcBef>
                    <a:spcPts val="800"/>
                  </a:spcBef>
                  <a:defRPr/>
                </a:pPr>
                <a:endParaRPr lang="de-DE" sz="1400" dirty="0">
                  <a:latin typeface="Arial" panose="020B0604020202020204" pitchFamily="34" charset="0"/>
                  <a:cs typeface="Arial" panose="020B0604020202020204" pitchFamily="34" charset="0"/>
                </a:endParaRPr>
              </a:p>
              <a:p>
                <a:pPr marL="171450" indent="-171450">
                  <a:spcBef>
                    <a:spcPts val="800"/>
                  </a:spcBef>
                  <a:buFont typeface="Arial" panose="020B0604020202020204" pitchFamily="34" charset="0"/>
                  <a:buChar char="•"/>
                  <a:defRPr/>
                </a:pPr>
                <a:r>
                  <a:rPr lang="de-DE" sz="1200" b="0" i="0" u="none" strike="noStrike" dirty="0">
                    <a:effectLst/>
                    <a:latin typeface="Calibri" panose="020F0502020204030204" pitchFamily="34" charset="0"/>
                    <a:cs typeface="Calibri" panose="020F0502020204030204" pitchFamily="34" charset="0"/>
                  </a:rPr>
                  <a:t>die Landessozial- und Gesundheitspolitik </a:t>
                </a:r>
                <a:r>
                  <a:rPr lang="de-DE" sz="1200" b="0" i="0" u="none" strike="noStrike" dirty="0">
                    <a:solidFill>
                      <a:srgbClr val="C6D443"/>
                    </a:solidFill>
                    <a:effectLst/>
                    <a:latin typeface="Calibri" panose="020F0502020204030204" pitchFamily="34" charset="0"/>
                    <a:cs typeface="Calibri" panose="020F0502020204030204" pitchFamily="34" charset="0"/>
                  </a:rPr>
                  <a:t>beraten.</a:t>
                </a:r>
              </a:p>
              <a:p>
                <a:pPr marL="171450" indent="-171450">
                  <a:spcBef>
                    <a:spcPts val="800"/>
                  </a:spcBef>
                  <a:buFont typeface="Arial" panose="020B0604020202020204" pitchFamily="34" charset="0"/>
                  <a:buChar char="•"/>
                  <a:defRPr/>
                </a:pPr>
                <a:r>
                  <a:rPr lang="de-DE" sz="1200" dirty="0">
                    <a:solidFill>
                      <a:srgbClr val="C6D443"/>
                    </a:solidFill>
                    <a:latin typeface="Calibri" panose="020F0502020204030204" pitchFamily="34" charset="0"/>
                    <a:cs typeface="Calibri" panose="020F0502020204030204" pitchFamily="34" charset="0"/>
                  </a:rPr>
                  <a:t>Ansprechpartner</a:t>
                </a:r>
                <a:r>
                  <a:rPr lang="de-DE" sz="1200" dirty="0">
                    <a:latin typeface="Calibri" panose="020F0502020204030204" pitchFamily="34" charset="0"/>
                    <a:cs typeface="Calibri" panose="020F0502020204030204" pitchFamily="34" charset="0"/>
                  </a:rPr>
                  <a:t> für alle interessierten und engagierten politischen Organe im Land MV</a:t>
                </a:r>
              </a:p>
              <a:p>
                <a:pPr marL="171450" indent="-171450">
                  <a:spcBef>
                    <a:spcPts val="800"/>
                  </a:spcBef>
                  <a:buFont typeface="Arial" panose="020B0604020202020204" pitchFamily="34" charset="0"/>
                  <a:buChar char="•"/>
                  <a:defRPr/>
                </a:pPr>
                <a:r>
                  <a:rPr lang="de-DE" sz="1200" dirty="0">
                    <a:latin typeface="Calibri" panose="020F0502020204030204" pitchFamily="34" charset="0"/>
                    <a:cs typeface="Calibri" panose="020F0502020204030204" pitchFamily="34" charset="0"/>
                  </a:rPr>
                  <a:t>die </a:t>
                </a:r>
                <a:r>
                  <a:rPr lang="de-DE" sz="1200" dirty="0">
                    <a:solidFill>
                      <a:srgbClr val="C6D443"/>
                    </a:solidFill>
                    <a:latin typeface="Calibri" panose="020F0502020204030204" pitchFamily="34" charset="0"/>
                    <a:cs typeface="Calibri" panose="020F0502020204030204" pitchFamily="34" charset="0"/>
                  </a:rPr>
                  <a:t>Öffentlichkeit</a:t>
                </a:r>
                <a:r>
                  <a:rPr lang="de-DE" sz="1200" dirty="0">
                    <a:latin typeface="Calibri" panose="020F0502020204030204" pitchFamily="34" charset="0"/>
                    <a:cs typeface="Calibri" panose="020F0502020204030204" pitchFamily="34" charset="0"/>
                  </a:rPr>
                  <a:t> zum Thema Demenz sensibilisieren und aktivieren </a:t>
                </a:r>
              </a:p>
              <a:p>
                <a:pPr marL="171450" indent="-171450">
                  <a:spcBef>
                    <a:spcPts val="800"/>
                  </a:spcBef>
                  <a:buFont typeface="Arial" panose="020B0604020202020204" pitchFamily="34" charset="0"/>
                  <a:buChar char="•"/>
                  <a:defRPr/>
                </a:pPr>
                <a:r>
                  <a:rPr lang="de-DE" sz="1200" dirty="0">
                    <a:latin typeface="Calibri" panose="020F0502020204030204" pitchFamily="34" charset="0"/>
                    <a:cs typeface="Calibri" panose="020F0502020204030204" pitchFamily="34" charset="0"/>
                  </a:rPr>
                  <a:t>Mit </a:t>
                </a:r>
                <a:r>
                  <a:rPr lang="de-DE" sz="1200" b="1" dirty="0">
                    <a:solidFill>
                      <a:srgbClr val="C7D543"/>
                    </a:solidFill>
                    <a:latin typeface="Calibri" panose="020F0502020204030204" pitchFamily="34" charset="0"/>
                    <a:cs typeface="Calibri" panose="020F0502020204030204" pitchFamily="34" charset="0"/>
                  </a:rPr>
                  <a:t>Fachkompetenz</a:t>
                </a:r>
                <a:r>
                  <a:rPr lang="de-DE" sz="1200" dirty="0">
                    <a:latin typeface="Calibri" panose="020F0502020204030204" pitchFamily="34" charset="0"/>
                    <a:cs typeface="Calibri" panose="020F0502020204030204" pitchFamily="34" charset="0"/>
                  </a:rPr>
                  <a:t> flankieren</a:t>
                </a:r>
                <a:r>
                  <a:rPr lang="de-DE" sz="1200" dirty="0">
                    <a:latin typeface="Arial" panose="020B0604020202020204" pitchFamily="34" charset="0"/>
                    <a:cs typeface="Arial" panose="020B0604020202020204" pitchFamily="34" charset="0"/>
                  </a:rPr>
                  <a:t>.</a:t>
                </a:r>
                <a:r>
                  <a:rPr lang="de-DE" sz="1200" dirty="0">
                    <a:latin typeface="Calibri" panose="020F0502020204030204" pitchFamily="34" charset="0"/>
                    <a:cs typeface="Calibri" panose="020F0502020204030204" pitchFamily="34" charset="0"/>
                  </a:rPr>
                  <a:t> </a:t>
                </a:r>
              </a:p>
              <a:p>
                <a:pPr>
                  <a:spcBef>
                    <a:spcPts val="800"/>
                  </a:spcBef>
                  <a:defRPr/>
                </a:pPr>
                <a:endParaRPr lang="de-DE" sz="1400" dirty="0">
                  <a:latin typeface="Arial" panose="020B0604020202020204" pitchFamily="34" charset="0"/>
                  <a:cs typeface="Arial" panose="020B0604020202020204" pitchFamily="34" charset="0"/>
                </a:endParaRPr>
              </a:p>
            </p:txBody>
          </p:sp>
          <p:sp>
            <p:nvSpPr>
              <p:cNvPr id="49" name="Text Box 8">
                <a:extLst>
                  <a:ext uri="{FF2B5EF4-FFF2-40B4-BE49-F238E27FC236}">
                    <a16:creationId xmlns:a16="http://schemas.microsoft.com/office/drawing/2014/main" id="{FCF36881-A713-3845-8C4B-DC3057434274}"/>
                  </a:ext>
                </a:extLst>
              </p:cNvPr>
              <p:cNvSpPr txBox="1">
                <a:spLocks noChangeArrowheads="1"/>
              </p:cNvSpPr>
              <p:nvPr>
                <p:custDataLst>
                  <p:tags r:id="rId7"/>
                </p:custDataLst>
              </p:nvPr>
            </p:nvSpPr>
            <p:spPr bwMode="auto">
              <a:xfrm>
                <a:off x="867906" y="5174400"/>
                <a:ext cx="2214423" cy="276929"/>
              </a:xfrm>
              <a:prstGeom prst="rect">
                <a:avLst/>
              </a:prstGeom>
              <a:noFill/>
              <a:ln w="12700">
                <a:noFill/>
                <a:miter lim="800000"/>
                <a:headEnd/>
                <a:tailEnd/>
              </a:ln>
              <a:effectLst/>
            </p:spPr>
            <p:txBody>
              <a:bodyPr lIns="0" tIns="0" rIns="0" bIns="0" anchor="b">
                <a:spAutoFit/>
              </a:bodyPr>
              <a:lstStyle/>
              <a:p>
                <a:pPr>
                  <a:spcBef>
                    <a:spcPts val="800"/>
                  </a:spcBef>
                  <a:defRPr/>
                </a:pPr>
                <a:r>
                  <a:rPr lang="de-DE" b="1" dirty="0">
                    <a:latin typeface="Calibri" panose="020F0502020204030204" pitchFamily="34" charset="0"/>
                    <a:ea typeface="ヒラギノ角ゴ Pro W3" charset="-128"/>
                    <a:cs typeface="Calibri" panose="020F0502020204030204" pitchFamily="34" charset="0"/>
                  </a:rPr>
                  <a:t>EHRENAMTLICHE </a:t>
                </a:r>
              </a:p>
            </p:txBody>
          </p:sp>
          <p:cxnSp>
            <p:nvCxnSpPr>
              <p:cNvPr id="50" name="Gerade Verbindung 72">
                <a:extLst>
                  <a:ext uri="{FF2B5EF4-FFF2-40B4-BE49-F238E27FC236}">
                    <a16:creationId xmlns:a16="http://schemas.microsoft.com/office/drawing/2014/main" id="{02F347EE-D46D-1348-9B35-C5171A23158B}"/>
                  </a:ext>
                </a:extLst>
              </p:cNvPr>
              <p:cNvCxnSpPr>
                <a:cxnSpLocks noChangeShapeType="1"/>
              </p:cNvCxnSpPr>
              <p:nvPr/>
            </p:nvCxnSpPr>
            <p:spPr bwMode="auto">
              <a:xfrm flipV="1">
                <a:off x="888567" y="5464513"/>
                <a:ext cx="1973901" cy="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47" name="Gerade Verbindung 73">
              <a:extLst>
                <a:ext uri="{FF2B5EF4-FFF2-40B4-BE49-F238E27FC236}">
                  <a16:creationId xmlns:a16="http://schemas.microsoft.com/office/drawing/2014/main" id="{863F6D89-D32B-3642-B46E-F2603864C827}"/>
                </a:ext>
              </a:extLst>
            </p:cNvPr>
            <p:cNvCxnSpPr>
              <a:cxnSpLocks noChangeShapeType="1"/>
            </p:cNvCxnSpPr>
            <p:nvPr/>
          </p:nvCxnSpPr>
          <p:spPr bwMode="auto">
            <a:xfrm flipH="1">
              <a:off x="2862468" y="4366224"/>
              <a:ext cx="1292969" cy="109829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grpSp>
        <p:nvGrpSpPr>
          <p:cNvPr id="51" name="Gruppieren 91">
            <a:extLst>
              <a:ext uri="{FF2B5EF4-FFF2-40B4-BE49-F238E27FC236}">
                <a16:creationId xmlns:a16="http://schemas.microsoft.com/office/drawing/2014/main" id="{830B62EB-BD9A-F748-A15E-EF18EED29462}"/>
              </a:ext>
            </a:extLst>
          </p:cNvPr>
          <p:cNvGrpSpPr>
            <a:grpSpLocks/>
          </p:cNvGrpSpPr>
          <p:nvPr/>
        </p:nvGrpSpPr>
        <p:grpSpPr bwMode="auto">
          <a:xfrm>
            <a:off x="1397685" y="3998989"/>
            <a:ext cx="8810311" cy="2878511"/>
            <a:chOff x="446261" y="4557850"/>
            <a:chExt cx="8811732" cy="2878321"/>
          </a:xfrm>
        </p:grpSpPr>
        <p:grpSp>
          <p:nvGrpSpPr>
            <p:cNvPr id="52" name="Gruppieren 90">
              <a:extLst>
                <a:ext uri="{FF2B5EF4-FFF2-40B4-BE49-F238E27FC236}">
                  <a16:creationId xmlns:a16="http://schemas.microsoft.com/office/drawing/2014/main" id="{7641CD5F-36EA-2E48-844D-3023BE713027}"/>
                </a:ext>
              </a:extLst>
            </p:cNvPr>
            <p:cNvGrpSpPr>
              <a:grpSpLocks/>
            </p:cNvGrpSpPr>
            <p:nvPr/>
          </p:nvGrpSpPr>
          <p:grpSpPr bwMode="auto">
            <a:xfrm>
              <a:off x="446261" y="5156632"/>
              <a:ext cx="8811732" cy="2279539"/>
              <a:chOff x="446261" y="5156632"/>
              <a:chExt cx="8811732" cy="2279539"/>
            </a:xfrm>
          </p:grpSpPr>
          <p:sp>
            <p:nvSpPr>
              <p:cNvPr id="54" name="Text Box 8">
                <a:extLst>
                  <a:ext uri="{FF2B5EF4-FFF2-40B4-BE49-F238E27FC236}">
                    <a16:creationId xmlns:a16="http://schemas.microsoft.com/office/drawing/2014/main" id="{04D252E2-F967-7F41-8D4F-BBA965931CA3}"/>
                  </a:ext>
                </a:extLst>
              </p:cNvPr>
              <p:cNvSpPr txBox="1">
                <a:spLocks noChangeArrowheads="1"/>
              </p:cNvSpPr>
              <p:nvPr>
                <p:custDataLst>
                  <p:tags r:id="rId4"/>
                </p:custDataLst>
              </p:nvPr>
            </p:nvSpPr>
            <p:spPr bwMode="auto">
              <a:xfrm>
                <a:off x="446261" y="5363946"/>
                <a:ext cx="4769238" cy="2072225"/>
              </a:xfrm>
              <a:prstGeom prst="rect">
                <a:avLst/>
              </a:prstGeom>
              <a:noFill/>
              <a:ln w="12700">
                <a:noFill/>
                <a:miter lim="800000"/>
                <a:headEnd/>
                <a:tailEnd/>
              </a:ln>
              <a:effectLst/>
            </p:spPr>
            <p:txBody>
              <a:bodyPr wrap="square" lIns="0" tIns="0" rIns="0" bIns="0">
                <a:spAutoFit/>
              </a:bodyPr>
              <a:lstStyle/>
              <a:p>
                <a:pPr marL="171450" indent="-171450">
                  <a:lnSpc>
                    <a:spcPct val="100000"/>
                  </a:lnSpc>
                  <a:spcBef>
                    <a:spcPts val="800"/>
                  </a:spcBef>
                  <a:buFont typeface="Arial" panose="020B0604020202020204" pitchFamily="34" charset="0"/>
                  <a:buChar char="•"/>
                  <a:defRPr/>
                </a:pPr>
                <a:r>
                  <a:rPr lang="de-DE" sz="1200" dirty="0">
                    <a:solidFill>
                      <a:srgbClr val="C6D443"/>
                    </a:solidFill>
                    <a:latin typeface="Calibri" panose="020F0502020204030204" pitchFamily="34" charset="0"/>
                    <a:cs typeface="Calibri" panose="020F0502020204030204" pitchFamily="34" charset="0"/>
                  </a:rPr>
                  <a:t>Anlaufstelle für Ehrenamtliche</a:t>
                </a:r>
                <a:r>
                  <a:rPr lang="de-DE" sz="1200" dirty="0">
                    <a:latin typeface="Calibri" panose="020F0502020204030204" pitchFamily="34" charset="0"/>
                    <a:cs typeface="Calibri" panose="020F0502020204030204" pitchFamily="34" charset="0"/>
                  </a:rPr>
                  <a:t>, interessierte Mitbürger in MV u.a. für das bundesweite Projekt: Erstbegleitung von Ehrenamtlichen für Menschen mit einer </a:t>
                </a:r>
                <a:r>
                  <a:rPr lang="de-DE" sz="1200" dirty="0" err="1">
                    <a:latin typeface="Calibri" panose="020F0502020204030204" pitchFamily="34" charset="0"/>
                    <a:cs typeface="Calibri" panose="020F0502020204030204" pitchFamily="34" charset="0"/>
                  </a:rPr>
                  <a:t>beg</a:t>
                </a:r>
                <a:r>
                  <a:rPr lang="de-DE" sz="1200" dirty="0">
                    <a:latin typeface="Calibri" panose="020F0502020204030204" pitchFamily="34" charset="0"/>
                    <a:cs typeface="Calibri" panose="020F0502020204030204" pitchFamily="34" charset="0"/>
                  </a:rPr>
                  <a:t>. Demenz (Projekt des BMFSFJ + DAlzG) </a:t>
                </a:r>
                <a:r>
                  <a:rPr lang="de-DE" sz="1000" dirty="0">
                    <a:latin typeface="Arial" panose="020B0604020202020204" pitchFamily="34" charset="0"/>
                    <a:cs typeface="Arial" panose="020B0604020202020204" pitchFamily="34" charset="0"/>
                    <a:hlinkClick r:id="rId13"/>
                  </a:rPr>
                  <a:t>https://www.nationale-demenzstrategie.de/aktuelles/artikel/menschen-mit-demenz-von-anfang-an-begleiten</a:t>
                </a:r>
                <a:endParaRPr lang="de-DE" sz="1200" dirty="0">
                  <a:latin typeface="Calibri" panose="020F0502020204030204" pitchFamily="34" charset="0"/>
                  <a:cs typeface="Calibri" panose="020F0502020204030204" pitchFamily="34" charset="0"/>
                </a:endParaRPr>
              </a:p>
              <a:p>
                <a:pPr marL="171450" indent="-171450">
                  <a:spcBef>
                    <a:spcPts val="800"/>
                  </a:spcBef>
                  <a:buFont typeface="Arial" panose="020B0604020202020204" pitchFamily="34" charset="0"/>
                  <a:buChar char="•"/>
                  <a:defRPr/>
                </a:pPr>
                <a:r>
                  <a:rPr lang="de-DE" sz="1200" dirty="0">
                    <a:solidFill>
                      <a:srgbClr val="C6D443"/>
                    </a:solidFill>
                    <a:latin typeface="Calibri" panose="020F0502020204030204" pitchFamily="34" charset="0"/>
                    <a:cs typeface="Calibri" panose="020F0502020204030204" pitchFamily="34" charset="0"/>
                  </a:rPr>
                  <a:t>Ehrenamtliche und professionelle Akteure vernetzen</a:t>
                </a:r>
              </a:p>
              <a:p>
                <a:pPr>
                  <a:lnSpc>
                    <a:spcPct val="100000"/>
                  </a:lnSpc>
                </a:pPr>
                <a:endParaRPr lang="de-DE" sz="1200" dirty="0">
                  <a:latin typeface="Arial" panose="020B0604020202020204" pitchFamily="34" charset="0"/>
                  <a:cs typeface="Arial" panose="020B0604020202020204" pitchFamily="34" charset="0"/>
                </a:endParaRPr>
              </a:p>
              <a:p>
                <a:pPr marL="171450" indent="-171450">
                  <a:lnSpc>
                    <a:spcPct val="100000"/>
                  </a:lnSpc>
                  <a:buFont typeface="Arial" panose="020B0604020202020204" pitchFamily="34" charset="0"/>
                  <a:buChar char="•"/>
                </a:pPr>
                <a:r>
                  <a:rPr lang="de-DE" sz="1200" dirty="0">
                    <a:latin typeface="Calibri" panose="020F0502020204030204" pitchFamily="34" charset="0"/>
                    <a:cs typeface="Calibri" panose="020F0502020204030204" pitchFamily="34" charset="0"/>
                  </a:rPr>
                  <a:t>Mit </a:t>
                </a:r>
                <a:r>
                  <a:rPr lang="de-DE" sz="1200" b="1" dirty="0">
                    <a:solidFill>
                      <a:srgbClr val="C7D543"/>
                    </a:solidFill>
                    <a:latin typeface="Calibri" panose="020F0502020204030204" pitchFamily="34" charset="0"/>
                    <a:cs typeface="Calibri" panose="020F0502020204030204" pitchFamily="34" charset="0"/>
                  </a:rPr>
                  <a:t>Fachkompetenz</a:t>
                </a:r>
                <a:r>
                  <a:rPr lang="de-DE" sz="1200" dirty="0">
                    <a:latin typeface="Calibri" panose="020F0502020204030204" pitchFamily="34" charset="0"/>
                    <a:cs typeface="Calibri" panose="020F0502020204030204" pitchFamily="34" charset="0"/>
                  </a:rPr>
                  <a:t> flankieren</a:t>
                </a:r>
              </a:p>
              <a:p>
                <a:pPr marL="171450" indent="-171450">
                  <a:lnSpc>
                    <a:spcPct val="100000"/>
                  </a:lnSpc>
                  <a:buFont typeface="Arial" panose="020B0604020202020204" pitchFamily="34" charset="0"/>
                  <a:buChar char="•"/>
                </a:pPr>
                <a:endParaRPr lang="de-DE" sz="1200" dirty="0">
                  <a:latin typeface="Calibri" panose="020F0502020204030204" pitchFamily="34" charset="0"/>
                  <a:cs typeface="Calibri" panose="020F0502020204030204" pitchFamily="34" charset="0"/>
                </a:endParaRPr>
              </a:p>
              <a:p>
                <a:pPr marL="171450" indent="-171450">
                  <a:lnSpc>
                    <a:spcPct val="100000"/>
                  </a:lnSpc>
                  <a:buFont typeface="Arial" panose="020B0604020202020204" pitchFamily="34" charset="0"/>
                  <a:buChar char="•"/>
                </a:pPr>
                <a:r>
                  <a:rPr lang="de-DE" sz="1200" dirty="0">
                    <a:latin typeface="Calibri" panose="020F0502020204030204" pitchFamily="34" charset="0"/>
                    <a:cs typeface="Calibri" panose="020F0502020204030204" pitchFamily="34" charset="0"/>
                  </a:rPr>
                  <a:t>Mehr Menschen mit Demenz in der Öffentlichkeit </a:t>
                </a:r>
              </a:p>
              <a:p>
                <a:pPr>
                  <a:lnSpc>
                    <a:spcPct val="100000"/>
                  </a:lnSpc>
                </a:pPr>
                <a:endParaRPr lang="de-DE" sz="1200" dirty="0">
                  <a:latin typeface="Arial" panose="020B0604020202020204" pitchFamily="34" charset="0"/>
                  <a:cs typeface="Arial" panose="020B0604020202020204" pitchFamily="34" charset="0"/>
                </a:endParaRPr>
              </a:p>
            </p:txBody>
          </p:sp>
          <p:sp>
            <p:nvSpPr>
              <p:cNvPr id="55" name="Text Box 8">
                <a:extLst>
                  <a:ext uri="{FF2B5EF4-FFF2-40B4-BE49-F238E27FC236}">
                    <a16:creationId xmlns:a16="http://schemas.microsoft.com/office/drawing/2014/main" id="{83C410F8-8AF6-9144-A726-60990E765B4E}"/>
                  </a:ext>
                </a:extLst>
              </p:cNvPr>
              <p:cNvSpPr txBox="1">
                <a:spLocks noChangeArrowheads="1"/>
              </p:cNvSpPr>
              <p:nvPr>
                <p:custDataLst>
                  <p:tags r:id="rId5"/>
                </p:custDataLst>
              </p:nvPr>
            </p:nvSpPr>
            <p:spPr bwMode="auto">
              <a:xfrm>
                <a:off x="7043073" y="5156632"/>
                <a:ext cx="2214920" cy="276981"/>
              </a:xfrm>
              <a:prstGeom prst="rect">
                <a:avLst/>
              </a:prstGeom>
              <a:noFill/>
              <a:ln w="12700">
                <a:noFill/>
                <a:miter lim="800000"/>
                <a:headEnd/>
                <a:tailEnd/>
              </a:ln>
              <a:effectLst/>
            </p:spPr>
            <p:txBody>
              <a:bodyPr lIns="0" tIns="0" rIns="0" bIns="0" anchor="b">
                <a:spAutoFit/>
              </a:bodyPr>
              <a:lstStyle/>
              <a:p>
                <a:pPr>
                  <a:spcBef>
                    <a:spcPts val="800"/>
                  </a:spcBef>
                  <a:defRPr/>
                </a:pPr>
                <a:r>
                  <a:rPr lang="de-DE" b="1" dirty="0">
                    <a:latin typeface="Calibri" panose="020F0502020204030204" pitchFamily="34" charset="0"/>
                    <a:ea typeface="ヒラギノ角ゴ Pro W3" charset="-128"/>
                    <a:cs typeface="Calibri" panose="020F0502020204030204" pitchFamily="34" charset="0"/>
                  </a:rPr>
                  <a:t>MEDIZIN UND PFLEGE </a:t>
                </a:r>
              </a:p>
            </p:txBody>
          </p:sp>
          <p:cxnSp>
            <p:nvCxnSpPr>
              <p:cNvPr id="56" name="Gerade Verbindung 77">
                <a:extLst>
                  <a:ext uri="{FF2B5EF4-FFF2-40B4-BE49-F238E27FC236}">
                    <a16:creationId xmlns:a16="http://schemas.microsoft.com/office/drawing/2014/main" id="{55BAD036-F219-3C40-8835-8490A216AEC6}"/>
                  </a:ext>
                </a:extLst>
              </p:cNvPr>
              <p:cNvCxnSpPr>
                <a:cxnSpLocks noChangeShapeType="1"/>
              </p:cNvCxnSpPr>
              <p:nvPr/>
            </p:nvCxnSpPr>
            <p:spPr bwMode="auto">
              <a:xfrm>
                <a:off x="7007501" y="5464513"/>
                <a:ext cx="2214769"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cxnSp>
          <p:nvCxnSpPr>
            <p:cNvPr id="53" name="Gerade Verbindung 78">
              <a:extLst>
                <a:ext uri="{FF2B5EF4-FFF2-40B4-BE49-F238E27FC236}">
                  <a16:creationId xmlns:a16="http://schemas.microsoft.com/office/drawing/2014/main" id="{A047358B-409E-D340-90C7-1B048249707C}"/>
                </a:ext>
              </a:extLst>
            </p:cNvPr>
            <p:cNvCxnSpPr>
              <a:cxnSpLocks noChangeShapeType="1"/>
            </p:cNvCxnSpPr>
            <p:nvPr/>
          </p:nvCxnSpPr>
          <p:spPr bwMode="auto">
            <a:xfrm rot="10800000">
              <a:off x="5935615" y="4557850"/>
              <a:ext cx="1071886" cy="906667"/>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57" name="Text Box 8">
            <a:extLst>
              <a:ext uri="{FF2B5EF4-FFF2-40B4-BE49-F238E27FC236}">
                <a16:creationId xmlns:a16="http://schemas.microsoft.com/office/drawing/2014/main" id="{238B7F08-9AAF-1148-B24C-8477E5FADC61}"/>
              </a:ext>
            </a:extLst>
          </p:cNvPr>
          <p:cNvSpPr txBox="1">
            <a:spLocks noChangeArrowheads="1"/>
          </p:cNvSpPr>
          <p:nvPr>
            <p:custDataLst>
              <p:tags r:id="rId1"/>
            </p:custDataLst>
          </p:nvPr>
        </p:nvSpPr>
        <p:spPr bwMode="auto">
          <a:xfrm>
            <a:off x="7980774" y="1283336"/>
            <a:ext cx="3617369" cy="276999"/>
          </a:xfrm>
          <a:prstGeom prst="rect">
            <a:avLst/>
          </a:prstGeom>
          <a:noFill/>
          <a:ln w="12700">
            <a:noFill/>
            <a:miter lim="800000"/>
            <a:headEnd/>
            <a:tailEnd/>
          </a:ln>
          <a:effectLst/>
        </p:spPr>
        <p:txBody>
          <a:bodyPr wrap="square" lIns="0" tIns="0" rIns="0" bIns="0" anchor="b">
            <a:spAutoFit/>
          </a:bodyPr>
          <a:lstStyle/>
          <a:p>
            <a:pPr>
              <a:spcBef>
                <a:spcPts val="800"/>
              </a:spcBef>
              <a:defRPr/>
            </a:pPr>
            <a:r>
              <a:rPr lang="de-DE" b="1" dirty="0">
                <a:latin typeface="Calibri" panose="020F0502020204030204" pitchFamily="34" charset="0"/>
                <a:ea typeface="ヒラギノ角ゴ Pro W3" charset="-128"/>
                <a:cs typeface="Calibri" panose="020F0502020204030204" pitchFamily="34" charset="0"/>
              </a:rPr>
              <a:t>KOMMUNEN, AUSSCHÜSSE …</a:t>
            </a:r>
          </a:p>
        </p:txBody>
      </p:sp>
      <p:sp>
        <p:nvSpPr>
          <p:cNvPr id="60" name="Text Box 8">
            <a:extLst>
              <a:ext uri="{FF2B5EF4-FFF2-40B4-BE49-F238E27FC236}">
                <a16:creationId xmlns:a16="http://schemas.microsoft.com/office/drawing/2014/main" id="{8B2BA978-8EAD-0D4B-B171-996A65C9EB86}"/>
              </a:ext>
            </a:extLst>
          </p:cNvPr>
          <p:cNvSpPr txBox="1">
            <a:spLocks noChangeArrowheads="1"/>
          </p:cNvSpPr>
          <p:nvPr>
            <p:custDataLst>
              <p:tags r:id="rId2"/>
            </p:custDataLst>
          </p:nvPr>
        </p:nvSpPr>
        <p:spPr bwMode="auto">
          <a:xfrm>
            <a:off x="7993433" y="4994692"/>
            <a:ext cx="2916346" cy="1579920"/>
          </a:xfrm>
          <a:prstGeom prst="rect">
            <a:avLst/>
          </a:prstGeom>
          <a:noFill/>
          <a:ln w="12700">
            <a:noFill/>
            <a:miter lim="800000"/>
            <a:headEnd/>
            <a:tailEnd/>
          </a:ln>
          <a:effectLst/>
        </p:spPr>
        <p:txBody>
          <a:bodyPr wrap="square" lIns="0" tIns="0" rIns="0" bIns="0">
            <a:spAutoFit/>
          </a:bodyPr>
          <a:lstStyle/>
          <a:p>
            <a:pPr marL="171450" indent="-171450">
              <a:spcBef>
                <a:spcPts val="800"/>
              </a:spcBef>
              <a:buFont typeface="Arial" panose="020B0604020202020204" pitchFamily="34" charset="0"/>
              <a:buChar char="•"/>
              <a:defRPr/>
            </a:pPr>
            <a:r>
              <a:rPr lang="de-DE" sz="1200" dirty="0">
                <a:latin typeface="Calibri" panose="020F0502020204030204" pitchFamily="34" charset="0"/>
                <a:cs typeface="Calibri" panose="020F0502020204030204" pitchFamily="34" charset="0"/>
              </a:rPr>
              <a:t>Menschen mit Demenz und ihre Angehörigen unterstützen.</a:t>
            </a:r>
          </a:p>
          <a:p>
            <a:pPr marL="171450" indent="-171450">
              <a:lnSpc>
                <a:spcPct val="100000"/>
              </a:lnSpc>
              <a:spcBef>
                <a:spcPts val="800"/>
              </a:spcBef>
              <a:buFont typeface="Arial" panose="020B0604020202020204" pitchFamily="34" charset="0"/>
              <a:buChar char="•"/>
              <a:defRPr/>
            </a:pPr>
            <a:r>
              <a:rPr lang="de-DE" sz="1200" dirty="0">
                <a:latin typeface="Calibri" panose="020F0502020204030204" pitchFamily="34" charset="0"/>
                <a:cs typeface="Calibri" panose="020F0502020204030204" pitchFamily="34" charset="0"/>
              </a:rPr>
              <a:t>Es gilt den </a:t>
            </a:r>
            <a:r>
              <a:rPr lang="de-DE" sz="1200" dirty="0">
                <a:solidFill>
                  <a:srgbClr val="C6D443"/>
                </a:solidFill>
                <a:latin typeface="Calibri" panose="020F0502020204030204" pitchFamily="34" charset="0"/>
                <a:cs typeface="Calibri" panose="020F0502020204030204" pitchFamily="34" charset="0"/>
              </a:rPr>
              <a:t>ganzheitlichen, kooperativen Ansatz </a:t>
            </a:r>
            <a:r>
              <a:rPr lang="de-DE" sz="1200" dirty="0">
                <a:latin typeface="Calibri" panose="020F0502020204030204" pitchFamily="34" charset="0"/>
                <a:cs typeface="Calibri" panose="020F0502020204030204" pitchFamily="34" charset="0"/>
              </a:rPr>
              <a:t>gemeinsam zu schaffen und somit eine </a:t>
            </a:r>
            <a:r>
              <a:rPr lang="de-DE" sz="1200" dirty="0">
                <a:solidFill>
                  <a:srgbClr val="C6D443"/>
                </a:solidFill>
                <a:latin typeface="Calibri" panose="020F0502020204030204" pitchFamily="34" charset="0"/>
                <a:cs typeface="Calibri" panose="020F0502020204030204" pitchFamily="34" charset="0"/>
              </a:rPr>
              <a:t>qualitätsgesicherte und auch einheitliche Umsetzung </a:t>
            </a:r>
            <a:r>
              <a:rPr lang="de-DE" sz="1200" dirty="0">
                <a:latin typeface="Calibri" panose="020F0502020204030204" pitchFamily="34" charset="0"/>
                <a:cs typeface="Calibri" panose="020F0502020204030204" pitchFamily="34" charset="0"/>
              </a:rPr>
              <a:t>für die Menschen mit Demenz und ihre Angehörigen  zu sichern und zu erhöhen. </a:t>
            </a:r>
          </a:p>
        </p:txBody>
      </p:sp>
      <p:pic>
        <p:nvPicPr>
          <p:cNvPr id="12" name="Grafik 11">
            <a:extLst>
              <a:ext uri="{FF2B5EF4-FFF2-40B4-BE49-F238E27FC236}">
                <a16:creationId xmlns:a16="http://schemas.microsoft.com/office/drawing/2014/main" id="{DEA27A1F-AB5A-7048-AF2D-C6C24EEB7672}"/>
              </a:ext>
            </a:extLst>
          </p:cNvPr>
          <p:cNvPicPr>
            <a:picLocks noChangeAspect="1"/>
          </p:cNvPicPr>
          <p:nvPr/>
        </p:nvPicPr>
        <p:blipFill>
          <a:blip r:embed="rId14"/>
          <a:stretch>
            <a:fillRect/>
          </a:stretch>
        </p:blipFill>
        <p:spPr>
          <a:xfrm>
            <a:off x="4842213" y="2174586"/>
            <a:ext cx="720000" cy="838090"/>
          </a:xfrm>
          <a:prstGeom prst="rect">
            <a:avLst/>
          </a:prstGeom>
        </p:spPr>
      </p:pic>
      <p:pic>
        <p:nvPicPr>
          <p:cNvPr id="13" name="Grafik 12">
            <a:extLst>
              <a:ext uri="{FF2B5EF4-FFF2-40B4-BE49-F238E27FC236}">
                <a16:creationId xmlns:a16="http://schemas.microsoft.com/office/drawing/2014/main" id="{EF7E3A30-AFA8-E247-BFC8-A3568C36CD12}"/>
              </a:ext>
            </a:extLst>
          </p:cNvPr>
          <p:cNvPicPr>
            <a:picLocks noChangeAspect="1"/>
          </p:cNvPicPr>
          <p:nvPr/>
        </p:nvPicPr>
        <p:blipFill>
          <a:blip r:embed="rId15"/>
          <a:stretch>
            <a:fillRect/>
          </a:stretch>
        </p:blipFill>
        <p:spPr>
          <a:xfrm>
            <a:off x="6131942" y="2139313"/>
            <a:ext cx="720000" cy="838090"/>
          </a:xfrm>
          <a:prstGeom prst="rect">
            <a:avLst/>
          </a:prstGeom>
        </p:spPr>
      </p:pic>
      <p:pic>
        <p:nvPicPr>
          <p:cNvPr id="14" name="Grafik 13">
            <a:extLst>
              <a:ext uri="{FF2B5EF4-FFF2-40B4-BE49-F238E27FC236}">
                <a16:creationId xmlns:a16="http://schemas.microsoft.com/office/drawing/2014/main" id="{8AA3FEE7-4E96-3B4A-8B63-C4B51A8C63D4}"/>
              </a:ext>
            </a:extLst>
          </p:cNvPr>
          <p:cNvPicPr>
            <a:picLocks noChangeAspect="1"/>
          </p:cNvPicPr>
          <p:nvPr/>
        </p:nvPicPr>
        <p:blipFill>
          <a:blip r:embed="rId16"/>
          <a:stretch>
            <a:fillRect/>
          </a:stretch>
        </p:blipFill>
        <p:spPr>
          <a:xfrm>
            <a:off x="4777414" y="3392066"/>
            <a:ext cx="720000" cy="838090"/>
          </a:xfrm>
          <a:prstGeom prst="rect">
            <a:avLst/>
          </a:prstGeom>
        </p:spPr>
      </p:pic>
      <p:pic>
        <p:nvPicPr>
          <p:cNvPr id="16" name="Grafik 15">
            <a:extLst>
              <a:ext uri="{FF2B5EF4-FFF2-40B4-BE49-F238E27FC236}">
                <a16:creationId xmlns:a16="http://schemas.microsoft.com/office/drawing/2014/main" id="{7623B1BE-FC61-D04D-96A3-87C268BE97A3}"/>
              </a:ext>
            </a:extLst>
          </p:cNvPr>
          <p:cNvPicPr>
            <a:picLocks noChangeAspect="1"/>
          </p:cNvPicPr>
          <p:nvPr/>
        </p:nvPicPr>
        <p:blipFill>
          <a:blip r:embed="rId17"/>
          <a:stretch>
            <a:fillRect/>
          </a:stretch>
        </p:blipFill>
        <p:spPr>
          <a:xfrm>
            <a:off x="6166154" y="3396374"/>
            <a:ext cx="720000" cy="838090"/>
          </a:xfrm>
          <a:prstGeom prst="rect">
            <a:avLst/>
          </a:prstGeom>
        </p:spPr>
      </p:pic>
      <p:grpSp>
        <p:nvGrpSpPr>
          <p:cNvPr id="6" name="Group 2">
            <a:extLst>
              <a:ext uri="{FF2B5EF4-FFF2-40B4-BE49-F238E27FC236}">
                <a16:creationId xmlns:a16="http://schemas.microsoft.com/office/drawing/2014/main" id="{D5E2ED4F-81FD-BEAA-D85D-D0F88FBF7316}"/>
              </a:ext>
            </a:extLst>
          </p:cNvPr>
          <p:cNvGrpSpPr>
            <a:grpSpLocks/>
          </p:cNvGrpSpPr>
          <p:nvPr/>
        </p:nvGrpSpPr>
        <p:grpSpPr bwMode="auto">
          <a:xfrm>
            <a:off x="3628428" y="358542"/>
            <a:ext cx="3979538" cy="824241"/>
            <a:chOff x="679" y="202"/>
            <a:chExt cx="8296" cy="1659"/>
          </a:xfrm>
        </p:grpSpPr>
        <p:pic>
          <p:nvPicPr>
            <p:cNvPr id="7" name="Picture 5">
              <a:extLst>
                <a:ext uri="{FF2B5EF4-FFF2-40B4-BE49-F238E27FC236}">
                  <a16:creationId xmlns:a16="http://schemas.microsoft.com/office/drawing/2014/main" id="{711C85C7-5F56-7D6A-40D8-EA1A69621CEA}"/>
                </a:ext>
              </a:extLst>
            </p:cNvPr>
            <p:cNvPicPr>
              <a:picLocks/>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4">
              <a:extLst>
                <a:ext uri="{FF2B5EF4-FFF2-40B4-BE49-F238E27FC236}">
                  <a16:creationId xmlns:a16="http://schemas.microsoft.com/office/drawing/2014/main" id="{0FA344D4-85DA-E28A-CDD5-D7DBDAEE28D3}"/>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11" name="Text Box 3">
              <a:extLst>
                <a:ext uri="{FF2B5EF4-FFF2-40B4-BE49-F238E27FC236}">
                  <a16:creationId xmlns:a16="http://schemas.microsoft.com/office/drawing/2014/main" id="{4E11B8CE-33E4-25E9-C267-9C0080E83C8F}"/>
                </a:ext>
              </a:extLst>
            </p:cNvPr>
            <p:cNvSpPr txBox="1">
              <a:spLocks/>
            </p:cNvSpPr>
            <p:nvPr/>
          </p:nvSpPr>
          <p:spPr bwMode="auto">
            <a:xfrm>
              <a:off x="679" y="263"/>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800" b="1" dirty="0">
                  <a:solidFill>
                    <a:srgbClr val="219AD6"/>
                  </a:solidFill>
                  <a:latin typeface="Arial Narrow" panose="020B0604020202020204" pitchFamily="34" charset="0"/>
                </a:rPr>
                <a:t>Landesfachstelle Demenz Mecklenburg-Vorpommern</a:t>
              </a:r>
            </a:p>
          </p:txBody>
        </p:sp>
      </p:grpSp>
      <p:sp>
        <p:nvSpPr>
          <p:cNvPr id="18" name="Datumsplatzhalter 9">
            <a:extLst>
              <a:ext uri="{FF2B5EF4-FFF2-40B4-BE49-F238E27FC236}">
                <a16:creationId xmlns:a16="http://schemas.microsoft.com/office/drawing/2014/main" id="{26AC2081-16E3-E8FA-2725-3BE4D8CB465F}"/>
              </a:ext>
            </a:extLst>
          </p:cNvPr>
          <p:cNvSpPr>
            <a:spLocks noGrp="1"/>
          </p:cNvSpPr>
          <p:nvPr>
            <p:ph type="dt" sz="half" idx="10"/>
          </p:nvPr>
        </p:nvSpPr>
        <p:spPr>
          <a:xfrm>
            <a:off x="9568531" y="6500902"/>
            <a:ext cx="2623468" cy="365125"/>
          </a:xfrm>
        </p:spPr>
        <p:txBody>
          <a:bodyPr/>
          <a:lstStyle/>
          <a:p>
            <a:fld id="{551BAEAF-D1D1-3543-9471-A74C0B5F61EA}" type="datetime3">
              <a:rPr lang="de-DE" smtClean="0"/>
              <a:t>20/06/23</a:t>
            </a:fld>
            <a:endParaRPr lang="de-DE" dirty="0"/>
          </a:p>
        </p:txBody>
      </p:sp>
      <p:sp>
        <p:nvSpPr>
          <p:cNvPr id="25" name="Textfeld 24">
            <a:extLst>
              <a:ext uri="{FF2B5EF4-FFF2-40B4-BE49-F238E27FC236}">
                <a16:creationId xmlns:a16="http://schemas.microsoft.com/office/drawing/2014/main" id="{AF016727-4EC8-5403-95B5-2ED486BF14AD}"/>
              </a:ext>
            </a:extLst>
          </p:cNvPr>
          <p:cNvSpPr txBox="1"/>
          <p:nvPr/>
        </p:nvSpPr>
        <p:spPr>
          <a:xfrm>
            <a:off x="9622409" y="187641"/>
            <a:ext cx="2546331" cy="523220"/>
          </a:xfrm>
          <a:prstGeom prst="rect">
            <a:avLst/>
          </a:prstGeom>
          <a:noFill/>
        </p:spPr>
        <p:txBody>
          <a:bodyPr wrap="square" rtlCol="0">
            <a:spAutoFit/>
          </a:bodyPr>
          <a:lstStyle/>
          <a:p>
            <a:pPr algn="r"/>
            <a:r>
              <a:rPr lang="de-DE"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GEMEINSAM </a:t>
            </a:r>
            <a:endParaRPr lang="de-DE" sz="1400" b="1"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58" name="Textfeld 57">
            <a:extLst>
              <a:ext uri="{FF2B5EF4-FFF2-40B4-BE49-F238E27FC236}">
                <a16:creationId xmlns:a16="http://schemas.microsoft.com/office/drawing/2014/main" id="{84D4C1D9-58FE-715B-DF47-D91DB470EAC4}"/>
              </a:ext>
            </a:extLst>
          </p:cNvPr>
          <p:cNvSpPr txBox="1"/>
          <p:nvPr/>
        </p:nvSpPr>
        <p:spPr>
          <a:xfrm>
            <a:off x="3180108" y="7024575"/>
            <a:ext cx="6111550" cy="2031325"/>
          </a:xfrm>
          <a:prstGeom prst="rect">
            <a:avLst/>
          </a:prstGeom>
          <a:noFill/>
        </p:spPr>
        <p:txBody>
          <a:bodyPr wrap="square">
            <a:spAutoFit/>
          </a:bodyPr>
          <a:lstStyle/>
          <a:p>
            <a:pPr algn="l"/>
            <a:r>
              <a:rPr lang="de-DE" b="0" i="0" u="none" strike="noStrike" dirty="0">
                <a:solidFill>
                  <a:schemeClr val="bg1"/>
                </a:solidFill>
                <a:effectLst/>
                <a:latin typeface="silka"/>
              </a:rPr>
              <a:t>Aufgabenschwerpunkten:</a:t>
            </a:r>
          </a:p>
          <a:p>
            <a:pPr algn="l">
              <a:buFont typeface="Arial" panose="020B0604020202020204" pitchFamily="34" charset="0"/>
              <a:buChar char="•"/>
            </a:pPr>
            <a:r>
              <a:rPr lang="de-DE" b="0" i="0" u="none" strike="noStrike" dirty="0">
                <a:solidFill>
                  <a:schemeClr val="bg1"/>
                </a:solidFill>
                <a:effectLst/>
                <a:latin typeface="silka"/>
              </a:rPr>
              <a:t>Menschen mit Demenz und ihre Angehörigen unterstützen,</a:t>
            </a:r>
          </a:p>
          <a:p>
            <a:pPr algn="l">
              <a:buFont typeface="Arial" panose="020B0604020202020204" pitchFamily="34" charset="0"/>
              <a:buChar char="•"/>
            </a:pPr>
            <a:r>
              <a:rPr lang="de-DE" b="0" i="0" u="none" strike="noStrike" dirty="0">
                <a:solidFill>
                  <a:schemeClr val="bg1"/>
                </a:solidFill>
                <a:effectLst/>
                <a:latin typeface="silka"/>
              </a:rPr>
              <a:t>eine Demenzstrategie für das Land PROFESSINOELLE AKTEUER </a:t>
            </a:r>
          </a:p>
          <a:p>
            <a:pPr algn="l">
              <a:buFont typeface="Arial" panose="020B0604020202020204" pitchFamily="34" charset="0"/>
              <a:buChar char="•"/>
            </a:pPr>
            <a:r>
              <a:rPr lang="de-DE" b="0" i="0" u="none" strike="noStrike" dirty="0">
                <a:solidFill>
                  <a:schemeClr val="bg1"/>
                </a:solidFill>
                <a:effectLst/>
                <a:latin typeface="silka"/>
              </a:rPr>
              <a:t>Ehrenamtliche und professionelle Akteure vernetzen,</a:t>
            </a:r>
          </a:p>
          <a:p>
            <a:pPr algn="l">
              <a:buFont typeface="Arial" panose="020B0604020202020204" pitchFamily="34" charset="0"/>
              <a:buChar char="•"/>
            </a:pPr>
            <a:r>
              <a:rPr lang="de-DE" b="0" i="0" u="none" strike="noStrike" dirty="0">
                <a:solidFill>
                  <a:schemeClr val="bg1"/>
                </a:solidFill>
                <a:effectLst/>
                <a:latin typeface="silka"/>
              </a:rPr>
              <a:t>die Öffentlichkeit zum Thema Demenz sensibilisieren,</a:t>
            </a:r>
          </a:p>
          <a:p>
            <a:pPr algn="l">
              <a:buFont typeface="Arial" panose="020B0604020202020204" pitchFamily="34" charset="0"/>
              <a:buChar char="•"/>
            </a:pPr>
            <a:r>
              <a:rPr lang="de-DE" b="0" i="0" u="none" strike="noStrike" dirty="0">
                <a:solidFill>
                  <a:schemeClr val="bg1"/>
                </a:solidFill>
                <a:effectLst/>
                <a:latin typeface="silka"/>
              </a:rPr>
              <a:t>Wissen generieren, bereitstellen und verbreiten und</a:t>
            </a:r>
          </a:p>
          <a:p>
            <a:pPr algn="l">
              <a:buFont typeface="Arial" panose="020B0604020202020204" pitchFamily="34" charset="0"/>
              <a:buChar char="•"/>
            </a:pPr>
            <a:r>
              <a:rPr lang="de-DE" b="0" i="0" u="none" strike="noStrike" dirty="0">
                <a:solidFill>
                  <a:schemeClr val="bg1"/>
                </a:solidFill>
                <a:effectLst/>
                <a:latin typeface="silka"/>
              </a:rPr>
              <a:t>die Landessozial- und Gesundheitspolitik beraten.</a:t>
            </a:r>
          </a:p>
        </p:txBody>
      </p:sp>
      <p:sp>
        <p:nvSpPr>
          <p:cNvPr id="62" name="Foliennummernplatzhalter 10">
            <a:extLst>
              <a:ext uri="{FF2B5EF4-FFF2-40B4-BE49-F238E27FC236}">
                <a16:creationId xmlns:a16="http://schemas.microsoft.com/office/drawing/2014/main" id="{56ACF77F-E5CC-62AE-9879-D8BF6A061407}"/>
              </a:ext>
            </a:extLst>
          </p:cNvPr>
          <p:cNvSpPr>
            <a:spLocks noGrp="1"/>
          </p:cNvSpPr>
          <p:nvPr>
            <p:ph type="sldNum" sz="quarter" idx="12"/>
          </p:nvPr>
        </p:nvSpPr>
        <p:spPr>
          <a:xfrm>
            <a:off x="4668416" y="6096810"/>
            <a:ext cx="2743200" cy="365125"/>
          </a:xfrm>
        </p:spPr>
        <p:txBody>
          <a:bodyPr/>
          <a:lstStyle/>
          <a:p>
            <a:pPr algn="ctr"/>
            <a:fld id="{0B2C1C12-21C1-4BA4-AB6C-4B543C042EB6}" type="slidenum">
              <a:rPr lang="de-DE" smtClean="0"/>
              <a:pPr algn="ctr"/>
              <a:t>14</a:t>
            </a:fld>
            <a:endParaRPr lang="de-DE" dirty="0"/>
          </a:p>
        </p:txBody>
      </p:sp>
      <p:sp>
        <p:nvSpPr>
          <p:cNvPr id="63" name="Text Box 8">
            <a:extLst>
              <a:ext uri="{FF2B5EF4-FFF2-40B4-BE49-F238E27FC236}">
                <a16:creationId xmlns:a16="http://schemas.microsoft.com/office/drawing/2014/main" id="{F1801C5C-2CF6-07CF-2680-49F279A8DC68}"/>
              </a:ext>
            </a:extLst>
          </p:cNvPr>
          <p:cNvSpPr txBox="1">
            <a:spLocks noChangeArrowheads="1"/>
          </p:cNvSpPr>
          <p:nvPr>
            <p:custDataLst>
              <p:tags r:id="rId3"/>
            </p:custDataLst>
          </p:nvPr>
        </p:nvSpPr>
        <p:spPr bwMode="auto">
          <a:xfrm>
            <a:off x="4925771" y="3057695"/>
            <a:ext cx="1962656" cy="276999"/>
          </a:xfrm>
          <a:prstGeom prst="rect">
            <a:avLst/>
          </a:prstGeom>
          <a:noFill/>
          <a:ln w="12700">
            <a:noFill/>
            <a:miter lim="800000"/>
            <a:headEnd/>
            <a:tailEnd/>
          </a:ln>
          <a:effectLst/>
        </p:spPr>
        <p:txBody>
          <a:bodyPr wrap="square" lIns="0" tIns="0" rIns="0" bIns="0" anchor="b">
            <a:spAutoFit/>
          </a:bodyPr>
          <a:lstStyle/>
          <a:p>
            <a:pPr algn="ctr">
              <a:spcBef>
                <a:spcPts val="800"/>
              </a:spcBef>
              <a:defRPr/>
            </a:pPr>
            <a:r>
              <a:rPr lang="de-DE" b="1" dirty="0">
                <a:latin typeface="Calibri" panose="020F0502020204030204" pitchFamily="34" charset="0"/>
                <a:ea typeface="ヒラギノ角ゴ Pro W3" charset="-128"/>
                <a:cs typeface="Calibri" panose="020F0502020204030204" pitchFamily="34" charset="0"/>
              </a:rPr>
              <a:t>BETROFFENE </a:t>
            </a:r>
          </a:p>
        </p:txBody>
      </p:sp>
      <p:sp>
        <p:nvSpPr>
          <p:cNvPr id="70" name="Titel 1">
            <a:extLst>
              <a:ext uri="{FF2B5EF4-FFF2-40B4-BE49-F238E27FC236}">
                <a16:creationId xmlns:a16="http://schemas.microsoft.com/office/drawing/2014/main" id="{3F6F7740-8665-94FE-D798-10EBABEA9A03}"/>
              </a:ext>
            </a:extLst>
          </p:cNvPr>
          <p:cNvSpPr txBox="1">
            <a:spLocks/>
          </p:cNvSpPr>
          <p:nvPr/>
        </p:nvSpPr>
        <p:spPr>
          <a:xfrm>
            <a:off x="385081" y="328672"/>
            <a:ext cx="11120161" cy="8146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endParaRPr lang="de-DE" sz="3200"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7659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grpSp>
        <p:nvGrpSpPr>
          <p:cNvPr id="31746" name="Group 427">
            <a:extLst>
              <a:ext uri="{FF2B5EF4-FFF2-40B4-BE49-F238E27FC236}">
                <a16:creationId xmlns:a16="http://schemas.microsoft.com/office/drawing/2014/main" id="{3F34A91F-65C6-5C8D-5A4B-CCABD2961380}"/>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0"/>
            <a:ext cx="12192000" cy="6861175"/>
            <a:chOff x="1" y="0"/>
            <a:chExt cx="12191999" cy="6861600"/>
          </a:xfrm>
        </p:grpSpPr>
        <p:sp>
          <p:nvSpPr>
            <p:cNvPr id="429" name="Rectangle 428">
              <a:extLst>
                <a:ext uri="{FF2B5EF4-FFF2-40B4-BE49-F238E27FC236}">
                  <a16:creationId xmlns:a16="http://schemas.microsoft.com/office/drawing/2014/main" id="{FB975850-BFDA-22A3-A45A-07A5DCE4463F}"/>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30" name="Oval 429">
              <a:extLst>
                <a:ext uri="{FF2B5EF4-FFF2-40B4-BE49-F238E27FC236}">
                  <a16:creationId xmlns:a16="http://schemas.microsoft.com/office/drawing/2014/main" id="{EDD74ED2-D317-BA04-8FAE-0DBAE0A9A129}"/>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31" name="Oval 430">
              <a:extLst>
                <a:ext uri="{FF2B5EF4-FFF2-40B4-BE49-F238E27FC236}">
                  <a16:creationId xmlns:a16="http://schemas.microsoft.com/office/drawing/2014/main" id="{4E2788D4-EABE-25BB-F5DC-B1E7F7CC77F9}"/>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grpSp>
          <p:nvGrpSpPr>
            <p:cNvPr id="31802" name="Group 431">
              <a:extLst>
                <a:ext uri="{FF2B5EF4-FFF2-40B4-BE49-F238E27FC236}">
                  <a16:creationId xmlns:a16="http://schemas.microsoft.com/office/drawing/2014/main" id="{4E1D39AA-31EC-BDEB-7E67-165F25147072}"/>
                </a:ext>
                <a:ext uri="{C183D7F6-B498-43B3-948B-1728B52AA6E4}">
                  <adec:decorative xmlns:adec="http://schemas.microsoft.com/office/drawing/2017/decorative" val="1"/>
                </a:ext>
              </a:extLst>
            </p:cNvPr>
            <p:cNvGrpSpPr>
              <a:grpSpLocks noChangeAspect="1"/>
            </p:cNvGrpSpPr>
            <p:nvPr/>
          </p:nvGrpSpPr>
          <p:grpSpPr bwMode="auto">
            <a:xfrm>
              <a:off x="690092" y="0"/>
              <a:ext cx="10800000" cy="6858000"/>
              <a:chOff x="2328000" y="0"/>
              <a:chExt cx="2880000" cy="1440000"/>
            </a:xfrm>
          </p:grpSpPr>
          <p:sp>
            <p:nvSpPr>
              <p:cNvPr id="437" name="Rectangle 436">
                <a:extLst>
                  <a:ext uri="{FF2B5EF4-FFF2-40B4-BE49-F238E27FC236}">
                    <a16:creationId xmlns:a16="http://schemas.microsoft.com/office/drawing/2014/main" id="{AA9832CA-8CA0-73A9-F47A-1F1818F2AD18}"/>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38" name="Rectangle 437">
                <a:extLst>
                  <a:ext uri="{FF2B5EF4-FFF2-40B4-BE49-F238E27FC236}">
                    <a16:creationId xmlns:a16="http://schemas.microsoft.com/office/drawing/2014/main" id="{850A2780-F41F-6FC8-7C23-71E76C5925A6}"/>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grpSp>
          <p:nvGrpSpPr>
            <p:cNvPr id="31803" name="Group 432">
              <a:extLst>
                <a:ext uri="{FF2B5EF4-FFF2-40B4-BE49-F238E27FC236}">
                  <a16:creationId xmlns:a16="http://schemas.microsoft.com/office/drawing/2014/main" id="{7D115E67-4A08-98A8-0FD8-150635AB4017}"/>
                </a:ext>
                <a:ext uri="{C183D7F6-B498-43B3-948B-1728B52AA6E4}">
                  <adec:decorative xmlns:adec="http://schemas.microsoft.com/office/drawing/2017/decorative" val="1"/>
                </a:ext>
              </a:extLst>
            </p:cNvPr>
            <p:cNvGrpSpPr>
              <a:grpSpLocks noChangeAspect="1"/>
            </p:cNvGrpSpPr>
            <p:nvPr/>
          </p:nvGrpSpPr>
          <p:grpSpPr bwMode="auto">
            <a:xfrm rot="5400000">
              <a:off x="7048499" y="1714500"/>
              <a:ext cx="6858000" cy="3429000"/>
              <a:chOff x="0" y="0"/>
              <a:chExt cx="2880000" cy="1440000"/>
            </a:xfrm>
          </p:grpSpPr>
          <p:sp>
            <p:nvSpPr>
              <p:cNvPr id="435" name="Rectangle 434">
                <a:extLst>
                  <a:ext uri="{FF2B5EF4-FFF2-40B4-BE49-F238E27FC236}">
                    <a16:creationId xmlns:a16="http://schemas.microsoft.com/office/drawing/2014/main" id="{0D7CCA56-24E7-F493-6823-77FF06DD93E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36" name="Rectangle 435">
                <a:extLst>
                  <a:ext uri="{FF2B5EF4-FFF2-40B4-BE49-F238E27FC236}">
                    <a16:creationId xmlns:a16="http://schemas.microsoft.com/office/drawing/2014/main" id="{2C1D30B6-3D11-C2CE-FA96-385F23258F61}"/>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434" name="Rectangle 433">
              <a:extLst>
                <a:ext uri="{FF2B5EF4-FFF2-40B4-BE49-F238E27FC236}">
                  <a16:creationId xmlns:a16="http://schemas.microsoft.com/office/drawing/2014/main" id="{ADB56A96-67DE-CD79-4103-A26326826888}"/>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440" name="Rectangle 439" descr="&quot;&quot;">
            <a:extLst>
              <a:ext uri="{FF2B5EF4-FFF2-40B4-BE49-F238E27FC236}">
                <a16:creationId xmlns:a16="http://schemas.microsoft.com/office/drawing/2014/main" id="{5BE8847F-B050-4C5C-6EA9-732A1CC97103}"/>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pic>
        <p:nvPicPr>
          <p:cNvPr id="31748" name="Grafik 2" descr="Ein Bild, das Text enthält.&#10;&#10;Automatisch generierte Beschreibung">
            <a:extLst>
              <a:ext uri="{FF2B5EF4-FFF2-40B4-BE49-F238E27FC236}">
                <a16:creationId xmlns:a16="http://schemas.microsoft.com/office/drawing/2014/main" id="{64A2B5D8-192F-7203-6AB6-6E41528B2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185" r="2" b="2"/>
          <a:stretch>
            <a:fillRect/>
          </a:stretch>
        </p:blipFill>
        <p:spPr bwMode="auto">
          <a:xfrm>
            <a:off x="0" y="365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Group 441">
            <a:extLst>
              <a:ext uri="{FF2B5EF4-FFF2-40B4-BE49-F238E27FC236}">
                <a16:creationId xmlns:a16="http://schemas.microsoft.com/office/drawing/2014/main" id="{CC038DFD-8428-14C6-F6AB-B4C803441882}"/>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3687763" y="2382838"/>
            <a:ext cx="8504237" cy="4475162"/>
            <a:chOff x="3687081" y="2383098"/>
            <a:chExt cx="8504912" cy="4474902"/>
          </a:xfrm>
        </p:grpSpPr>
        <p:sp>
          <p:nvSpPr>
            <p:cNvPr id="443" name="Rectangle 442">
              <a:extLst>
                <a:ext uri="{FF2B5EF4-FFF2-40B4-BE49-F238E27FC236}">
                  <a16:creationId xmlns:a16="http://schemas.microsoft.com/office/drawing/2014/main" id="{471FFDC7-751A-3B7D-6EC3-574179B8B8B4}"/>
                </a:ext>
              </a:extLst>
            </p:cNvPr>
            <p:cNvSpPr>
              <a:spLocks noChangeAspect="1"/>
            </p:cNvSpPr>
            <p:nvPr/>
          </p:nvSpPr>
          <p:spPr>
            <a:xfrm rot="10800000">
              <a:off x="7767537" y="3267075"/>
              <a:ext cx="4424455" cy="3590912"/>
            </a:xfrm>
            <a:prstGeom prst="rect">
              <a:avLst/>
            </a:prstGeom>
            <a:gradFill flip="none" rotWithShape="1">
              <a:gsLst>
                <a:gs pos="2154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4" name="Rectangle 443">
              <a:extLst>
                <a:ext uri="{FF2B5EF4-FFF2-40B4-BE49-F238E27FC236}">
                  <a16:creationId xmlns:a16="http://schemas.microsoft.com/office/drawing/2014/main" id="{C7395F9C-3742-00A8-9802-A1B4757CE195}"/>
                </a:ext>
              </a:extLst>
            </p:cNvPr>
            <p:cNvSpPr>
              <a:spLocks noChangeAspect="1"/>
            </p:cNvSpPr>
            <p:nvPr/>
          </p:nvSpPr>
          <p:spPr>
            <a:xfrm rot="10800000">
              <a:off x="6857996" y="2528899"/>
              <a:ext cx="5333997" cy="43291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1779" name="Group 444">
              <a:extLst>
                <a:ext uri="{FF2B5EF4-FFF2-40B4-BE49-F238E27FC236}">
                  <a16:creationId xmlns:a16="http://schemas.microsoft.com/office/drawing/2014/main" id="{FFF0FD89-15EA-34FF-72E7-77A091456D99}"/>
                </a:ext>
                <a:ext uri="{C183D7F6-B498-43B3-948B-1728B52AA6E4}">
                  <adec:decorative xmlns:adec="http://schemas.microsoft.com/office/drawing/2017/decorative" val="1"/>
                </a:ext>
              </a:extLst>
            </p:cNvPr>
            <p:cNvGrpSpPr>
              <a:grpSpLocks/>
            </p:cNvGrpSpPr>
            <p:nvPr/>
          </p:nvGrpSpPr>
          <p:grpSpPr bwMode="auto">
            <a:xfrm>
              <a:off x="4116388" y="3267076"/>
              <a:ext cx="7181848" cy="3590924"/>
              <a:chOff x="4116388" y="3267076"/>
              <a:chExt cx="7181848" cy="3590924"/>
            </a:xfrm>
          </p:grpSpPr>
          <p:sp>
            <p:nvSpPr>
              <p:cNvPr id="449" name="Rectangle 448">
                <a:extLst>
                  <a:ext uri="{FF2B5EF4-FFF2-40B4-BE49-F238E27FC236}">
                    <a16:creationId xmlns:a16="http://schemas.microsoft.com/office/drawing/2014/main" id="{325F5458-A924-C3BC-5083-057D34C1867E}"/>
                  </a:ext>
                </a:extLst>
              </p:cNvPr>
              <p:cNvSpPr/>
              <p:nvPr/>
            </p:nvSpPr>
            <p:spPr>
              <a:xfrm rot="10800000" flipH="1">
                <a:off x="7707312"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0" name="Rectangle 449">
                <a:extLst>
                  <a:ext uri="{FF2B5EF4-FFF2-40B4-BE49-F238E27FC236}">
                    <a16:creationId xmlns:a16="http://schemas.microsoft.com/office/drawing/2014/main" id="{8FC3C6A8-4A7D-3F57-3FAF-387248EAE64B}"/>
                  </a:ext>
                </a:extLst>
              </p:cNvPr>
              <p:cNvSpPr/>
              <p:nvPr/>
            </p:nvSpPr>
            <p:spPr>
              <a:xfrm rot="10800000">
                <a:off x="4116388" y="3267076"/>
                <a:ext cx="3590924" cy="3590924"/>
              </a:xfrm>
              <a:prstGeom prst="rect">
                <a:avLst/>
              </a:prstGeom>
              <a:gradFill flip="none" rotWithShape="1">
                <a:gsLst>
                  <a:gs pos="30000">
                    <a:schemeClr val="bg1">
                      <a:alpha val="60000"/>
                    </a:schemeClr>
                  </a:gs>
                  <a:gs pos="0">
                    <a:schemeClr val="bg1">
                      <a:alpha val="80000"/>
                    </a:schemeClr>
                  </a:gs>
                  <a:gs pos="65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31780" name="Group 445">
              <a:extLst>
                <a:ext uri="{FF2B5EF4-FFF2-40B4-BE49-F238E27FC236}">
                  <a16:creationId xmlns:a16="http://schemas.microsoft.com/office/drawing/2014/main" id="{E401EF74-8D7B-0D0A-46D9-789F2549C486}"/>
                </a:ext>
                <a:ext uri="{C183D7F6-B498-43B3-948B-1728B52AA6E4}">
                  <adec:decorative xmlns:adec="http://schemas.microsoft.com/office/drawing/2017/decorative" val="1"/>
                </a:ext>
              </a:extLst>
            </p:cNvPr>
            <p:cNvGrpSpPr>
              <a:grpSpLocks/>
            </p:cNvGrpSpPr>
            <p:nvPr/>
          </p:nvGrpSpPr>
          <p:grpSpPr bwMode="auto">
            <a:xfrm>
              <a:off x="3687081" y="2383098"/>
              <a:ext cx="8040462" cy="4474902"/>
              <a:chOff x="3687081" y="2383098"/>
              <a:chExt cx="8040462" cy="4474902"/>
            </a:xfrm>
          </p:grpSpPr>
          <p:sp>
            <p:nvSpPr>
              <p:cNvPr id="447" name="Rectangle 446">
                <a:extLst>
                  <a:ext uri="{FF2B5EF4-FFF2-40B4-BE49-F238E27FC236}">
                    <a16:creationId xmlns:a16="http://schemas.microsoft.com/office/drawing/2014/main" id="{0739446A-ACF7-6A12-93B3-B82C081331F2}"/>
                  </a:ext>
                </a:extLst>
              </p:cNvPr>
              <p:cNvSpPr/>
              <p:nvPr/>
            </p:nvSpPr>
            <p:spPr>
              <a:xfrm rot="10800000" flipH="1">
                <a:off x="7707312"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8" name="Rectangle 447">
                <a:extLst>
                  <a:ext uri="{FF2B5EF4-FFF2-40B4-BE49-F238E27FC236}">
                    <a16:creationId xmlns:a16="http://schemas.microsoft.com/office/drawing/2014/main" id="{9F9A1C48-129B-4B9C-8A22-C89315FBF84A}"/>
                  </a:ext>
                </a:extLst>
              </p:cNvPr>
              <p:cNvSpPr/>
              <p:nvPr/>
            </p:nvSpPr>
            <p:spPr>
              <a:xfrm rot="10800000">
                <a:off x="3687081" y="2383098"/>
                <a:ext cx="4020231" cy="4474902"/>
              </a:xfrm>
              <a:prstGeom prst="rect">
                <a:avLst/>
              </a:prstGeom>
              <a:gradFill flip="none" rotWithShape="1">
                <a:gsLst>
                  <a:gs pos="33000">
                    <a:schemeClr val="accent1">
                      <a:alpha val="60000"/>
                    </a:schemeClr>
                  </a:gs>
                  <a:gs pos="0">
                    <a:schemeClr val="accent1"/>
                  </a:gs>
                  <a:gs pos="64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grpSp>
        <p:nvGrpSpPr>
          <p:cNvPr id="31750" name="Group 451">
            <a:extLst>
              <a:ext uri="{FF2B5EF4-FFF2-40B4-BE49-F238E27FC236}">
                <a16:creationId xmlns:a16="http://schemas.microsoft.com/office/drawing/2014/main" id="{8317D15A-4436-7B8E-F92E-5D6DBA26B4B0}"/>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0"/>
            <a:ext cx="9126538" cy="6550025"/>
            <a:chOff x="0" y="0"/>
            <a:chExt cx="9126224" cy="6550022"/>
          </a:xfrm>
        </p:grpSpPr>
        <p:sp>
          <p:nvSpPr>
            <p:cNvPr id="453" name="Rectangle 452">
              <a:extLst>
                <a:ext uri="{FF2B5EF4-FFF2-40B4-BE49-F238E27FC236}">
                  <a16:creationId xmlns:a16="http://schemas.microsoft.com/office/drawing/2014/main" id="{E07B8B66-66BD-0AAC-B006-DCAF00D3C465}"/>
                </a:ext>
              </a:extLst>
            </p:cNvPr>
            <p:cNvSpPr>
              <a:spLocks noChangeAspect="1"/>
            </p:cNvSpPr>
            <p:nvPr/>
          </p:nvSpPr>
          <p:spPr>
            <a:xfrm rot="16200000" flipH="1">
              <a:off x="1118453" y="-1118448"/>
              <a:ext cx="4709883" cy="6946785"/>
            </a:xfrm>
            <a:prstGeom prst="rect">
              <a:avLst/>
            </a:prstGeom>
            <a:gradFill flip="none" rotWithShape="1">
              <a:gsLst>
                <a:gs pos="19000">
                  <a:schemeClr val="bg1">
                    <a:alpha val="60000"/>
                  </a:schemeClr>
                </a:gs>
                <a:gs pos="0">
                  <a:schemeClr val="bg1">
                    <a:alpha val="80000"/>
                  </a:schemeClr>
                </a:gs>
                <a:gs pos="56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1756" name="Group 453">
              <a:extLst>
                <a:ext uri="{FF2B5EF4-FFF2-40B4-BE49-F238E27FC236}">
                  <a16:creationId xmlns:a16="http://schemas.microsoft.com/office/drawing/2014/main" id="{5F855E4C-A111-7790-D1D0-0D893165EBC7}"/>
                </a:ext>
                <a:ext uri="{C183D7F6-B498-43B3-948B-1728B52AA6E4}">
                  <adec:decorative xmlns:adec="http://schemas.microsoft.com/office/drawing/2017/decorative" val="1"/>
                </a:ext>
              </a:extLst>
            </p:cNvPr>
            <p:cNvGrpSpPr>
              <a:grpSpLocks/>
            </p:cNvGrpSpPr>
            <p:nvPr/>
          </p:nvGrpSpPr>
          <p:grpSpPr bwMode="auto">
            <a:xfrm>
              <a:off x="614999" y="0"/>
              <a:ext cx="7896226" cy="5337178"/>
              <a:chOff x="901291" y="0"/>
              <a:chExt cx="7896226" cy="5337178"/>
            </a:xfrm>
          </p:grpSpPr>
          <p:sp>
            <p:nvSpPr>
              <p:cNvPr id="459" name="Rectangle 458">
                <a:extLst>
                  <a:ext uri="{FF2B5EF4-FFF2-40B4-BE49-F238E27FC236}">
                    <a16:creationId xmlns:a16="http://schemas.microsoft.com/office/drawing/2014/main" id="{FAB92AE6-8A26-FAFD-E205-A9CC4F5FBC77}"/>
                  </a:ext>
                </a:extLst>
              </p:cNvPr>
              <p:cNvSpPr/>
              <p:nvPr/>
            </p:nvSpPr>
            <p:spPr>
              <a:xfrm flipH="1">
                <a:off x="901291"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60" name="Rectangle 459">
                <a:extLst>
                  <a:ext uri="{FF2B5EF4-FFF2-40B4-BE49-F238E27FC236}">
                    <a16:creationId xmlns:a16="http://schemas.microsoft.com/office/drawing/2014/main" id="{B5D30925-E78D-FBAD-0471-38A3401E4860}"/>
                  </a:ext>
                </a:extLst>
              </p:cNvPr>
              <p:cNvSpPr/>
              <p:nvPr/>
            </p:nvSpPr>
            <p:spPr>
              <a:xfrm>
                <a:off x="4849404" y="0"/>
                <a:ext cx="3948113" cy="5337178"/>
              </a:xfrm>
              <a:prstGeom prst="rect">
                <a:avLst/>
              </a:prstGeom>
              <a:gradFill flip="none" rotWithShape="1">
                <a:gsLst>
                  <a:gs pos="20000">
                    <a:srgbClr val="000000">
                      <a:alpha val="60000"/>
                    </a:srgbClr>
                  </a:gs>
                  <a:gs pos="0">
                    <a:schemeClr val="bg1">
                      <a:alpha val="80000"/>
                    </a:schemeClr>
                  </a:gs>
                  <a:gs pos="6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455" name="Rectangle 454">
              <a:extLst>
                <a:ext uri="{FF2B5EF4-FFF2-40B4-BE49-F238E27FC236}">
                  <a16:creationId xmlns:a16="http://schemas.microsoft.com/office/drawing/2014/main" id="{4E8B2FEA-3E3E-F930-D363-4B9A764E5F4D}"/>
                </a:ext>
              </a:extLst>
            </p:cNvPr>
            <p:cNvSpPr>
              <a:spLocks noChangeAspect="1"/>
            </p:cNvSpPr>
            <p:nvPr/>
          </p:nvSpPr>
          <p:spPr>
            <a:xfrm rot="16200000" flipH="1">
              <a:off x="1419817" y="-1419815"/>
              <a:ext cx="5978955" cy="8818587"/>
            </a:xfrm>
            <a:prstGeom prst="rect">
              <a:avLst/>
            </a:prstGeom>
            <a:gradFill flip="none" rotWithShape="1">
              <a:gsLst>
                <a:gs pos="0">
                  <a:schemeClr val="accent2"/>
                </a:gs>
                <a:gs pos="5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31760" name="Group 455">
              <a:extLst>
                <a:ext uri="{FF2B5EF4-FFF2-40B4-BE49-F238E27FC236}">
                  <a16:creationId xmlns:a16="http://schemas.microsoft.com/office/drawing/2014/main" id="{6932914A-D4DA-B947-DB30-5D0483391CDD}"/>
                </a:ext>
                <a:ext uri="{C183D7F6-B498-43B3-948B-1728B52AA6E4}">
                  <adec:decorative xmlns:adec="http://schemas.microsoft.com/office/drawing/2017/decorative" val="1"/>
                </a:ext>
              </a:extLst>
            </p:cNvPr>
            <p:cNvGrpSpPr>
              <a:grpSpLocks/>
            </p:cNvGrpSpPr>
            <p:nvPr/>
          </p:nvGrpSpPr>
          <p:grpSpPr bwMode="auto">
            <a:xfrm>
              <a:off x="0" y="0"/>
              <a:ext cx="9126224" cy="6550022"/>
              <a:chOff x="0" y="0"/>
              <a:chExt cx="9126224" cy="6550022"/>
            </a:xfrm>
          </p:grpSpPr>
          <p:sp>
            <p:nvSpPr>
              <p:cNvPr id="457" name="Rectangle 456">
                <a:extLst>
                  <a:ext uri="{FF2B5EF4-FFF2-40B4-BE49-F238E27FC236}">
                    <a16:creationId xmlns:a16="http://schemas.microsoft.com/office/drawing/2014/main" id="{481B0CDD-DC45-A336-8893-BD6D34639551}"/>
                  </a:ext>
                </a:extLst>
              </p:cNvPr>
              <p:cNvSpPr/>
              <p:nvPr/>
            </p:nvSpPr>
            <p:spPr>
              <a:xfrm flipH="1">
                <a:off x="0"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58" name="Rectangle 457">
                <a:extLst>
                  <a:ext uri="{FF2B5EF4-FFF2-40B4-BE49-F238E27FC236}">
                    <a16:creationId xmlns:a16="http://schemas.microsoft.com/office/drawing/2014/main" id="{F533589D-6001-0601-1AB4-96F6FB4AAE7A}"/>
                  </a:ext>
                </a:extLst>
              </p:cNvPr>
              <p:cNvSpPr/>
              <p:nvPr/>
            </p:nvSpPr>
            <p:spPr>
              <a:xfrm>
                <a:off x="4563112" y="0"/>
                <a:ext cx="4563112" cy="6550022"/>
              </a:xfrm>
              <a:prstGeom prst="rect">
                <a:avLst/>
              </a:prstGeom>
              <a:gradFill flip="none" rotWithShape="1">
                <a:gsLst>
                  <a:gs pos="39000">
                    <a:schemeClr val="accent1">
                      <a:alpha val="40000"/>
                    </a:schemeClr>
                  </a:gs>
                  <a:gs pos="0">
                    <a:schemeClr val="accent1"/>
                  </a:gs>
                  <a:gs pos="57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sp>
        <p:nvSpPr>
          <p:cNvPr id="31751" name="Titel 47">
            <a:extLst>
              <a:ext uri="{FF2B5EF4-FFF2-40B4-BE49-F238E27FC236}">
                <a16:creationId xmlns:a16="http://schemas.microsoft.com/office/drawing/2014/main" id="{92D0D8D2-E875-118F-411B-EF04C87DA6F6}"/>
              </a:ext>
            </a:extLst>
          </p:cNvPr>
          <p:cNvSpPr>
            <a:spLocks noGrp="1" noChangeArrowheads="1"/>
          </p:cNvSpPr>
          <p:nvPr>
            <p:ph type="title"/>
          </p:nvPr>
        </p:nvSpPr>
        <p:spPr>
          <a:xfrm>
            <a:off x="277813" y="258763"/>
            <a:ext cx="6005057" cy="3789362"/>
          </a:xfrm>
        </p:spPr>
        <p:txBody>
          <a:bodyPr/>
          <a:lstStyle/>
          <a:p>
            <a:r>
              <a:rPr lang="en-US" altLang="de-DE" sz="3200" dirty="0">
                <a:solidFill>
                  <a:srgbClr val="FFFFFF"/>
                </a:solidFill>
                <a:latin typeface="Calibri" panose="020F0502020204030204" pitchFamily="34" charset="0"/>
                <a:cs typeface="Calibri" panose="020F0502020204030204" pitchFamily="34" charset="0"/>
              </a:rPr>
              <a:t>VERGESSEN IST EIN MENSCH ERST, WENN ER AN UNSEREM LEBEN NICHT MEHR TEIL HAT. </a:t>
            </a:r>
            <a:br>
              <a:rPr lang="en-US" altLang="de-DE" sz="3200" dirty="0">
                <a:solidFill>
                  <a:srgbClr val="FFFFFF"/>
                </a:solidFill>
                <a:latin typeface="Calibri" panose="020F0502020204030204" pitchFamily="34" charset="0"/>
                <a:cs typeface="Calibri" panose="020F0502020204030204" pitchFamily="34" charset="0"/>
              </a:rPr>
            </a:br>
            <a:r>
              <a:rPr lang="en-US" altLang="de-DE" sz="2800" dirty="0">
                <a:solidFill>
                  <a:srgbClr val="FFFFFF"/>
                </a:solidFill>
                <a:latin typeface="Calibri" panose="020F0502020204030204" pitchFamily="34" charset="0"/>
                <a:cs typeface="Calibri" panose="020F0502020204030204" pitchFamily="34" charset="0"/>
              </a:rPr>
              <a:t>(</a:t>
            </a:r>
            <a:r>
              <a:rPr lang="en-US" altLang="de-DE" sz="2800" i="1" dirty="0" err="1">
                <a:solidFill>
                  <a:srgbClr val="FFFFFF"/>
                </a:solidFill>
                <a:latin typeface="Calibri" panose="020F0502020204030204" pitchFamily="34" charset="0"/>
                <a:cs typeface="Calibri" panose="020F0502020204030204" pitchFamily="34" charset="0"/>
              </a:rPr>
              <a:t>Torsten</a:t>
            </a:r>
            <a:r>
              <a:rPr lang="en-US" altLang="de-DE" sz="2800" i="1" dirty="0">
                <a:solidFill>
                  <a:srgbClr val="FFFFFF"/>
                </a:solidFill>
                <a:latin typeface="Calibri" panose="020F0502020204030204" pitchFamily="34" charset="0"/>
                <a:cs typeface="Calibri" panose="020F0502020204030204" pitchFamily="34" charset="0"/>
              </a:rPr>
              <a:t> </a:t>
            </a:r>
            <a:r>
              <a:rPr lang="en-US" altLang="de-DE" sz="2800" i="1" dirty="0" err="1">
                <a:solidFill>
                  <a:srgbClr val="FFFFFF"/>
                </a:solidFill>
                <a:latin typeface="Calibri" panose="020F0502020204030204" pitchFamily="34" charset="0"/>
                <a:cs typeface="Calibri" panose="020F0502020204030204" pitchFamily="34" charset="0"/>
              </a:rPr>
              <a:t>Marhold</a:t>
            </a:r>
            <a:r>
              <a:rPr lang="en-US" altLang="de-DE" sz="2800" i="1" dirty="0">
                <a:solidFill>
                  <a:srgbClr val="FFFFFF"/>
                </a:solidFill>
                <a:latin typeface="Calibri" panose="020F0502020204030204" pitchFamily="34" charset="0"/>
                <a:cs typeface="Calibri" panose="020F0502020204030204" pitchFamily="34" charset="0"/>
              </a:rPr>
              <a:t>, *1962), dt. </a:t>
            </a:r>
            <a:r>
              <a:rPr lang="en-US" altLang="de-DE" sz="2800" i="1" dirty="0" err="1">
                <a:solidFill>
                  <a:srgbClr val="FFFFFF"/>
                </a:solidFill>
                <a:latin typeface="Calibri" panose="020F0502020204030204" pitchFamily="34" charset="0"/>
                <a:cs typeface="Calibri" panose="020F0502020204030204" pitchFamily="34" charset="0"/>
              </a:rPr>
              <a:t>Spieleautor</a:t>
            </a:r>
            <a:r>
              <a:rPr lang="en-US" altLang="de-DE" sz="2800" dirty="0">
                <a:solidFill>
                  <a:srgbClr val="FFFFFF"/>
                </a:solidFill>
                <a:latin typeface="Calibri" panose="020F0502020204030204" pitchFamily="34" charset="0"/>
                <a:cs typeface="Calibri" panose="020F0502020204030204" pitchFamily="34" charset="0"/>
              </a:rPr>
              <a:t>)</a:t>
            </a:r>
          </a:p>
        </p:txBody>
      </p:sp>
      <p:sp>
        <p:nvSpPr>
          <p:cNvPr id="31752" name="Textfeld 4">
            <a:extLst>
              <a:ext uri="{FF2B5EF4-FFF2-40B4-BE49-F238E27FC236}">
                <a16:creationId xmlns:a16="http://schemas.microsoft.com/office/drawing/2014/main" id="{60C40405-92C7-3DF8-DA49-E1D8086DE2AE}"/>
              </a:ext>
            </a:extLst>
          </p:cNvPr>
          <p:cNvSpPr txBox="1">
            <a:spLocks noChangeArrowheads="1"/>
          </p:cNvSpPr>
          <p:nvPr/>
        </p:nvSpPr>
        <p:spPr bwMode="auto">
          <a:xfrm>
            <a:off x="5114925" y="7377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venir Next LT Pro" panose="020B0504020202020204" pitchFamily="34" charset="77"/>
              </a:defRPr>
            </a:lvl1pPr>
            <a:lvl2pPr marL="742950" indent="-285750">
              <a:defRPr>
                <a:solidFill>
                  <a:schemeClr val="tx1"/>
                </a:solidFill>
                <a:latin typeface="Avenir Next LT Pro" panose="020B0504020202020204" pitchFamily="34" charset="77"/>
              </a:defRPr>
            </a:lvl2pPr>
            <a:lvl3pPr marL="1143000" indent="-228600">
              <a:defRPr>
                <a:solidFill>
                  <a:schemeClr val="tx1"/>
                </a:solidFill>
                <a:latin typeface="Avenir Next LT Pro" panose="020B0504020202020204" pitchFamily="34" charset="77"/>
              </a:defRPr>
            </a:lvl3pPr>
            <a:lvl4pPr marL="1600200" indent="-228600">
              <a:defRPr>
                <a:solidFill>
                  <a:schemeClr val="tx1"/>
                </a:solidFill>
                <a:latin typeface="Avenir Next LT Pro" panose="020B0504020202020204" pitchFamily="34" charset="77"/>
              </a:defRPr>
            </a:lvl4pPr>
            <a:lvl5pPr marL="2057400" indent="-228600">
              <a:defRPr>
                <a:solidFill>
                  <a:schemeClr val="tx1"/>
                </a:solidFill>
                <a:latin typeface="Avenir Next LT Pro" panose="020B0504020202020204" pitchFamily="34" charset="77"/>
              </a:defRPr>
            </a:lvl5pPr>
            <a:lvl6pPr marL="2514600" indent="-228600" fontAlgn="base">
              <a:spcBef>
                <a:spcPct val="0"/>
              </a:spcBef>
              <a:spcAft>
                <a:spcPct val="0"/>
              </a:spcAft>
              <a:defRPr>
                <a:solidFill>
                  <a:schemeClr val="tx1"/>
                </a:solidFill>
                <a:latin typeface="Avenir Next LT Pro" panose="020B0504020202020204" pitchFamily="34" charset="77"/>
              </a:defRPr>
            </a:lvl6pPr>
            <a:lvl7pPr marL="2971800" indent="-228600" fontAlgn="base">
              <a:spcBef>
                <a:spcPct val="0"/>
              </a:spcBef>
              <a:spcAft>
                <a:spcPct val="0"/>
              </a:spcAft>
              <a:defRPr>
                <a:solidFill>
                  <a:schemeClr val="tx1"/>
                </a:solidFill>
                <a:latin typeface="Avenir Next LT Pro" panose="020B0504020202020204" pitchFamily="34" charset="77"/>
              </a:defRPr>
            </a:lvl7pPr>
            <a:lvl8pPr marL="3429000" indent="-228600" fontAlgn="base">
              <a:spcBef>
                <a:spcPct val="0"/>
              </a:spcBef>
              <a:spcAft>
                <a:spcPct val="0"/>
              </a:spcAft>
              <a:defRPr>
                <a:solidFill>
                  <a:schemeClr val="tx1"/>
                </a:solidFill>
                <a:latin typeface="Avenir Next LT Pro" panose="020B0504020202020204" pitchFamily="34" charset="77"/>
              </a:defRPr>
            </a:lvl8pPr>
            <a:lvl9pPr marL="3886200" indent="-228600" fontAlgn="base">
              <a:spcBef>
                <a:spcPct val="0"/>
              </a:spcBef>
              <a:spcAft>
                <a:spcPct val="0"/>
              </a:spcAft>
              <a:defRPr>
                <a:solidFill>
                  <a:schemeClr val="tx1"/>
                </a:solidFill>
                <a:latin typeface="Avenir Next LT Pro" panose="020B0504020202020204" pitchFamily="34" charset="77"/>
              </a:defRPr>
            </a:lvl9pPr>
          </a:lstStyle>
          <a:p>
            <a:pPr eaLnBrk="1" hangingPunct="1"/>
            <a:endParaRPr lang="de-DE" altLang="de-DE"/>
          </a:p>
        </p:txBody>
      </p:sp>
      <p:sp>
        <p:nvSpPr>
          <p:cNvPr id="3" name="Rechteck 2">
            <a:extLst>
              <a:ext uri="{FF2B5EF4-FFF2-40B4-BE49-F238E27FC236}">
                <a16:creationId xmlns:a16="http://schemas.microsoft.com/office/drawing/2014/main" id="{65589AA3-FD0C-07E0-8BD0-2EC2D94FB15E}"/>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3266BE1A-E2E6-A67D-666E-B6AA41F45B84}"/>
              </a:ext>
            </a:extLst>
          </p:cNvPr>
          <p:cNvSpPr txBox="1"/>
          <p:nvPr/>
        </p:nvSpPr>
        <p:spPr>
          <a:xfrm>
            <a:off x="9917380" y="202334"/>
            <a:ext cx="2146697" cy="523220"/>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DAS WIR</a:t>
            </a:r>
          </a:p>
          <a:p>
            <a:endParaRPr lang="de-DE" sz="1400" dirty="0">
              <a:solidFill>
                <a:schemeClr val="bg1"/>
              </a:solidFill>
              <a:latin typeface="Arial" panose="020B0604020202020204" pitchFamily="34" charset="0"/>
              <a:cs typeface="Arial" panose="020B0604020202020204" pitchFamily="34" charset="0"/>
            </a:endParaRPr>
          </a:p>
        </p:txBody>
      </p:sp>
      <p:sp>
        <p:nvSpPr>
          <p:cNvPr id="6" name="Datumsplatzhalter 9">
            <a:extLst>
              <a:ext uri="{FF2B5EF4-FFF2-40B4-BE49-F238E27FC236}">
                <a16:creationId xmlns:a16="http://schemas.microsoft.com/office/drawing/2014/main" id="{2AC73CC7-672A-C5B5-D9C9-3561A8B7F8D3}"/>
              </a:ext>
            </a:extLst>
          </p:cNvPr>
          <p:cNvSpPr>
            <a:spLocks noGrp="1"/>
          </p:cNvSpPr>
          <p:nvPr>
            <p:ph type="dt" sz="half" idx="10"/>
          </p:nvPr>
        </p:nvSpPr>
        <p:spPr>
          <a:xfrm>
            <a:off x="9475464" y="6374282"/>
            <a:ext cx="2623468" cy="365125"/>
          </a:xfrm>
        </p:spPr>
        <p:txBody>
          <a:bodyPr/>
          <a:lstStyle/>
          <a:p>
            <a:fld id="{C67C4367-C484-8B4F-BEB9-8748C6912B09}" type="datetime3">
              <a:rPr lang="de-DE" smtClean="0"/>
              <a:t>20/06/23</a:t>
            </a:fld>
            <a:endParaRPr lang="de-DE" dirty="0"/>
          </a:p>
        </p:txBody>
      </p:sp>
      <p:sp>
        <p:nvSpPr>
          <p:cNvPr id="7" name="Foliennummernplatzhalter 10">
            <a:extLst>
              <a:ext uri="{FF2B5EF4-FFF2-40B4-BE49-F238E27FC236}">
                <a16:creationId xmlns:a16="http://schemas.microsoft.com/office/drawing/2014/main" id="{C3C722C9-9743-5EBC-9C22-8A0C3255BBBB}"/>
              </a:ext>
            </a:extLst>
          </p:cNvPr>
          <p:cNvSpPr>
            <a:spLocks noGrp="1"/>
          </p:cNvSpPr>
          <p:nvPr>
            <p:ph type="sldNum" sz="quarter" idx="12"/>
          </p:nvPr>
        </p:nvSpPr>
        <p:spPr>
          <a:xfrm>
            <a:off x="4724400" y="6243637"/>
            <a:ext cx="2743200" cy="365125"/>
          </a:xfrm>
        </p:spPr>
        <p:txBody>
          <a:bodyPr/>
          <a:lstStyle/>
          <a:p>
            <a:pPr algn="ctr"/>
            <a:fld id="{0B2C1C12-21C1-4BA4-AB6C-4B543C042EB6}" type="slidenum">
              <a:rPr lang="de-DE" smtClean="0"/>
              <a:pPr algn="ctr"/>
              <a:t>15</a:t>
            </a:fld>
            <a:endParaRPr lang="de-DE"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65B2D-0208-BD2D-CB33-A5F2FFA97EB6}"/>
              </a:ext>
            </a:extLst>
          </p:cNvPr>
          <p:cNvSpPr>
            <a:spLocks noGrp="1"/>
          </p:cNvSpPr>
          <p:nvPr>
            <p:ph type="title"/>
          </p:nvPr>
        </p:nvSpPr>
        <p:spPr>
          <a:xfrm>
            <a:off x="6857980" y="263201"/>
            <a:ext cx="5052662" cy="5964124"/>
          </a:xfrm>
        </p:spPr>
        <p:txBody>
          <a:bodyPr vert="horz" lIns="91440" tIns="45720" rIns="91440" bIns="45720" rtlCol="0" anchor="b">
            <a:noAutofit/>
          </a:bodyPr>
          <a:lstStyle/>
          <a:p>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wenn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viele</a:t>
            </a:r>
            <a:r>
              <a:rPr lang="en-US" sz="4400" dirty="0">
                <a:solidFill>
                  <a:srgbClr val="FFFFFF"/>
                </a:solidFill>
                <a:latin typeface="Calibri" panose="020F0502020204030204" pitchFamily="34" charset="0"/>
                <a:cs typeface="Calibri" panose="020F0502020204030204" pitchFamily="34" charset="0"/>
              </a:rPr>
              <a:t> </a:t>
            </a:r>
            <a:r>
              <a:rPr lang="en-US" sz="4400" dirty="0">
                <a:solidFill>
                  <a:srgbClr val="C6D443"/>
                </a:solidFill>
                <a:latin typeface="Calibri" panose="020F0502020204030204" pitchFamily="34" charset="0"/>
                <a:cs typeface="Calibri" panose="020F0502020204030204" pitchFamily="34" charset="0"/>
              </a:rPr>
              <a:t>MENSCHEN</a:t>
            </a:r>
            <a:r>
              <a:rPr lang="en-US" sz="4400" dirty="0">
                <a:solidFill>
                  <a:srgbClr val="FFFFFF"/>
                </a:solidFill>
                <a:latin typeface="Calibri" panose="020F0502020204030204" pitchFamily="34" charset="0"/>
                <a:cs typeface="Calibri" panose="020F0502020204030204" pitchFamily="34" charset="0"/>
              </a:rPr>
              <a:t> an </a:t>
            </a:r>
            <a:r>
              <a:rPr lang="en-US" sz="4400" dirty="0" err="1">
                <a:solidFill>
                  <a:srgbClr val="FFFFFF"/>
                </a:solidFill>
                <a:latin typeface="Calibri" panose="020F0502020204030204" pitchFamily="34" charset="0"/>
                <a:cs typeface="Calibri" panose="020F0502020204030204" pitchFamily="34" charset="0"/>
              </a:rPr>
              <a:t>vielen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Orten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viele</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kleine</a:t>
            </a:r>
            <a:r>
              <a:rPr lang="en-US" sz="4400" dirty="0">
                <a:solidFill>
                  <a:srgbClr val="FFFFFF"/>
                </a:solidFill>
                <a:latin typeface="Calibri" panose="020F0502020204030204" pitchFamily="34" charset="0"/>
                <a:cs typeface="Calibri" panose="020F0502020204030204" pitchFamily="34" charset="0"/>
              </a:rPr>
              <a:t> und </a:t>
            </a:r>
            <a:r>
              <a:rPr lang="en-US" sz="4400" dirty="0" err="1">
                <a:solidFill>
                  <a:srgbClr val="FFFFFF"/>
                </a:solidFill>
                <a:latin typeface="Calibri" panose="020F0502020204030204" pitchFamily="34" charset="0"/>
                <a:cs typeface="Calibri" panose="020F0502020204030204" pitchFamily="34" charset="0"/>
              </a:rPr>
              <a:t>große</a:t>
            </a:r>
            <a:r>
              <a:rPr lang="en-US" sz="4400" dirty="0">
                <a:solidFill>
                  <a:srgbClr val="FFFFFF"/>
                </a:solidFill>
                <a:latin typeface="Calibri" panose="020F0502020204030204" pitchFamily="34" charset="0"/>
                <a:cs typeface="Calibri" panose="020F0502020204030204" pitchFamily="34" charset="0"/>
              </a:rPr>
              <a:t> Dinge tun, </a:t>
            </a:r>
            <a:r>
              <a:rPr lang="en-US" sz="4400" dirty="0" err="1">
                <a:solidFill>
                  <a:srgbClr val="FFFFFF"/>
                </a:solidFill>
                <a:latin typeface="Calibri" panose="020F0502020204030204" pitchFamily="34" charset="0"/>
                <a:cs typeface="Calibri" panose="020F0502020204030204" pitchFamily="34" charset="0"/>
              </a:rPr>
              <a:t>dann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können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sie</a:t>
            </a:r>
            <a:r>
              <a:rPr lang="en-US" sz="4400" dirty="0">
                <a:solidFill>
                  <a:srgbClr val="FFFFFF"/>
                </a:solidFill>
                <a:latin typeface="Calibri" panose="020F0502020204030204" pitchFamily="34" charset="0"/>
                <a:cs typeface="Calibri" panose="020F0502020204030204" pitchFamily="34" charset="0"/>
              </a:rPr>
              <a:t> </a:t>
            </a:r>
            <a:r>
              <a:rPr lang="en-US" sz="4400" dirty="0">
                <a:solidFill>
                  <a:srgbClr val="C6D443"/>
                </a:solidFill>
                <a:latin typeface="Calibri" panose="020F0502020204030204" pitchFamily="34" charset="0"/>
                <a:cs typeface="Calibri" panose="020F0502020204030204" pitchFamily="34" charset="0"/>
              </a:rPr>
              <a:t>GEMEINSAM</a:t>
            </a:r>
            <a:r>
              <a:rPr lang="en-US" sz="4400" dirty="0">
                <a:solidFill>
                  <a:srgbClr val="FFFFFF"/>
                </a:solidFill>
                <a:latin typeface="Calibri" panose="020F0502020204030204" pitchFamily="34" charset="0"/>
                <a:cs typeface="Calibri" panose="020F0502020204030204" pitchFamily="34" charset="0"/>
              </a:rPr>
              <a:t> das </a:t>
            </a:r>
            <a:r>
              <a:rPr lang="en-US" sz="4400" dirty="0" err="1">
                <a:solidFill>
                  <a:srgbClr val="FFFFFF"/>
                </a:solidFill>
                <a:latin typeface="Calibri" panose="020F0502020204030204" pitchFamily="34" charset="0"/>
                <a:cs typeface="Calibri" panose="020F0502020204030204" pitchFamily="34" charset="0"/>
              </a:rPr>
              <a:t>Gesicht</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unserer</a:t>
            </a:r>
            <a:r>
              <a:rPr lang="en-US" sz="4400" dirty="0">
                <a:solidFill>
                  <a:srgbClr val="FFFFFF"/>
                </a:solidFill>
                <a:latin typeface="Calibri" panose="020F0502020204030204" pitchFamily="34" charset="0"/>
                <a:cs typeface="Calibri" panose="020F0502020204030204" pitchFamily="34" charset="0"/>
              </a:rPr>
              <a:t> Gesellschaft </a:t>
            </a:r>
            <a:r>
              <a:rPr lang="en-US" sz="4400" dirty="0" err="1">
                <a:solidFill>
                  <a:srgbClr val="FFFFFF"/>
                </a:solidFill>
                <a:latin typeface="Calibri" panose="020F0502020204030204" pitchFamily="34" charset="0"/>
                <a:cs typeface="Calibri" panose="020F0502020204030204" pitchFamily="34" charset="0"/>
              </a:rPr>
              <a:t>verändern</a:t>
            </a:r>
            <a:r>
              <a:rPr lang="en-US" sz="4400" dirty="0">
                <a:solidFill>
                  <a:srgbClr val="FFFFFF"/>
                </a:solidFill>
                <a:latin typeface="Calibri" panose="020F0502020204030204" pitchFamily="34" charset="0"/>
                <a:cs typeface="Calibri" panose="020F0502020204030204" pitchFamily="34" charset="0"/>
              </a:rPr>
              <a:t>. </a:t>
            </a:r>
          </a:p>
        </p:txBody>
      </p:sp>
      <p:sp>
        <p:nvSpPr>
          <p:cNvPr id="5" name="Textfeld 4">
            <a:extLst>
              <a:ext uri="{FF2B5EF4-FFF2-40B4-BE49-F238E27FC236}">
                <a16:creationId xmlns:a16="http://schemas.microsoft.com/office/drawing/2014/main" id="{02AAE07A-C541-9569-9EF6-31A6411835C2}"/>
              </a:ext>
            </a:extLst>
          </p:cNvPr>
          <p:cNvSpPr txBox="1"/>
          <p:nvPr/>
        </p:nvSpPr>
        <p:spPr>
          <a:xfrm>
            <a:off x="5114441" y="7377193"/>
            <a:ext cx="184731" cy="369332"/>
          </a:xfrm>
          <a:prstGeom prst="rect">
            <a:avLst/>
          </a:prstGeom>
          <a:noFill/>
        </p:spPr>
        <p:txBody>
          <a:bodyPr wrap="none" rtlCol="0">
            <a:spAutoFit/>
          </a:bodyPr>
          <a:lstStyle/>
          <a:p>
            <a:endParaRPr lang="de-DE"/>
          </a:p>
        </p:txBody>
      </p:sp>
      <p:sp>
        <p:nvSpPr>
          <p:cNvPr id="4" name="Foliennummernplatzhalter 15">
            <a:extLst>
              <a:ext uri="{FF2B5EF4-FFF2-40B4-BE49-F238E27FC236}">
                <a16:creationId xmlns:a16="http://schemas.microsoft.com/office/drawing/2014/main" id="{60454EFC-D0B6-1DB9-73B0-8437627318C8}"/>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16</a:t>
            </a:fld>
            <a:endParaRPr lang="de-DE" dirty="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2D4D0E38-8BE4-8617-9B34-76CFD3A5EF33}"/>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7E6AA51D-FAB2-9DBA-89F9-9737154F8ACC}"/>
              </a:ext>
            </a:extLst>
          </p:cNvPr>
          <p:cNvSpPr txBox="1"/>
          <p:nvPr/>
        </p:nvSpPr>
        <p:spPr>
          <a:xfrm>
            <a:off x="9539589" y="208899"/>
            <a:ext cx="2546331" cy="523220"/>
          </a:xfrm>
          <a:prstGeom prst="rect">
            <a:avLst/>
          </a:prstGeom>
          <a:noFill/>
        </p:spPr>
        <p:txBody>
          <a:bodyPr wrap="square" rtlCol="0">
            <a:spAutoFit/>
          </a:bodyPr>
          <a:lstStyle/>
          <a:p>
            <a:pPr algn="r"/>
            <a:r>
              <a:rPr lang="de-DE"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GEM</a:t>
            </a:r>
            <a:r>
              <a:rPr lang="de-DE" sz="1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EINSAM </a:t>
            </a:r>
            <a:endParaRPr lang="de-DE" sz="1400" b="1"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11" name="Datumsplatzhalter 9">
            <a:extLst>
              <a:ext uri="{FF2B5EF4-FFF2-40B4-BE49-F238E27FC236}">
                <a16:creationId xmlns:a16="http://schemas.microsoft.com/office/drawing/2014/main" id="{04F55F74-B889-1F8E-F486-1F334E345BFC}"/>
              </a:ext>
            </a:extLst>
          </p:cNvPr>
          <p:cNvSpPr>
            <a:spLocks noGrp="1"/>
          </p:cNvSpPr>
          <p:nvPr>
            <p:ph type="dt" sz="half" idx="10"/>
          </p:nvPr>
        </p:nvSpPr>
        <p:spPr>
          <a:xfrm>
            <a:off x="9568531" y="6492875"/>
            <a:ext cx="2623468" cy="365125"/>
          </a:xfrm>
        </p:spPr>
        <p:txBody>
          <a:bodyPr/>
          <a:lstStyle/>
          <a:p>
            <a:fld id="{C67C4367-C484-8B4F-BEB9-8748C6912B09}" type="datetime3">
              <a:rPr lang="de-DE" smtClean="0"/>
              <a:t>20/06/23</a:t>
            </a:fld>
            <a:endParaRPr lang="de-DE" dirty="0"/>
          </a:p>
        </p:txBody>
      </p:sp>
      <p:pic>
        <p:nvPicPr>
          <p:cNvPr id="18" name="Grafik 17" descr="Ein Bild, das Text enthält.&#10;&#10;Automatisch generierte Beschreibung">
            <a:extLst>
              <a:ext uri="{FF2B5EF4-FFF2-40B4-BE49-F238E27FC236}">
                <a16:creationId xmlns:a16="http://schemas.microsoft.com/office/drawing/2014/main" id="{97BE66BF-7509-EC4A-F5A9-5EEA01831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58" y="761695"/>
            <a:ext cx="5814642" cy="5407636"/>
          </a:xfrm>
          <a:prstGeom prst="ellipse">
            <a:avLst/>
          </a:prstGeom>
          <a:ln>
            <a:noFill/>
          </a:ln>
          <a:effectLst>
            <a:outerShdw blurRad="328542" dist="6620" dir="2625065" sx="104654" sy="104654" algn="ctr" rotWithShape="0">
              <a:schemeClr val="accent1">
                <a:lumMod val="20000"/>
                <a:lumOff val="80000"/>
              </a:schemeClr>
            </a:outerShdw>
            <a:softEdge rad="121007"/>
          </a:effectLst>
          <a:scene3d>
            <a:camera prst="orthographicFront">
              <a:rot lat="0" lon="600000" rev="0"/>
            </a:camera>
            <a:lightRig rig="threePt" dir="t"/>
          </a:scene3d>
        </p:spPr>
      </p:pic>
    </p:spTree>
    <p:extLst>
      <p:ext uri="{BB962C8B-B14F-4D97-AF65-F5344CB8AC3E}">
        <p14:creationId xmlns:p14="http://schemas.microsoft.com/office/powerpoint/2010/main" val="100207313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grpSp>
        <p:nvGrpSpPr>
          <p:cNvPr id="134" name="Group 13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35" name="Rectangle 13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6" name="Oval 13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7" name="Oval 13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38" name="Group 13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43" name="Rectangle 14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4" name="Rectangle 14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39" name="Group 13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41" name="Rectangle 14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2" name="Rectangle 14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0" name="Rectangle 13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46" name="Rectangle 14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3" name="Grafik 2">
            <a:extLst>
              <a:ext uri="{FF2B5EF4-FFF2-40B4-BE49-F238E27FC236}">
                <a16:creationId xmlns:a16="http://schemas.microsoft.com/office/drawing/2014/main" id="{314B1319-8E35-E4AA-BE36-BEBA199A7695}"/>
              </a:ext>
            </a:extLst>
          </p:cNvPr>
          <p:cNvPicPr>
            <a:picLocks noChangeAspect="1"/>
          </p:cNvPicPr>
          <p:nvPr/>
        </p:nvPicPr>
        <p:blipFill rotWithShape="1">
          <a:blip r:embed="rId4">
            <a:alphaModFix/>
          </a:blip>
          <a:srcRect r="1" b="19648"/>
          <a:stretch/>
        </p:blipFill>
        <p:spPr>
          <a:xfrm>
            <a:off x="-284156" y="-315787"/>
            <a:ext cx="9366810" cy="5268534"/>
          </a:xfrm>
          <a:prstGeom prst="rect">
            <a:avLst/>
          </a:prstGeom>
          <a:effectLst>
            <a:softEdge rad="1164896"/>
          </a:effectLst>
        </p:spPr>
      </p:pic>
      <p:grpSp>
        <p:nvGrpSpPr>
          <p:cNvPr id="148" name="Group 147">
            <a:extLst>
              <a:ext uri="{FF2B5EF4-FFF2-40B4-BE49-F238E27FC236}">
                <a16:creationId xmlns:a16="http://schemas.microsoft.com/office/drawing/2014/main" id="{24A5CBF4-323E-4A2D-A9CD-A3CC0050D9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2406074" y="-5"/>
            <a:ext cx="9785926" cy="6858004"/>
            <a:chOff x="0" y="-3"/>
            <a:chExt cx="9785926" cy="6858004"/>
          </a:xfrm>
        </p:grpSpPr>
        <p:grpSp>
          <p:nvGrpSpPr>
            <p:cNvPr id="149" name="Group 148">
              <a:extLst>
                <a:ext uri="{FF2B5EF4-FFF2-40B4-BE49-F238E27FC236}">
                  <a16:creationId xmlns:a16="http://schemas.microsoft.com/office/drawing/2014/main" id="{45BFDCD0-B536-4527-AB6E-79B0E4EDD0C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
              <a:ext cx="9767888" cy="6858003"/>
              <a:chOff x="0" y="-3"/>
              <a:chExt cx="9767888" cy="6858003"/>
            </a:xfrm>
          </p:grpSpPr>
          <p:sp>
            <p:nvSpPr>
              <p:cNvPr id="157" name="Rectangle 156">
                <a:extLst>
                  <a:ext uri="{FF2B5EF4-FFF2-40B4-BE49-F238E27FC236}">
                    <a16:creationId xmlns:a16="http://schemas.microsoft.com/office/drawing/2014/main" id="{1850C5E2-9BE7-4321-8945-320FE5AA9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8999"/>
                <a:ext cx="9767888" cy="3429001"/>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a:extLst>
                  <a:ext uri="{FF2B5EF4-FFF2-40B4-BE49-F238E27FC236}">
                    <a16:creationId xmlns:a16="http://schemas.microsoft.com/office/drawing/2014/main" id="{07B89D3D-F057-4F89-87AC-DBA5FD04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3"/>
                <a:ext cx="9767888" cy="3428999"/>
              </a:xfrm>
              <a:prstGeom prst="rect">
                <a:avLst/>
              </a:prstGeom>
              <a:gradFill flip="none" rotWithShape="1">
                <a:gsLst>
                  <a:gs pos="32000">
                    <a:schemeClr val="bg1">
                      <a:alpha val="60000"/>
                    </a:schemeClr>
                  </a:gs>
                  <a:gs pos="0">
                    <a:schemeClr val="bg1">
                      <a:alpha val="80000"/>
                    </a:schemeClr>
                  </a:gs>
                  <a:gs pos="63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0" name="Group 149">
              <a:extLst>
                <a:ext uri="{FF2B5EF4-FFF2-40B4-BE49-F238E27FC236}">
                  <a16:creationId xmlns:a16="http://schemas.microsoft.com/office/drawing/2014/main" id="{95B5518D-4B46-4866-BF9F-D6550DA002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85926" cy="6858002"/>
              <a:chOff x="0" y="-1"/>
              <a:chExt cx="9785926" cy="6858002"/>
            </a:xfrm>
          </p:grpSpPr>
          <p:sp>
            <p:nvSpPr>
              <p:cNvPr id="155" name="Rectangle 154">
                <a:extLst>
                  <a:ext uri="{FF2B5EF4-FFF2-40B4-BE49-F238E27FC236}">
                    <a16:creationId xmlns:a16="http://schemas.microsoft.com/office/drawing/2014/main" id="{71673445-12E5-48F8-BEF8-87016BBC52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429000"/>
                <a:ext cx="9785926" cy="3429001"/>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a:extLst>
                  <a:ext uri="{FF2B5EF4-FFF2-40B4-BE49-F238E27FC236}">
                    <a16:creationId xmlns:a16="http://schemas.microsoft.com/office/drawing/2014/main" id="{3ACC629B-B138-4925-BE58-F4E4E2CC8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85926" cy="3428999"/>
              </a:xfrm>
              <a:prstGeom prst="rect">
                <a:avLst/>
              </a:prstGeom>
              <a:gradFill flip="none" rotWithShape="1">
                <a:gsLst>
                  <a:gs pos="0">
                    <a:schemeClr val="accent3"/>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1" name="Rectangle 150">
              <a:extLst>
                <a:ext uri="{FF2B5EF4-FFF2-40B4-BE49-F238E27FC236}">
                  <a16:creationId xmlns:a16="http://schemas.microsoft.com/office/drawing/2014/main" id="{8F565D01-6AAA-4149-B7F9-257DDE044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1241733" y="-1241732"/>
              <a:ext cx="6312874" cy="8796338"/>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a:extLst>
                <a:ext uri="{FF2B5EF4-FFF2-40B4-BE49-F238E27FC236}">
                  <a16:creationId xmlns:a16="http://schemas.microsoft.com/office/drawing/2014/main" id="{4A26A215-743C-44FA-BCDF-557D447DD8B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1"/>
              <a:ext cx="9768670" cy="6858002"/>
              <a:chOff x="0" y="-1"/>
              <a:chExt cx="9768670" cy="6858002"/>
            </a:xfrm>
          </p:grpSpPr>
          <p:sp>
            <p:nvSpPr>
              <p:cNvPr id="153" name="Rectangle 152">
                <a:extLst>
                  <a:ext uri="{FF2B5EF4-FFF2-40B4-BE49-F238E27FC236}">
                    <a16:creationId xmlns:a16="http://schemas.microsoft.com/office/drawing/2014/main" id="{DDC24E92-BC4D-4062-B4E9-06E64DFC6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2" y="3429000"/>
                <a:ext cx="9767888" cy="3429001"/>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a:extLst>
                  <a:ext uri="{FF2B5EF4-FFF2-40B4-BE49-F238E27FC236}">
                    <a16:creationId xmlns:a16="http://schemas.microsoft.com/office/drawing/2014/main" id="{736FDDFC-223B-4390-8055-FA8AA406EF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0" y="-1"/>
                <a:ext cx="9767888" cy="3428999"/>
              </a:xfrm>
              <a:prstGeom prst="rect">
                <a:avLst/>
              </a:prstGeom>
              <a:gradFill flip="none" rotWithShape="1">
                <a:gsLst>
                  <a:gs pos="0">
                    <a:schemeClr val="accent1">
                      <a:alpha val="6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8" name="Titel 47">
            <a:extLst>
              <a:ext uri="{FF2B5EF4-FFF2-40B4-BE49-F238E27FC236}">
                <a16:creationId xmlns:a16="http://schemas.microsoft.com/office/drawing/2014/main" id="{BDBE2747-AFA2-1F6F-D03F-53147283DD95}"/>
              </a:ext>
            </a:extLst>
          </p:cNvPr>
          <p:cNvSpPr>
            <a:spLocks noGrp="1"/>
          </p:cNvSpPr>
          <p:nvPr>
            <p:ph type="title"/>
          </p:nvPr>
        </p:nvSpPr>
        <p:spPr>
          <a:xfrm>
            <a:off x="4215805" y="2044094"/>
            <a:ext cx="7636474" cy="4139671"/>
          </a:xfrm>
          <a:prstGeom prst="rect">
            <a:avLst/>
          </a:prstGeom>
        </p:spPr>
        <p:txBody>
          <a:bodyPr vert="horz" lIns="91440" tIns="45720" rIns="91440" bIns="45720" rtlCol="0" anchor="b">
            <a:noAutofit/>
          </a:bodyPr>
          <a:lstStyle/>
          <a:p>
            <a:pPr algn="r"/>
            <a:r>
              <a:rPr lang="en-US" sz="4400" dirty="0">
                <a:solidFill>
                  <a:srgbClr val="FFFFFF"/>
                </a:solidFill>
                <a:latin typeface="Calibri" panose="020F0502020204030204" pitchFamily="34" charset="0"/>
                <a:cs typeface="Calibri" panose="020F0502020204030204" pitchFamily="34" charset="0"/>
              </a:rPr>
              <a:t>Die </a:t>
            </a:r>
            <a:r>
              <a:rPr lang="en-US" sz="4400" dirty="0">
                <a:solidFill>
                  <a:srgbClr val="C6D443"/>
                </a:solidFill>
                <a:latin typeface="Calibri" panose="020F0502020204030204" pitchFamily="34" charset="0"/>
                <a:cs typeface="Calibri" panose="020F0502020204030204" pitchFamily="34" charset="0"/>
              </a:rPr>
              <a:t>Zukunft</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gehört</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denen</a:t>
            </a:r>
            <a:r>
              <a:rPr lang="en-US" sz="4400" dirty="0">
                <a:solidFill>
                  <a:srgbClr val="FFFFFF"/>
                </a:solidFill>
                <a:latin typeface="Calibri" panose="020F0502020204030204" pitchFamily="34" charset="0"/>
                <a:cs typeface="Calibri" panose="020F0502020204030204" pitchFamily="34" charset="0"/>
              </a:rPr>
              <a:t>, die, die </a:t>
            </a:r>
            <a:r>
              <a:rPr lang="en-US" sz="4400" dirty="0" err="1">
                <a:solidFill>
                  <a:srgbClr val="C6D443"/>
                </a:solidFill>
                <a:latin typeface="Calibri" panose="020F0502020204030204" pitchFamily="34" charset="0"/>
                <a:cs typeface="Calibri" panose="020F0502020204030204" pitchFamily="34" charset="0"/>
              </a:rPr>
              <a:t>Möglichkeiten</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erkennen</a:t>
            </a:r>
            <a:r>
              <a:rPr lang="en-US" sz="4400" dirty="0">
                <a:solidFill>
                  <a:srgbClr val="FFFFFF"/>
                </a:solidFill>
                <a:latin typeface="Calibri" panose="020F0502020204030204" pitchFamily="34" charset="0"/>
                <a:cs typeface="Calibri" panose="020F0502020204030204" pitchFamily="34" charset="0"/>
              </a:rPr>
              <a:t>, bevor die </a:t>
            </a:r>
            <a:r>
              <a:rPr lang="en-US" sz="4400" dirty="0" err="1">
                <a:solidFill>
                  <a:srgbClr val="FFFFFF"/>
                </a:solidFill>
                <a:latin typeface="Calibri" panose="020F0502020204030204" pitchFamily="34" charset="0"/>
                <a:cs typeface="Calibri" panose="020F0502020204030204" pitchFamily="34" charset="0"/>
              </a:rPr>
              <a:t>offensichtlich</a:t>
            </a:r>
            <a:r>
              <a:rPr lang="en-US" sz="4400" dirty="0">
                <a:solidFill>
                  <a:srgbClr val="FFFFFF"/>
                </a:solidFill>
                <a:latin typeface="Calibri" panose="020F0502020204030204" pitchFamily="34" charset="0"/>
                <a:cs typeface="Calibri" panose="020F0502020204030204" pitchFamily="34" charset="0"/>
              </a:rPr>
              <a:t> </a:t>
            </a:r>
            <a:r>
              <a:rPr lang="en-US" sz="4400" dirty="0" err="1">
                <a:solidFill>
                  <a:srgbClr val="FFFFFF"/>
                </a:solidFill>
                <a:latin typeface="Calibri" panose="020F0502020204030204" pitchFamily="34" charset="0"/>
                <a:cs typeface="Calibri" panose="020F0502020204030204" pitchFamily="34" charset="0"/>
              </a:rPr>
              <a:t>werden</a:t>
            </a:r>
            <a:r>
              <a:rPr lang="en-US" sz="4400" dirty="0">
                <a:solidFill>
                  <a:srgbClr val="FFFFFF"/>
                </a:solidFill>
                <a:latin typeface="Calibri" panose="020F0502020204030204" pitchFamily="34" charset="0"/>
                <a:cs typeface="Calibri" panose="020F0502020204030204" pitchFamily="34" charset="0"/>
              </a:rPr>
              <a:t>.</a:t>
            </a:r>
            <a:br>
              <a:rPr lang="en-US" sz="4400" dirty="0">
                <a:solidFill>
                  <a:srgbClr val="FFFFFF"/>
                </a:solidFill>
                <a:latin typeface="Calibri" panose="020F0502020204030204" pitchFamily="34" charset="0"/>
                <a:cs typeface="Calibri" panose="020F0502020204030204" pitchFamily="34" charset="0"/>
              </a:rPr>
            </a:br>
            <a:r>
              <a:rPr lang="en-US" sz="2800" dirty="0">
                <a:solidFill>
                  <a:srgbClr val="FFFFFF"/>
                </a:solidFill>
                <a:latin typeface="Calibri" panose="020F0502020204030204" pitchFamily="34" charset="0"/>
                <a:cs typeface="Calibri" panose="020F0502020204030204" pitchFamily="34" charset="0"/>
              </a:rPr>
              <a:t>(Oskar Wilde 1854-1900)</a:t>
            </a:r>
          </a:p>
        </p:txBody>
      </p:sp>
      <p:sp>
        <p:nvSpPr>
          <p:cNvPr id="5" name="Textfeld 4">
            <a:extLst>
              <a:ext uri="{FF2B5EF4-FFF2-40B4-BE49-F238E27FC236}">
                <a16:creationId xmlns:a16="http://schemas.microsoft.com/office/drawing/2014/main" id="{02AAE07A-C541-9569-9EF6-31A6411835C2}"/>
              </a:ext>
            </a:extLst>
          </p:cNvPr>
          <p:cNvSpPr txBox="1"/>
          <p:nvPr/>
        </p:nvSpPr>
        <p:spPr>
          <a:xfrm>
            <a:off x="5114441" y="7377193"/>
            <a:ext cx="184731" cy="369332"/>
          </a:xfrm>
          <a:prstGeom prst="rect">
            <a:avLst/>
          </a:prstGeom>
          <a:noFill/>
        </p:spPr>
        <p:txBody>
          <a:bodyPr wrap="none" rtlCol="0">
            <a:spAutoFit/>
          </a:bodyPr>
          <a:lstStyle/>
          <a:p>
            <a:endParaRPr lang="de-DE"/>
          </a:p>
        </p:txBody>
      </p:sp>
      <p:sp>
        <p:nvSpPr>
          <p:cNvPr id="4" name="Foliennummernplatzhalter 15">
            <a:extLst>
              <a:ext uri="{FF2B5EF4-FFF2-40B4-BE49-F238E27FC236}">
                <a16:creationId xmlns:a16="http://schemas.microsoft.com/office/drawing/2014/main" id="{9138E93C-B7E6-9827-4AFD-D38C47855CBA}"/>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17</a:t>
            </a:fld>
            <a:endParaRPr lang="de-DE" dirty="0">
              <a:latin typeface="Calibri" panose="020F0502020204030204" pitchFamily="34" charset="0"/>
              <a:cs typeface="Calibri" panose="020F0502020204030204" pitchFamily="34" charset="0"/>
            </a:endParaRPr>
          </a:p>
        </p:txBody>
      </p:sp>
      <p:sp>
        <p:nvSpPr>
          <p:cNvPr id="6" name="Rechteck 5">
            <a:extLst>
              <a:ext uri="{FF2B5EF4-FFF2-40B4-BE49-F238E27FC236}">
                <a16:creationId xmlns:a16="http://schemas.microsoft.com/office/drawing/2014/main" id="{0CCAD0BE-FFA9-08CD-2B9E-C094960C402D}"/>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1EFB7BA7-2536-8B17-4D47-542AE46F627E}"/>
              </a:ext>
            </a:extLst>
          </p:cNvPr>
          <p:cNvSpPr txBox="1"/>
          <p:nvPr/>
        </p:nvSpPr>
        <p:spPr>
          <a:xfrm>
            <a:off x="9917380" y="202334"/>
            <a:ext cx="2146697" cy="523220"/>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ZUKUNFT </a:t>
            </a:r>
          </a:p>
          <a:p>
            <a:endParaRPr lang="de-DE" sz="1400" dirty="0">
              <a:solidFill>
                <a:schemeClr val="bg1"/>
              </a:solidFill>
              <a:latin typeface="Arial" panose="020B0604020202020204" pitchFamily="34" charset="0"/>
              <a:cs typeface="Arial" panose="020B0604020202020204" pitchFamily="34" charset="0"/>
            </a:endParaRPr>
          </a:p>
        </p:txBody>
      </p:sp>
      <p:sp>
        <p:nvSpPr>
          <p:cNvPr id="9" name="Datumsplatzhalter 9">
            <a:extLst>
              <a:ext uri="{FF2B5EF4-FFF2-40B4-BE49-F238E27FC236}">
                <a16:creationId xmlns:a16="http://schemas.microsoft.com/office/drawing/2014/main" id="{78BD64B8-9681-CC68-3DC1-740A8510EB1C}"/>
              </a:ext>
            </a:extLst>
          </p:cNvPr>
          <p:cNvSpPr>
            <a:spLocks noGrp="1"/>
          </p:cNvSpPr>
          <p:nvPr>
            <p:ph type="dt" sz="half" idx="10"/>
          </p:nvPr>
        </p:nvSpPr>
        <p:spPr>
          <a:xfrm>
            <a:off x="9567750" y="6492871"/>
            <a:ext cx="2623468" cy="365125"/>
          </a:xfrm>
        </p:spPr>
        <p:txBody>
          <a:bodyPr/>
          <a:lstStyle/>
          <a:p>
            <a:fld id="{C67C4367-C484-8B4F-BEB9-8748C6912B09}" type="datetime3">
              <a:rPr lang="de-DE" smtClean="0"/>
              <a:t>20/06/23</a:t>
            </a:fld>
            <a:endParaRPr lang="de-DE" dirty="0"/>
          </a:p>
        </p:txBody>
      </p:sp>
    </p:spTree>
    <p:extLst>
      <p:ext uri="{BB962C8B-B14F-4D97-AF65-F5344CB8AC3E}">
        <p14:creationId xmlns:p14="http://schemas.microsoft.com/office/powerpoint/2010/main" val="1787902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grpSp>
        <p:nvGrpSpPr>
          <p:cNvPr id="171" name="Group 14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73" name="Rectangle 14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4" name="Oval 14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5" name="Oval 14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8" name="Group 14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76" name="Rectangle 15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7" name="Rectangle 15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49" name="Group 14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8" name="Rectangle 15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9" name="Rectangle 15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0" name="Rectangle 14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81" name="Rectangle 15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182" name="Rectangle 157">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a:extLst>
              <a:ext uri="{FF2B5EF4-FFF2-40B4-BE49-F238E27FC236}">
                <a16:creationId xmlns:a16="http://schemas.microsoft.com/office/drawing/2014/main" id="{D953654D-2DE7-47C0-929D-AB7AA86B9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61" name="Rectangle 160">
              <a:extLst>
                <a:ext uri="{FF2B5EF4-FFF2-40B4-BE49-F238E27FC236}">
                  <a16:creationId xmlns:a16="http://schemas.microsoft.com/office/drawing/2014/main" id="{1E69B149-9B54-4A24-9A3E-3FC8938DD8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268C13B-5F77-4FE7-8D32-D6D0B3BAC26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951C457C-C22E-494F-8DF9-BC7307F50B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4" name="Group 163">
              <a:extLst>
                <a:ext uri="{FF2B5EF4-FFF2-40B4-BE49-F238E27FC236}">
                  <a16:creationId xmlns:a16="http://schemas.microsoft.com/office/drawing/2014/main" id="{EF623352-51EE-4BDA-9AC4-741C941B753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69" name="Rectangle 168">
                <a:extLst>
                  <a:ext uri="{FF2B5EF4-FFF2-40B4-BE49-F238E27FC236}">
                    <a16:creationId xmlns:a16="http://schemas.microsoft.com/office/drawing/2014/main" id="{D20748EA-D4C3-449D-9A8C-C10649245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C6C9E4A8-E408-4E89-B532-F4D8D24A6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0ACEDC01-427F-40F5-8C70-7DD9B67EF70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67" name="Rectangle 166">
                <a:extLst>
                  <a:ext uri="{FF2B5EF4-FFF2-40B4-BE49-F238E27FC236}">
                    <a16:creationId xmlns:a16="http://schemas.microsoft.com/office/drawing/2014/main" id="{9A8D3263-9811-4BC9-860D-8BDBC7056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C8E607EE-7FC1-41AD-8ED1-BA38811F8E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6" name="Rectangle 165">
              <a:extLst>
                <a:ext uri="{FF2B5EF4-FFF2-40B4-BE49-F238E27FC236}">
                  <a16:creationId xmlns:a16="http://schemas.microsoft.com/office/drawing/2014/main" id="{58A0580E-6A58-41B1-91AB-A166721C40B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Rectangle 171">
            <a:extLst>
              <a:ext uri="{FF2B5EF4-FFF2-40B4-BE49-F238E27FC236}">
                <a16:creationId xmlns:a16="http://schemas.microsoft.com/office/drawing/2014/main" id="{E1297267-64FC-46DE-88B8-E76DC4691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48" name="Titel 47">
            <a:extLst>
              <a:ext uri="{FF2B5EF4-FFF2-40B4-BE49-F238E27FC236}">
                <a16:creationId xmlns:a16="http://schemas.microsoft.com/office/drawing/2014/main" id="{BDBE2747-AFA2-1F6F-D03F-53147283DD95}"/>
              </a:ext>
            </a:extLst>
          </p:cNvPr>
          <p:cNvSpPr>
            <a:spLocks noGrp="1"/>
          </p:cNvSpPr>
          <p:nvPr>
            <p:ph type="title"/>
          </p:nvPr>
        </p:nvSpPr>
        <p:spPr>
          <a:xfrm>
            <a:off x="540000" y="540000"/>
            <a:ext cx="4788934" cy="5552188"/>
          </a:xfrm>
          <a:prstGeom prst="rect">
            <a:avLst/>
          </a:prstGeom>
        </p:spPr>
        <p:txBody>
          <a:bodyPr vert="horz" lIns="91440" tIns="45720" rIns="91440" bIns="45720" rtlCol="0" anchor="b">
            <a:normAutofit/>
          </a:bodyPr>
          <a:lstStyle/>
          <a:p>
            <a:r>
              <a:rPr lang="en-US" sz="4800" dirty="0">
                <a:latin typeface="Calibri" panose="020F0502020204030204" pitchFamily="34" charset="0"/>
                <a:cs typeface="Calibri" panose="020F0502020204030204" pitchFamily="34" charset="0"/>
              </a:rPr>
              <a:t>ICH WÜNSCHE ALLEN EINEN SCHÖNEN TAG!</a:t>
            </a:r>
          </a:p>
        </p:txBody>
      </p:sp>
      <p:pic>
        <p:nvPicPr>
          <p:cNvPr id="2" name="Grafik 1" descr="Ein Bild, das Text, draußen, Gelände enthält.&#10;&#10;Automatisch generierte Beschreibung">
            <a:extLst>
              <a:ext uri="{FF2B5EF4-FFF2-40B4-BE49-F238E27FC236}">
                <a16:creationId xmlns:a16="http://schemas.microsoft.com/office/drawing/2014/main" id="{D3D82807-EFA7-0BEE-CC63-7B419122904C}"/>
              </a:ext>
            </a:extLst>
          </p:cNvPr>
          <p:cNvPicPr>
            <a:picLocks noChangeAspect="1"/>
          </p:cNvPicPr>
          <p:nvPr/>
        </p:nvPicPr>
        <p:blipFill rotWithShape="1">
          <a:blip r:embed="rId4"/>
          <a:srcRect r="-3" b="17185"/>
          <a:stretch/>
        </p:blipFill>
        <p:spPr>
          <a:xfrm>
            <a:off x="5207424" y="765812"/>
            <a:ext cx="6444576" cy="34289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feld 4">
            <a:extLst>
              <a:ext uri="{FF2B5EF4-FFF2-40B4-BE49-F238E27FC236}">
                <a16:creationId xmlns:a16="http://schemas.microsoft.com/office/drawing/2014/main" id="{02AAE07A-C541-9569-9EF6-31A6411835C2}"/>
              </a:ext>
            </a:extLst>
          </p:cNvPr>
          <p:cNvSpPr txBox="1"/>
          <p:nvPr/>
        </p:nvSpPr>
        <p:spPr>
          <a:xfrm>
            <a:off x="5114441" y="7377193"/>
            <a:ext cx="184731" cy="369332"/>
          </a:xfrm>
          <a:prstGeom prst="rect">
            <a:avLst/>
          </a:prstGeom>
          <a:noFill/>
        </p:spPr>
        <p:txBody>
          <a:bodyPr wrap="none" rtlCol="0">
            <a:spAutoFit/>
          </a:bodyPr>
          <a:lstStyle/>
          <a:p>
            <a:endParaRPr lang="de-DE"/>
          </a:p>
        </p:txBody>
      </p:sp>
      <p:sp>
        <p:nvSpPr>
          <p:cNvPr id="6" name="Foliennummernplatzhalter 15">
            <a:extLst>
              <a:ext uri="{FF2B5EF4-FFF2-40B4-BE49-F238E27FC236}">
                <a16:creationId xmlns:a16="http://schemas.microsoft.com/office/drawing/2014/main" id="{403B59B2-F035-D002-3D52-B90167698670}"/>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18</a:t>
            </a:fld>
            <a:endParaRPr lang="de-DE" dirty="0">
              <a:latin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408F1B59-4794-2D07-B5F3-B996D613E134}"/>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61B3ECC6-B9C6-8C51-1DEB-796C743EFB6F}"/>
              </a:ext>
            </a:extLst>
          </p:cNvPr>
          <p:cNvSpPr txBox="1"/>
          <p:nvPr/>
        </p:nvSpPr>
        <p:spPr>
          <a:xfrm>
            <a:off x="9917380" y="202334"/>
            <a:ext cx="2146697" cy="523220"/>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DANKE</a:t>
            </a:r>
          </a:p>
          <a:p>
            <a:endParaRPr lang="de-DE" sz="1400" dirty="0">
              <a:solidFill>
                <a:schemeClr val="bg1"/>
              </a:solidFill>
              <a:latin typeface="Arial" panose="020B0604020202020204" pitchFamily="34" charset="0"/>
              <a:cs typeface="Arial" panose="020B0604020202020204" pitchFamily="34" charset="0"/>
            </a:endParaRPr>
          </a:p>
        </p:txBody>
      </p:sp>
      <p:sp>
        <p:nvSpPr>
          <p:cNvPr id="14" name="Datumsplatzhalter 9">
            <a:extLst>
              <a:ext uri="{FF2B5EF4-FFF2-40B4-BE49-F238E27FC236}">
                <a16:creationId xmlns:a16="http://schemas.microsoft.com/office/drawing/2014/main" id="{2CD6179F-97DA-8F23-8EDC-6CC7B1A1E167}"/>
              </a:ext>
            </a:extLst>
          </p:cNvPr>
          <p:cNvSpPr>
            <a:spLocks noGrp="1"/>
          </p:cNvSpPr>
          <p:nvPr>
            <p:ph type="dt" sz="half" idx="10"/>
          </p:nvPr>
        </p:nvSpPr>
        <p:spPr>
          <a:xfrm>
            <a:off x="9568530" y="6492865"/>
            <a:ext cx="2623468" cy="365125"/>
          </a:xfrm>
        </p:spPr>
        <p:txBody>
          <a:bodyPr/>
          <a:lstStyle/>
          <a:p>
            <a:fld id="{C67C4367-C484-8B4F-BEB9-8748C6912B09}" type="datetime3">
              <a:rPr lang="de-DE" smtClean="0"/>
              <a:t>20/06/23</a:t>
            </a:fld>
            <a:endParaRPr lang="de-DE" dirty="0"/>
          </a:p>
        </p:txBody>
      </p:sp>
    </p:spTree>
    <p:extLst>
      <p:ext uri="{BB962C8B-B14F-4D97-AF65-F5344CB8AC3E}">
        <p14:creationId xmlns:p14="http://schemas.microsoft.com/office/powerpoint/2010/main" val="3056437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D2544112-559F-ABE1-A34A-1A4CB526ECF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alphaModFix/>
          </a:blip>
          <a:srcRect r="1" b="291"/>
          <a:stretch/>
        </p:blipFill>
        <p:spPr>
          <a:xfrm>
            <a:off x="-37845" y="3890"/>
            <a:ext cx="12192687" cy="7407274"/>
          </a:xfrm>
          <a:prstGeom prst="rect">
            <a:avLst/>
          </a:prstGeom>
        </p:spPr>
      </p:pic>
      <p:grpSp>
        <p:nvGrpSpPr>
          <p:cNvPr id="9" name="Group 8">
            <a:extLst>
              <a:ext uri="{FF2B5EF4-FFF2-40B4-BE49-F238E27FC236}">
                <a16:creationId xmlns:a16="http://schemas.microsoft.com/office/drawing/2014/main" id="{5697E9DF-ECF5-4EA6-8E3F-160752B889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101" y="549274"/>
            <a:ext cx="12268203" cy="6308725"/>
            <a:chOff x="-38101" y="549274"/>
            <a:chExt cx="12268203" cy="6308725"/>
          </a:xfrm>
        </p:grpSpPr>
        <p:sp>
          <p:nvSpPr>
            <p:cNvPr id="10" name="Rectangle 9">
              <a:extLst>
                <a:ext uri="{FF2B5EF4-FFF2-40B4-BE49-F238E27FC236}">
                  <a16:creationId xmlns:a16="http://schemas.microsoft.com/office/drawing/2014/main" id="{1DCAAB57-774B-4C3C-B2E2-9BA9987045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6096001" y="549274"/>
              <a:ext cx="6096599"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69F6E5-0E1F-4324-B525-E896EE983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00" y="549274"/>
              <a:ext cx="6096598" cy="6308723"/>
            </a:xfrm>
            <a:prstGeom prst="rect">
              <a:avLst/>
            </a:prstGeom>
            <a:gradFill flip="none" rotWithShape="1">
              <a:gsLst>
                <a:gs pos="30000">
                  <a:schemeClr val="bg1">
                    <a:alpha val="60000"/>
                  </a:schemeClr>
                </a:gs>
                <a:gs pos="0">
                  <a:schemeClr val="bg1">
                    <a:alpha val="80000"/>
                  </a:schemeClr>
                </a:gs>
                <a:gs pos="70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DAFA65F-5ED6-4A79-9C73-A1DE583C1A8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1" y="1990722"/>
              <a:ext cx="12268200" cy="4867276"/>
              <a:chOff x="3" y="1"/>
              <a:chExt cx="12268200" cy="4867276"/>
            </a:xfrm>
          </p:grpSpPr>
          <p:sp>
            <p:nvSpPr>
              <p:cNvPr id="19" name="Rectangle 18">
                <a:extLst>
                  <a:ext uri="{FF2B5EF4-FFF2-40B4-BE49-F238E27FC236}">
                    <a16:creationId xmlns:a16="http://schemas.microsoft.com/office/drawing/2014/main" id="{ED04940F-1A28-47CA-BC85-5D0FA90768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33687" y="-633138"/>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F2264D0-1772-4B5C-A1F5-C000597317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6767787" y="-633683"/>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12">
              <a:extLst>
                <a:ext uri="{FF2B5EF4-FFF2-40B4-BE49-F238E27FC236}">
                  <a16:creationId xmlns:a16="http://schemas.microsoft.com/office/drawing/2014/main" id="{926BB5ED-C44B-4E3E-9A5D-18228C0199F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38104" y="3091890"/>
              <a:ext cx="9515473" cy="3766109"/>
              <a:chOff x="2676525" y="0"/>
              <a:chExt cx="9515473" cy="3766109"/>
            </a:xfrm>
          </p:grpSpPr>
          <p:sp>
            <p:nvSpPr>
              <p:cNvPr id="22" name="Rectangle 16">
                <a:extLst>
                  <a:ext uri="{FF2B5EF4-FFF2-40B4-BE49-F238E27FC236}">
                    <a16:creationId xmlns:a16="http://schemas.microsoft.com/office/drawing/2014/main" id="{DD5A1916-1815-43F3-8E57-A5AD558BCA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4262"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C758D1E-62C7-4EF3-824F-C2542D216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676525"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13">
              <a:extLst>
                <a:ext uri="{FF2B5EF4-FFF2-40B4-BE49-F238E27FC236}">
                  <a16:creationId xmlns:a16="http://schemas.microsoft.com/office/drawing/2014/main" id="{3A3AF6C1-825F-437D-BED2-DEF267D06F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0800000">
              <a:off x="2714629" y="3091890"/>
              <a:ext cx="9515473" cy="3766109"/>
              <a:chOff x="0" y="0"/>
              <a:chExt cx="9515473" cy="3766109"/>
            </a:xfrm>
          </p:grpSpPr>
          <p:sp>
            <p:nvSpPr>
              <p:cNvPr id="24" name="Rectangle 14">
                <a:extLst>
                  <a:ext uri="{FF2B5EF4-FFF2-40B4-BE49-F238E27FC236}">
                    <a16:creationId xmlns:a16="http://schemas.microsoft.com/office/drawing/2014/main" id="{0E518F14-B231-4186-ADC0-8339580E8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57737"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5">
                <a:extLst>
                  <a:ext uri="{FF2B5EF4-FFF2-40B4-BE49-F238E27FC236}">
                    <a16:creationId xmlns:a16="http://schemas.microsoft.com/office/drawing/2014/main" id="{75A3C29F-2140-4EC1-B779-7A8D725B73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el 1">
            <a:extLst>
              <a:ext uri="{FF2B5EF4-FFF2-40B4-BE49-F238E27FC236}">
                <a16:creationId xmlns:a16="http://schemas.microsoft.com/office/drawing/2014/main" id="{B5A5B9BF-9473-344A-74AF-B7272CF1BF9B}"/>
              </a:ext>
            </a:extLst>
          </p:cNvPr>
          <p:cNvSpPr>
            <a:spLocks noGrp="1"/>
          </p:cNvSpPr>
          <p:nvPr>
            <p:ph type="ctrTitle"/>
          </p:nvPr>
        </p:nvSpPr>
        <p:spPr>
          <a:xfrm>
            <a:off x="1097482" y="2931481"/>
            <a:ext cx="9922034" cy="1210396"/>
          </a:xfrm>
        </p:spPr>
        <p:txBody>
          <a:bodyPr>
            <a:noAutofit/>
          </a:bodyPr>
          <a:lstStyle/>
          <a:p>
            <a:pPr algn="ctr"/>
            <a:r>
              <a:rPr lang="de-DE" sz="9600" b="1" dirty="0" err="1">
                <a:solidFill>
                  <a:srgbClr val="229AD7"/>
                </a:solidFill>
                <a:latin typeface="Arial" panose="020B0604020202020204" pitchFamily="34" charset="0"/>
                <a:cs typeface="Arial" panose="020B0604020202020204" pitchFamily="34" charset="0"/>
              </a:rPr>
              <a:t>dEMENZ</a:t>
            </a:r>
            <a:r>
              <a:rPr lang="de-DE" sz="9600" dirty="0">
                <a:solidFill>
                  <a:srgbClr val="229AD7"/>
                </a:solidFill>
                <a:latin typeface="Arial" panose="020B0604020202020204" pitchFamily="34" charset="0"/>
                <a:cs typeface="Arial" panose="020B0604020202020204" pitchFamily="34" charset="0"/>
              </a:rPr>
              <a:t> </a:t>
            </a:r>
          </a:p>
        </p:txBody>
      </p:sp>
      <p:sp>
        <p:nvSpPr>
          <p:cNvPr id="8" name="Untertitel 2">
            <a:extLst>
              <a:ext uri="{FF2B5EF4-FFF2-40B4-BE49-F238E27FC236}">
                <a16:creationId xmlns:a16="http://schemas.microsoft.com/office/drawing/2014/main" id="{51E89E34-1DC1-5E86-A07E-71915D2606F3}"/>
              </a:ext>
            </a:extLst>
          </p:cNvPr>
          <p:cNvSpPr>
            <a:spLocks noGrp="1"/>
          </p:cNvSpPr>
          <p:nvPr>
            <p:ph type="subTitle" idx="1"/>
          </p:nvPr>
        </p:nvSpPr>
        <p:spPr>
          <a:xfrm>
            <a:off x="219077" y="4633631"/>
            <a:ext cx="11906250" cy="682625"/>
          </a:xfrm>
        </p:spPr>
        <p:txBody>
          <a:bodyPr>
            <a:noAutofit/>
          </a:bodyPr>
          <a:lstStyle/>
          <a:p>
            <a:pPr algn="ctr">
              <a:spcBef>
                <a:spcPts val="0"/>
              </a:spcBef>
              <a:spcAft>
                <a:spcPts val="1200"/>
              </a:spcAft>
            </a:pPr>
            <a:r>
              <a:rPr lang="en-US" sz="4800" dirty="0">
                <a:latin typeface="Calibri" panose="020F0502020204030204" pitchFamily="34" charset="0"/>
                <a:ea typeface="+mj-ea"/>
                <a:cs typeface="Calibri" panose="020F0502020204030204" pitchFamily="34" charset="0"/>
              </a:rPr>
              <a:t>VIELEN DANK FÜR IHRE AUFMERKSAMKEIT. </a:t>
            </a:r>
            <a:endParaRPr lang="de-DE" sz="4800" dirty="0">
              <a:latin typeface="Calibri" panose="020F0502020204030204" pitchFamily="34" charset="0"/>
              <a:ea typeface="+mj-ea"/>
              <a:cs typeface="Calibri" panose="020F0502020204030204" pitchFamily="34" charset="0"/>
            </a:endParaRPr>
          </a:p>
        </p:txBody>
      </p:sp>
      <p:pic>
        <p:nvPicPr>
          <p:cNvPr id="14" name="Grafik 13" descr="Ein Bild, das mehrere enthält.&#10;&#10;Automatisch generierte Beschreibung">
            <a:extLst>
              <a:ext uri="{FF2B5EF4-FFF2-40B4-BE49-F238E27FC236}">
                <a16:creationId xmlns:a16="http://schemas.microsoft.com/office/drawing/2014/main" id="{74974E20-EDFC-F072-24E0-AF66DBDAA283}"/>
              </a:ext>
            </a:extLst>
          </p:cNvPr>
          <p:cNvPicPr>
            <a:picLocks noChangeAspect="1"/>
          </p:cNvPicPr>
          <p:nvPr/>
        </p:nvPicPr>
        <p:blipFill>
          <a:blip r:embed="rId6"/>
          <a:stretch>
            <a:fillRect/>
          </a:stretch>
        </p:blipFill>
        <p:spPr>
          <a:xfrm rot="19673352">
            <a:off x="9919985" y="4562908"/>
            <a:ext cx="2282675" cy="2427224"/>
          </a:xfrm>
          <a:prstGeom prst="rect">
            <a:avLst/>
          </a:prstGeom>
          <a:effectLst>
            <a:softEdge rad="581037"/>
          </a:effectLst>
        </p:spPr>
      </p:pic>
      <p:grpSp>
        <p:nvGrpSpPr>
          <p:cNvPr id="3" name="Group 2">
            <a:extLst>
              <a:ext uri="{FF2B5EF4-FFF2-40B4-BE49-F238E27FC236}">
                <a16:creationId xmlns:a16="http://schemas.microsoft.com/office/drawing/2014/main" id="{E7651963-0422-BE6C-1998-2FDD84B702BF}"/>
              </a:ext>
            </a:extLst>
          </p:cNvPr>
          <p:cNvGrpSpPr>
            <a:grpSpLocks/>
          </p:cNvGrpSpPr>
          <p:nvPr/>
        </p:nvGrpSpPr>
        <p:grpSpPr bwMode="auto">
          <a:xfrm>
            <a:off x="8008288" y="794659"/>
            <a:ext cx="3729028" cy="658544"/>
            <a:chOff x="284" y="202"/>
            <a:chExt cx="8691" cy="1824"/>
          </a:xfrm>
        </p:grpSpPr>
        <p:pic>
          <p:nvPicPr>
            <p:cNvPr id="5" name="Picture 5">
              <a:extLst>
                <a:ext uri="{FF2B5EF4-FFF2-40B4-BE49-F238E27FC236}">
                  <a16:creationId xmlns:a16="http://schemas.microsoft.com/office/drawing/2014/main" id="{20EB09B4-FCB2-16CA-383B-0969648D881E}"/>
                </a:ext>
              </a:extLst>
            </p:cNvPr>
            <p:cNvPicPr>
              <a:picLock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4">
              <a:extLst>
                <a:ext uri="{FF2B5EF4-FFF2-40B4-BE49-F238E27FC236}">
                  <a16:creationId xmlns:a16="http://schemas.microsoft.com/office/drawing/2014/main" id="{710BCDF1-2307-2227-AFD4-3DB1183E8EF1}"/>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7" name="Text Box 3">
              <a:extLst>
                <a:ext uri="{FF2B5EF4-FFF2-40B4-BE49-F238E27FC236}">
                  <a16:creationId xmlns:a16="http://schemas.microsoft.com/office/drawing/2014/main" id="{1C527853-90FC-8C73-09B6-88833772215A}"/>
                </a:ext>
              </a:extLst>
            </p:cNvPr>
            <p:cNvSpPr txBox="1">
              <a:spLocks/>
            </p:cNvSpPr>
            <p:nvPr/>
          </p:nvSpPr>
          <p:spPr bwMode="auto">
            <a:xfrm>
              <a:off x="284" y="428"/>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2200" b="1" dirty="0">
                  <a:solidFill>
                    <a:srgbClr val="219AD6"/>
                  </a:solidFill>
                  <a:effectLst/>
                  <a:latin typeface="Arial Narrow" panose="020B0604020202020204" pitchFamily="34" charset="0"/>
                  <a:ea typeface="Times New Roman" panose="02020603050405020304" pitchFamily="18" charset="0"/>
                </a:rPr>
                <a:t>Fragen? </a:t>
              </a:r>
              <a:endParaRPr lang="de-DE" sz="2200" dirty="0">
                <a:effectLst/>
                <a:latin typeface="Times New Roman" panose="02020603050405020304" pitchFamily="18" charset="0"/>
                <a:ea typeface="Times New Roman" panose="02020603050405020304" pitchFamily="18" charset="0"/>
              </a:endParaRPr>
            </a:p>
          </p:txBody>
        </p:sp>
      </p:grpSp>
      <p:sp>
        <p:nvSpPr>
          <p:cNvPr id="13" name="Textplatzhalter 3">
            <a:extLst>
              <a:ext uri="{FF2B5EF4-FFF2-40B4-BE49-F238E27FC236}">
                <a16:creationId xmlns:a16="http://schemas.microsoft.com/office/drawing/2014/main" id="{0D5BB119-5F49-33B7-5BEE-0294FB74A404}"/>
              </a:ext>
            </a:extLst>
          </p:cNvPr>
          <p:cNvSpPr txBox="1">
            <a:spLocks/>
          </p:cNvSpPr>
          <p:nvPr/>
        </p:nvSpPr>
        <p:spPr>
          <a:xfrm>
            <a:off x="151717" y="5182534"/>
            <a:ext cx="3009902" cy="1226856"/>
          </a:xfrm>
          <a:prstGeom prst="rect">
            <a:avLst/>
          </a:prstGeom>
        </p:spPr>
        <p:txBody>
          <a:bodyPr vert="horz" lIns="91440" tIns="45720" rIns="91440" bIns="45720" rtlCol="0" anchor="ctr"/>
          <a:lstStyle>
            <a:defPPr>
              <a:defRPr lang="de-DE"/>
            </a:defPPr>
            <a:lvl1pPr marL="0" algn="r" defTabSz="914400" rtl="0" eaLnBrk="1" latinLnBrk="0" hangingPunct="1">
              <a:defRPr sz="1000" kern="1200" cap="none" spc="10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de-DE" sz="1200" i="0" u="none" strike="noStrike" dirty="0">
                <a:effectLst/>
                <a:latin typeface="Calibri" panose="020F0502020204030204" pitchFamily="34" charset="0"/>
                <a:cs typeface="Calibri" panose="020F0502020204030204" pitchFamily="34" charset="0"/>
              </a:rPr>
              <a:t>Lieselotte Klotz</a:t>
            </a:r>
            <a:br>
              <a:rPr lang="de-DE" sz="1200" dirty="0">
                <a:latin typeface="Calibri" panose="020F0502020204030204" pitchFamily="34" charset="0"/>
                <a:cs typeface="Calibri" panose="020F0502020204030204" pitchFamily="34" charset="0"/>
              </a:rPr>
            </a:br>
            <a:r>
              <a:rPr lang="de-DE" sz="1200" i="0" u="none" strike="noStrike" dirty="0">
                <a:effectLst/>
                <a:latin typeface="Calibri" panose="020F0502020204030204" pitchFamily="34" charset="0"/>
                <a:cs typeface="Calibri" panose="020F0502020204030204" pitchFamily="34" charset="0"/>
              </a:rPr>
              <a:t>Neue Reihe 11</a:t>
            </a:r>
            <a:br>
              <a:rPr lang="de-DE" sz="1200" dirty="0">
                <a:latin typeface="Calibri" panose="020F0502020204030204" pitchFamily="34" charset="0"/>
                <a:cs typeface="Calibri" panose="020F0502020204030204" pitchFamily="34" charset="0"/>
              </a:rPr>
            </a:br>
            <a:r>
              <a:rPr lang="de-DE" sz="1200" i="0" u="none" strike="noStrike" dirty="0">
                <a:effectLst/>
                <a:latin typeface="Calibri" panose="020F0502020204030204" pitchFamily="34" charset="0"/>
                <a:cs typeface="Calibri" panose="020F0502020204030204" pitchFamily="34" charset="0"/>
              </a:rPr>
              <a:t>D-18225 Kühlungsborn</a:t>
            </a:r>
            <a:br>
              <a:rPr lang="de-DE" sz="1200" dirty="0">
                <a:latin typeface="Calibri" panose="020F0502020204030204" pitchFamily="34" charset="0"/>
                <a:cs typeface="Calibri" panose="020F0502020204030204" pitchFamily="34" charset="0"/>
              </a:rPr>
            </a:br>
            <a:r>
              <a:rPr lang="de-DE" sz="1200" i="0" u="none" strike="noStrike" dirty="0">
                <a:effectLst/>
                <a:latin typeface="Calibri" panose="020F0502020204030204" pitchFamily="34" charset="0"/>
                <a:cs typeface="Calibri" panose="020F0502020204030204" pitchFamily="34" charset="0"/>
              </a:rPr>
              <a:t>Germany</a:t>
            </a:r>
            <a:br>
              <a:rPr lang="de-DE" sz="1200" dirty="0">
                <a:latin typeface="Calibri" panose="020F0502020204030204" pitchFamily="34" charset="0"/>
                <a:cs typeface="Calibri" panose="020F0502020204030204" pitchFamily="34" charset="0"/>
              </a:rPr>
            </a:br>
            <a:r>
              <a:rPr lang="de-DE" sz="1200" i="0" u="none" strike="noStrike" dirty="0">
                <a:effectLst/>
                <a:latin typeface="Calibri" panose="020F0502020204030204" pitchFamily="34" charset="0"/>
                <a:cs typeface="Calibri" panose="020F0502020204030204" pitchFamily="34" charset="0"/>
              </a:rPr>
              <a:t>Mobil: 0173 2736131</a:t>
            </a:r>
            <a:br>
              <a:rPr lang="de-DE" sz="1200" dirty="0">
                <a:latin typeface="Calibri" panose="020F0502020204030204" pitchFamily="34" charset="0"/>
                <a:cs typeface="Calibri" panose="020F0502020204030204" pitchFamily="34" charset="0"/>
              </a:rPr>
            </a:br>
            <a:r>
              <a:rPr lang="de-DE" sz="1200" i="0" u="none" strike="noStrike" dirty="0">
                <a:effectLst/>
                <a:latin typeface="Calibri" panose="020F0502020204030204" pitchFamily="34" charset="0"/>
                <a:cs typeface="Calibri" panose="020F0502020204030204" pitchFamily="34" charset="0"/>
              </a:rPr>
              <a:t>E-Mail: </a:t>
            </a:r>
            <a:r>
              <a:rPr lang="de-DE" sz="1200" i="0" dirty="0">
                <a:effectLst/>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Lieselotte.Klotz@me.com</a:t>
            </a:r>
            <a:r>
              <a:rPr lang="de-DE" sz="1200" i="0" u="none" strike="noStrike" dirty="0">
                <a:effectLst/>
                <a:latin typeface="Calibri" panose="020F0502020204030204" pitchFamily="34" charset="0"/>
                <a:cs typeface="Calibri" panose="020F0502020204030204" pitchFamily="34" charset="0"/>
              </a:rPr>
              <a:t> </a:t>
            </a:r>
            <a:endParaRPr lang="de-DE"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189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824" y="202334"/>
            <a:ext cx="6101445" cy="2186096"/>
          </a:xfrm>
        </p:spPr>
        <p:txBody>
          <a:bodyPr anchor="t">
            <a:normAutofit/>
          </a:bodyPr>
          <a:lstStyle/>
          <a:p>
            <a:r>
              <a:rPr lang="en-US" dirty="0">
                <a:latin typeface="Calibri" panose="020F0502020204030204" pitchFamily="34" charset="0"/>
                <a:cs typeface="Calibri" panose="020F0502020204030204" pitchFamily="34" charset="0"/>
              </a:rPr>
              <a:t>WORUM GEHT ES?</a:t>
            </a:r>
            <a:endParaRPr lang="en-US" dirty="0"/>
          </a:p>
        </p:txBody>
      </p:sp>
      <p:pic>
        <p:nvPicPr>
          <p:cNvPr id="6" name="Grafik 5">
            <a:extLst>
              <a:ext uri="{FF2B5EF4-FFF2-40B4-BE49-F238E27FC236}">
                <a16:creationId xmlns:a16="http://schemas.microsoft.com/office/drawing/2014/main" id="{A7448B42-3039-D0F9-3906-40C8D8F9FD88}"/>
              </a:ext>
            </a:extLst>
          </p:cNvPr>
          <p:cNvPicPr>
            <a:picLocks noChangeAspect="1"/>
          </p:cNvPicPr>
          <p:nvPr/>
        </p:nvPicPr>
        <p:blipFill rotWithShape="1">
          <a:blip r:embed="rId3"/>
          <a:srcRect l="3743" r="15009" b="2"/>
          <a:stretch/>
        </p:blipFill>
        <p:spPr>
          <a:xfrm>
            <a:off x="-109297" y="493925"/>
            <a:ext cx="6857980" cy="685800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3" name="Content Placeholder 2"/>
          <p:cNvSpPr>
            <a:spLocks noGrp="1"/>
          </p:cNvSpPr>
          <p:nvPr>
            <p:ph type="body" idx="1"/>
          </p:nvPr>
        </p:nvSpPr>
        <p:spPr>
          <a:xfrm>
            <a:off x="6205093" y="1017145"/>
            <a:ext cx="5596161" cy="5395598"/>
          </a:xfrm>
        </p:spPr>
        <p:txBody>
          <a:bodyPr anchor="t">
            <a:noAutofit/>
          </a:bodyPr>
          <a:lstStyle/>
          <a:p>
            <a:pPr>
              <a:lnSpc>
                <a:spcPct val="115000"/>
              </a:lnSpc>
            </a:pPr>
            <a:r>
              <a:rPr lang="de-DE" sz="2200" b="1" dirty="0">
                <a:latin typeface="Calibri" panose="020F0502020204030204" pitchFamily="34" charset="0"/>
                <a:cs typeface="Calibri" panose="020F0502020204030204" pitchFamily="34" charset="0"/>
              </a:rPr>
              <a:t>DANKE SCHÖN </a:t>
            </a:r>
          </a:p>
          <a:p>
            <a:pPr>
              <a:lnSpc>
                <a:spcPct val="115000"/>
              </a:lnSpc>
            </a:pPr>
            <a:endParaRPr lang="de-DE" sz="2200" b="1" dirty="0">
              <a:latin typeface="Calibri" panose="020F0502020204030204" pitchFamily="34" charset="0"/>
              <a:cs typeface="Calibri" panose="020F0502020204030204" pitchFamily="34" charset="0"/>
            </a:endParaRPr>
          </a:p>
          <a:p>
            <a:pPr>
              <a:lnSpc>
                <a:spcPct val="115000"/>
              </a:lnSpc>
            </a:pPr>
            <a:r>
              <a:rPr lang="de-DE" sz="2200" b="1" dirty="0">
                <a:latin typeface="Calibri" panose="020F0502020204030204" pitchFamily="34" charset="0"/>
                <a:cs typeface="Calibri" panose="020F0502020204030204" pitchFamily="34" charset="0"/>
              </a:rPr>
              <a:t>EHRENAMTLICHE ARBEIT </a:t>
            </a:r>
            <a:r>
              <a:rPr lang="de-DE" sz="2200" dirty="0">
                <a:effectLst/>
                <a:latin typeface="Calibri" panose="020F0502020204030204" pitchFamily="34" charset="0"/>
                <a:ea typeface="Times New Roman" panose="02020603050405020304" pitchFamily="18" charset="0"/>
                <a:cs typeface="Times New Roman" panose="02020603050405020304" pitchFamily="18" charset="0"/>
              </a:rPr>
              <a:t>als Mensch mit einer Demenz </a:t>
            </a:r>
            <a:endParaRPr lang="de-DE" b="1" i="1" dirty="0">
              <a:solidFill>
                <a:schemeClr val="tx1">
                  <a:lumMod val="65000"/>
                </a:schemeClr>
              </a:solidFill>
              <a:latin typeface="Calibri" panose="020F0502020204030204" pitchFamily="34" charset="0"/>
              <a:cs typeface="Calibri" panose="020F0502020204030204" pitchFamily="34" charset="0"/>
            </a:endParaRPr>
          </a:p>
          <a:p>
            <a:pPr marL="0" indent="0">
              <a:lnSpc>
                <a:spcPct val="115000"/>
              </a:lnSpc>
              <a:buNone/>
            </a:pPr>
            <a:endParaRPr lang="de-DE" sz="800" b="1" i="1" dirty="0">
              <a:solidFill>
                <a:schemeClr val="tx1">
                  <a:lumMod val="65000"/>
                </a:schemeClr>
              </a:solidFill>
              <a:latin typeface="Calibri" panose="020F0502020204030204" pitchFamily="34" charset="0"/>
              <a:cs typeface="Calibri" panose="020F0502020204030204" pitchFamily="34" charset="0"/>
            </a:endParaRPr>
          </a:p>
          <a:p>
            <a:pPr lvl="0">
              <a:lnSpc>
                <a:spcPct val="115000"/>
              </a:lnSpc>
            </a:pPr>
            <a:r>
              <a:rPr lang="de-DE" sz="2200" b="1" dirty="0">
                <a:latin typeface="Calibri" panose="020F0502020204030204" pitchFamily="34" charset="0"/>
                <a:cs typeface="Calibri" panose="020F0502020204030204" pitchFamily="34" charset="0"/>
              </a:rPr>
              <a:t>(ALLEINE-)LEBEN MIT DEMENZ – geht das? </a:t>
            </a:r>
            <a:endParaRPr lang="de-DE" b="1" i="1" dirty="0">
              <a:solidFill>
                <a:schemeClr val="tx1">
                  <a:lumMod val="65000"/>
                </a:schemeClr>
              </a:solidFill>
              <a:latin typeface="Calibri" panose="020F0502020204030204" pitchFamily="34" charset="0"/>
              <a:cs typeface="Calibri" panose="020F0502020204030204" pitchFamily="34" charset="0"/>
            </a:endParaRPr>
          </a:p>
          <a:p>
            <a:pPr lvl="0">
              <a:lnSpc>
                <a:spcPct val="115000"/>
              </a:lnSpc>
            </a:pPr>
            <a:endParaRPr lang="de-DE" sz="800" b="1" i="1" dirty="0">
              <a:solidFill>
                <a:schemeClr val="tx1">
                  <a:lumMod val="65000"/>
                </a:schemeClr>
              </a:solidFill>
              <a:latin typeface="Calibri" panose="020F0502020204030204" pitchFamily="34" charset="0"/>
              <a:cs typeface="Calibri" panose="020F0502020204030204" pitchFamily="34" charset="0"/>
            </a:endParaRPr>
          </a:p>
          <a:p>
            <a:pPr lvl="0">
              <a:lnSpc>
                <a:spcPct val="115000"/>
              </a:lnSpc>
            </a:pPr>
            <a:endParaRPr lang="de-DE" sz="800" b="1" i="1" dirty="0">
              <a:solidFill>
                <a:schemeClr val="tx1">
                  <a:lumMod val="65000"/>
                </a:schemeClr>
              </a:solidFill>
              <a:latin typeface="Calibri" panose="020F0502020204030204" pitchFamily="34" charset="0"/>
              <a:cs typeface="Calibri" panose="020F0502020204030204" pitchFamily="34" charset="0"/>
            </a:endParaRPr>
          </a:p>
          <a:p>
            <a:pPr lvl="0">
              <a:lnSpc>
                <a:spcPct val="115000"/>
              </a:lnSpc>
            </a:pPr>
            <a:r>
              <a:rPr lang="de-DE" sz="2200" b="1" dirty="0">
                <a:latin typeface="Calibri" panose="020F0502020204030204" pitchFamily="34" charset="0"/>
                <a:cs typeface="Calibri" panose="020F0502020204030204" pitchFamily="34" charset="0"/>
              </a:rPr>
              <a:t>WAS BRAUCHT ES? </a:t>
            </a:r>
          </a:p>
          <a:p>
            <a:pPr lvl="0">
              <a:lnSpc>
                <a:spcPct val="115000"/>
              </a:lnSpc>
            </a:pPr>
            <a:endParaRPr lang="de-DE" sz="2200" b="1" dirty="0">
              <a:latin typeface="Calibri" panose="020F0502020204030204" pitchFamily="34" charset="0"/>
              <a:cs typeface="Calibri" panose="020F0502020204030204" pitchFamily="34" charset="0"/>
            </a:endParaRPr>
          </a:p>
          <a:p>
            <a:pPr>
              <a:lnSpc>
                <a:spcPct val="115000"/>
              </a:lnSpc>
            </a:pPr>
            <a:r>
              <a:rPr lang="de-DE" sz="2200" b="1" dirty="0" err="1">
                <a:solidFill>
                  <a:srgbClr val="229AD7"/>
                </a:solidFill>
                <a:latin typeface="Arial" panose="020B0604020202020204" pitchFamily="34" charset="0"/>
                <a:cs typeface="Arial" panose="020B0604020202020204" pitchFamily="34" charset="0"/>
              </a:rPr>
              <a:t>dEMENZ</a:t>
            </a:r>
            <a:r>
              <a:rPr lang="de-DE" sz="2200" b="1" dirty="0" err="1">
                <a:solidFill>
                  <a:srgbClr val="C6D443"/>
                </a:solidFill>
                <a:latin typeface="Calibri" panose="020F0502020204030204" pitchFamily="34" charset="0"/>
                <a:cs typeface="Calibri" panose="020F0502020204030204" pitchFamily="34" charset="0"/>
              </a:rPr>
              <a:t>sensibler</a:t>
            </a:r>
            <a:r>
              <a:rPr lang="de-DE" sz="2200" b="1" dirty="0">
                <a:latin typeface="Calibri" panose="020F0502020204030204" pitchFamily="34" charset="0"/>
                <a:cs typeface="Calibri" panose="020F0502020204030204" pitchFamily="34" charset="0"/>
              </a:rPr>
              <a:t> &amp; </a:t>
            </a:r>
            <a:r>
              <a:rPr lang="de-DE" sz="2200" b="1" dirty="0" err="1">
                <a:solidFill>
                  <a:srgbClr val="229AD7"/>
                </a:solidFill>
                <a:latin typeface="Arial" panose="020B0604020202020204" pitchFamily="34" charset="0"/>
                <a:cs typeface="Arial" panose="020B0604020202020204" pitchFamily="34" charset="0"/>
              </a:rPr>
              <a:t>dEMENZ</a:t>
            </a:r>
            <a:r>
              <a:rPr lang="de-DE" sz="2200" b="1" dirty="0" err="1">
                <a:solidFill>
                  <a:srgbClr val="C6D443"/>
                </a:solidFill>
                <a:latin typeface="Calibri" panose="020F0502020204030204" pitchFamily="34" charset="0"/>
                <a:cs typeface="Calibri" panose="020F0502020204030204" pitchFamily="34" charset="0"/>
              </a:rPr>
              <a:t>aktiver</a:t>
            </a:r>
            <a:r>
              <a:rPr lang="de-DE" sz="2200" b="1" dirty="0">
                <a:solidFill>
                  <a:srgbClr val="C6D443"/>
                </a:solidFill>
                <a:latin typeface="Calibri" panose="020F0502020204030204" pitchFamily="34" charset="0"/>
                <a:cs typeface="Calibri" panose="020F0502020204030204" pitchFamily="34" charset="0"/>
              </a:rPr>
              <a:t> Lebensraum </a:t>
            </a:r>
            <a:endParaRPr lang="de-DE" b="1" i="1" dirty="0">
              <a:solidFill>
                <a:schemeClr val="tx1">
                  <a:lumMod val="65000"/>
                </a:schemeClr>
              </a:solidFill>
              <a:latin typeface="Calibri" panose="020F0502020204030204" pitchFamily="34" charset="0"/>
              <a:cs typeface="Calibri" panose="020F0502020204030204" pitchFamily="34" charset="0"/>
            </a:endParaRPr>
          </a:p>
        </p:txBody>
      </p:sp>
      <p:sp>
        <p:nvSpPr>
          <p:cNvPr id="8" name="Foliennummernplatzhalter 15">
            <a:extLst>
              <a:ext uri="{FF2B5EF4-FFF2-40B4-BE49-F238E27FC236}">
                <a16:creationId xmlns:a16="http://schemas.microsoft.com/office/drawing/2014/main" id="{DBB6EFB0-94EE-9EE0-8936-F92327F4D1F9}"/>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2</a:t>
            </a:fld>
            <a:endParaRPr lang="de-DE" dirty="0">
              <a:latin typeface="Calibri" panose="020F0502020204030204" pitchFamily="34" charset="0"/>
              <a:cs typeface="Calibri" panose="020F0502020204030204" pitchFamily="34" charset="0"/>
            </a:endParaRPr>
          </a:p>
        </p:txBody>
      </p:sp>
      <p:sp>
        <p:nvSpPr>
          <p:cNvPr id="9" name="Rechteck 8">
            <a:extLst>
              <a:ext uri="{FF2B5EF4-FFF2-40B4-BE49-F238E27FC236}">
                <a16:creationId xmlns:a16="http://schemas.microsoft.com/office/drawing/2014/main" id="{783049F2-C808-DEE9-32CF-41163E4CED9A}"/>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417C592B-B12E-C66C-0C5A-D3B10A1C972A}"/>
              </a:ext>
            </a:extLst>
          </p:cNvPr>
          <p:cNvSpPr txBox="1"/>
          <p:nvPr/>
        </p:nvSpPr>
        <p:spPr>
          <a:xfrm>
            <a:off x="9917380" y="202334"/>
            <a:ext cx="2146697" cy="523220"/>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THEMEN </a:t>
            </a:r>
          </a:p>
          <a:p>
            <a:endParaRPr lang="de-DE" sz="1400" dirty="0">
              <a:solidFill>
                <a:schemeClr val="bg1"/>
              </a:solidFill>
              <a:latin typeface="Arial" panose="020B0604020202020204" pitchFamily="34" charset="0"/>
              <a:cs typeface="Arial" panose="020B0604020202020204" pitchFamily="34" charset="0"/>
            </a:endParaRPr>
          </a:p>
        </p:txBody>
      </p:sp>
      <p:sp>
        <p:nvSpPr>
          <p:cNvPr id="11" name="Datumsplatzhalter 9">
            <a:extLst>
              <a:ext uri="{FF2B5EF4-FFF2-40B4-BE49-F238E27FC236}">
                <a16:creationId xmlns:a16="http://schemas.microsoft.com/office/drawing/2014/main" id="{2B3B6FA8-934A-9877-5F45-1A48320E657F}"/>
              </a:ext>
            </a:extLst>
          </p:cNvPr>
          <p:cNvSpPr txBox="1">
            <a:spLocks/>
          </p:cNvSpPr>
          <p:nvPr/>
        </p:nvSpPr>
        <p:spPr>
          <a:xfrm>
            <a:off x="9566422" y="6492875"/>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Tree>
    <p:extLst>
      <p:ext uri="{BB962C8B-B14F-4D97-AF65-F5344CB8AC3E}">
        <p14:creationId xmlns:p14="http://schemas.microsoft.com/office/powerpoint/2010/main" val="41522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34BFF"/>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11" name="Rectangle 10">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2" name="Oval 11">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3" name="Oval 12">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4" name="Group 13">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19" name="Rectangle 18">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0" name="Rectangle 19">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15" name="Group 14">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17" name="Rectangle 16">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8" name="Rectangle 17">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16" name="Rectangle 15">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2" name="Rectangle 21">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useBgFill="1">
        <p:nvSpPr>
          <p:cNvPr id="24" name="Rectangle 23">
            <a:extLst>
              <a:ext uri="{FF2B5EF4-FFF2-40B4-BE49-F238E27FC236}">
                <a16:creationId xmlns:a16="http://schemas.microsoft.com/office/drawing/2014/main" id="{9C51935E-4A08-4AE4-8E13-F40CD3C4F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E2935B3-43F9-4F49-AEEE-A09015DDFF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61600"/>
            <a:chOff x="1" y="0"/>
            <a:chExt cx="12191999" cy="6861600"/>
          </a:xfrm>
        </p:grpSpPr>
        <p:sp>
          <p:nvSpPr>
            <p:cNvPr id="27" name="Rectangle 26">
              <a:extLst>
                <a:ext uri="{FF2B5EF4-FFF2-40B4-BE49-F238E27FC236}">
                  <a16:creationId xmlns:a16="http://schemas.microsoft.com/office/drawing/2014/main" id="{823C3E9F-031F-4D06-B2D1-FBDE7797AEC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D6B24CB-2D97-4762-B34A-9FE40CECA8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2E85C82-5A92-4169-B806-F7A311C1C6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536DD679-1C6F-4F84-9CA0-27B1ABCFD7D1}"/>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35" name="Rectangle 34">
                <a:extLst>
                  <a:ext uri="{FF2B5EF4-FFF2-40B4-BE49-F238E27FC236}">
                    <a16:creationId xmlns:a16="http://schemas.microsoft.com/office/drawing/2014/main" id="{90EBB60D-86C6-45E0-AB7B-8C952F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06710FE-8C5F-4C9D-AF9E-1A7CDAE4C6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38556C1B-E283-4483-ACD0-2808A242AC15}"/>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33" name="Rectangle 32">
                <a:extLst>
                  <a:ext uri="{FF2B5EF4-FFF2-40B4-BE49-F238E27FC236}">
                    <a16:creationId xmlns:a16="http://schemas.microsoft.com/office/drawing/2014/main" id="{6575218D-6500-488D-AB87-B8B426C1C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859891A-F84B-4F49-B829-12D780F427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2A4DD948-16D9-47F3-880E-69BF40A2CF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8CED433A-4441-4EF2-A360-2D5C19C7F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40" name="Group 39">
            <a:extLst>
              <a:ext uri="{FF2B5EF4-FFF2-40B4-BE49-F238E27FC236}">
                <a16:creationId xmlns:a16="http://schemas.microsoft.com/office/drawing/2014/main" id="{614A0AA1-C9DD-452F-AF3C-8231C0CD8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1" y="3600"/>
            <a:ext cx="6854400" cy="6854400"/>
            <a:chOff x="0" y="3600"/>
            <a:chExt cx="6854400" cy="6854400"/>
          </a:xfrm>
        </p:grpSpPr>
        <p:sp>
          <p:nvSpPr>
            <p:cNvPr id="41" name="Oval 40">
              <a:extLst>
                <a:ext uri="{FF2B5EF4-FFF2-40B4-BE49-F238E27FC236}">
                  <a16:creationId xmlns:a16="http://schemas.microsoft.com/office/drawing/2014/main" id="{081A3F73-01DC-494A-B9CC-582418F95AB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36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4A7316-203B-47F8-B448-E54B106DB1E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1" y="199202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DFB6685-5F8D-4A29-9735-BF4667A59C0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feld 22">
            <a:extLst>
              <a:ext uri="{FF2B5EF4-FFF2-40B4-BE49-F238E27FC236}">
                <a16:creationId xmlns:a16="http://schemas.microsoft.com/office/drawing/2014/main" id="{FF38F596-8131-845B-DA8B-11D51BE84E76}"/>
              </a:ext>
            </a:extLst>
          </p:cNvPr>
          <p:cNvSpPr txBox="1"/>
          <p:nvPr/>
        </p:nvSpPr>
        <p:spPr>
          <a:xfrm>
            <a:off x="9622409" y="187641"/>
            <a:ext cx="2546331" cy="523220"/>
          </a:xfrm>
          <a:prstGeom prst="rect">
            <a:avLst/>
          </a:prstGeom>
          <a:noFill/>
        </p:spPr>
        <p:txBody>
          <a:bodyPr wrap="square" rtlCol="0">
            <a:spAutoFit/>
          </a:bodyPr>
          <a:lstStyle/>
          <a:p>
            <a:pPr algn="r"/>
            <a:r>
              <a:rPr lang="de-DE"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ALLTAG IN DER </a:t>
            </a:r>
            <a:r>
              <a:rPr lang="de-DE" sz="1400" b="1" dirty="0">
                <a:solidFill>
                  <a:schemeClr val="bg1"/>
                </a:solidFill>
                <a:latin typeface="Calibri" panose="020F0502020204030204" pitchFamily="34" charset="0"/>
                <a:cs typeface="Calibri" panose="020F0502020204030204" pitchFamily="34" charset="0"/>
              </a:rPr>
              <a:t>KOMMUNE…</a:t>
            </a:r>
            <a:endParaRPr lang="de-DE" sz="1400"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pic>
        <p:nvPicPr>
          <p:cNvPr id="45" name="Grafik 44">
            <a:extLst>
              <a:ext uri="{FF2B5EF4-FFF2-40B4-BE49-F238E27FC236}">
                <a16:creationId xmlns:a16="http://schemas.microsoft.com/office/drawing/2014/main" id="{02348A49-D1E8-E0D8-FBAB-10B238BEB623}"/>
              </a:ext>
            </a:extLst>
          </p:cNvPr>
          <p:cNvPicPr>
            <a:picLocks noChangeAspect="1"/>
          </p:cNvPicPr>
          <p:nvPr/>
        </p:nvPicPr>
        <p:blipFill>
          <a:blip r:embed="rId3"/>
          <a:stretch>
            <a:fillRect/>
          </a:stretch>
        </p:blipFill>
        <p:spPr>
          <a:xfrm>
            <a:off x="6294851" y="992296"/>
            <a:ext cx="5680022" cy="5617053"/>
          </a:xfrm>
          <a:prstGeom prst="ellipse">
            <a:avLst/>
          </a:prstGeom>
          <a:ln>
            <a:noFill/>
          </a:ln>
          <a:effectLst>
            <a:softEdge rad="63500"/>
          </a:effectLst>
        </p:spPr>
      </p:pic>
      <p:sp>
        <p:nvSpPr>
          <p:cNvPr id="47" name="Rechteck 46">
            <a:extLst>
              <a:ext uri="{FF2B5EF4-FFF2-40B4-BE49-F238E27FC236}">
                <a16:creationId xmlns:a16="http://schemas.microsoft.com/office/drawing/2014/main" id="{2A99DB67-DFD3-A816-80D0-4F7A6D46A6FE}"/>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Textfeld 47">
            <a:extLst>
              <a:ext uri="{FF2B5EF4-FFF2-40B4-BE49-F238E27FC236}">
                <a16:creationId xmlns:a16="http://schemas.microsoft.com/office/drawing/2014/main" id="{E8A12C58-6744-E739-553E-F8C2827A9F58}"/>
              </a:ext>
            </a:extLst>
          </p:cNvPr>
          <p:cNvSpPr txBox="1"/>
          <p:nvPr/>
        </p:nvSpPr>
        <p:spPr>
          <a:xfrm>
            <a:off x="9713593" y="200819"/>
            <a:ext cx="2546331" cy="523220"/>
          </a:xfrm>
          <a:prstGeom prst="rect">
            <a:avLst/>
          </a:prstGeom>
          <a:noFill/>
        </p:spPr>
        <p:txBody>
          <a:bodyPr wrap="square" rtlCol="0">
            <a:spAutoFit/>
          </a:bodyPr>
          <a:lstStyle/>
          <a:p>
            <a:pPr algn="r"/>
            <a:r>
              <a:rPr lang="de-DE" sz="14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ALLTAG IM LEBEN MIT DEMENZ</a:t>
            </a:r>
            <a:endParaRPr lang="de-DE" sz="1400" b="1"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133" name="Foliennummernplatzhalter 15">
            <a:extLst>
              <a:ext uri="{FF2B5EF4-FFF2-40B4-BE49-F238E27FC236}">
                <a16:creationId xmlns:a16="http://schemas.microsoft.com/office/drawing/2014/main" id="{A43A3F0E-1820-43F1-AC28-3BD89A8F9A3D}"/>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pPr algn="ctr"/>
              <a:t>3</a:t>
            </a:fld>
            <a:endParaRPr lang="de-DE" dirty="0"/>
          </a:p>
        </p:txBody>
      </p:sp>
      <p:sp>
        <p:nvSpPr>
          <p:cNvPr id="134" name="Datumsplatzhalter 9">
            <a:extLst>
              <a:ext uri="{FF2B5EF4-FFF2-40B4-BE49-F238E27FC236}">
                <a16:creationId xmlns:a16="http://schemas.microsoft.com/office/drawing/2014/main" id="{DA9FF1D5-13BE-3DEA-A169-D9BEEDC5A029}"/>
              </a:ext>
            </a:extLst>
          </p:cNvPr>
          <p:cNvSpPr>
            <a:spLocks noGrp="1"/>
          </p:cNvSpPr>
          <p:nvPr>
            <p:ph type="dt" sz="half" idx="10"/>
          </p:nvPr>
        </p:nvSpPr>
        <p:spPr>
          <a:xfrm>
            <a:off x="9568530" y="6482849"/>
            <a:ext cx="2623468" cy="365125"/>
          </a:xfrm>
        </p:spPr>
        <p:txBody>
          <a:bodyPr/>
          <a:lstStyle/>
          <a:p>
            <a:fld id="{C67C4367-C484-8B4F-BEB9-8748C6912B09}" type="datetime3">
              <a:rPr lang="de-DE" smtClean="0"/>
              <a:t>20/06/23</a:t>
            </a:fld>
            <a:endParaRPr lang="de-DE" dirty="0"/>
          </a:p>
        </p:txBody>
      </p:sp>
      <p:sp>
        <p:nvSpPr>
          <p:cNvPr id="137" name="Titel 1">
            <a:extLst>
              <a:ext uri="{FF2B5EF4-FFF2-40B4-BE49-F238E27FC236}">
                <a16:creationId xmlns:a16="http://schemas.microsoft.com/office/drawing/2014/main" id="{25CC5DE3-8523-C31B-AB43-DE97CB7D52BC}"/>
              </a:ext>
            </a:extLst>
          </p:cNvPr>
          <p:cNvSpPr txBox="1">
            <a:spLocks/>
          </p:cNvSpPr>
          <p:nvPr/>
        </p:nvSpPr>
        <p:spPr>
          <a:xfrm>
            <a:off x="385082" y="328671"/>
            <a:ext cx="9616388" cy="10351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en-US" sz="3600" dirty="0" err="1">
                <a:latin typeface="Calibri" panose="020F0502020204030204" pitchFamily="34" charset="0"/>
                <a:cs typeface="Calibri" panose="020F0502020204030204" pitchFamily="34" charset="0"/>
              </a:rPr>
              <a:t>dIE</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wELT</a:t>
            </a:r>
            <a:r>
              <a:rPr lang="en-US" sz="3600" dirty="0">
                <a:latin typeface="Calibri" panose="020F0502020204030204" pitchFamily="34" charset="0"/>
                <a:cs typeface="Calibri" panose="020F0502020204030204" pitchFamily="34" charset="0"/>
              </a:rPr>
              <a:t> STEHT </a:t>
            </a:r>
            <a:r>
              <a:rPr lang="en-US" sz="3600" dirty="0" err="1">
                <a:latin typeface="Calibri" panose="020F0502020204030204" pitchFamily="34" charset="0"/>
                <a:cs typeface="Calibri" panose="020F0502020204030204" pitchFamily="34" charset="0"/>
              </a:rPr>
              <a:t>kOPF</a:t>
            </a:r>
            <a:r>
              <a:rPr lang="en-US" sz="3600" dirty="0">
                <a:latin typeface="Calibri" panose="020F0502020204030204" pitchFamily="34" charset="0"/>
                <a:cs typeface="Calibri" panose="020F0502020204030204" pitchFamily="34" charset="0"/>
              </a:rPr>
              <a:t> </a:t>
            </a:r>
            <a:endParaRPr lang="de-DE" sz="3500" dirty="0">
              <a:latin typeface="Calibri" panose="020F0502020204030204" pitchFamily="34" charset="0"/>
              <a:cs typeface="Calibri" panose="020F0502020204030204" pitchFamily="34" charset="0"/>
            </a:endParaRPr>
          </a:p>
        </p:txBody>
      </p:sp>
      <p:pic>
        <p:nvPicPr>
          <p:cNvPr id="139" name="Grafik 138" descr="eco-Verband hat Digitalisierung, DSGVO und Blockchain auf ...">
            <a:extLst>
              <a:ext uri="{FF2B5EF4-FFF2-40B4-BE49-F238E27FC236}">
                <a16:creationId xmlns:a16="http://schemas.microsoft.com/office/drawing/2014/main" id="{752D57D6-4B03-1CC1-7A86-C3466BB29050}"/>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p:blipFill>
        <p:spPr>
          <a:xfrm>
            <a:off x="304641" y="1130079"/>
            <a:ext cx="5506886" cy="5506902"/>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0"/>
          </a:effectLst>
        </p:spPr>
      </p:pic>
    </p:spTree>
    <p:extLst>
      <p:ext uri="{BB962C8B-B14F-4D97-AF65-F5344CB8AC3E}">
        <p14:creationId xmlns:p14="http://schemas.microsoft.com/office/powerpoint/2010/main" val="247431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4">
            <a:extLst>
              <a:ext uri="{FF2B5EF4-FFF2-40B4-BE49-F238E27FC236}">
                <a16:creationId xmlns:a16="http://schemas.microsoft.com/office/drawing/2014/main" id="{C1EFEEBA-8809-DC09-2A62-4764FD8BEE3F}"/>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flipV="1">
            <a:off x="0" y="0"/>
            <a:ext cx="12192000" cy="6861175"/>
            <a:chOff x="0" y="-1"/>
            <a:chExt cx="12191999" cy="6861601"/>
          </a:xfrm>
        </p:grpSpPr>
        <p:sp>
          <p:nvSpPr>
            <p:cNvPr id="46" name="Rectangle 45">
              <a:extLst>
                <a:ext uri="{FF2B5EF4-FFF2-40B4-BE49-F238E27FC236}">
                  <a16:creationId xmlns:a16="http://schemas.microsoft.com/office/drawing/2014/main" id="{EA1CB260-BD53-88F0-EE60-050E7C3AAD14}"/>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7" name="Oval 46">
              <a:extLst>
                <a:ext uri="{FF2B5EF4-FFF2-40B4-BE49-F238E27FC236}">
                  <a16:creationId xmlns:a16="http://schemas.microsoft.com/office/drawing/2014/main" id="{0EEF38ED-D1C8-8861-4F2E-512F34541304}"/>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8" name="Oval 47">
              <a:extLst>
                <a:ext uri="{FF2B5EF4-FFF2-40B4-BE49-F238E27FC236}">
                  <a16:creationId xmlns:a16="http://schemas.microsoft.com/office/drawing/2014/main" id="{65221EEE-1635-6291-E810-12799D038541}"/>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grpSp>
          <p:nvGrpSpPr>
            <p:cNvPr id="17463" name="Group 48">
              <a:extLst>
                <a:ext uri="{FF2B5EF4-FFF2-40B4-BE49-F238E27FC236}">
                  <a16:creationId xmlns:a16="http://schemas.microsoft.com/office/drawing/2014/main" id="{F60E97B5-CDA3-AA1A-1D05-D7194984D8AC}"/>
                </a:ext>
                <a:ext uri="{C183D7F6-B498-43B3-948B-1728B52AA6E4}">
                  <adec:decorative xmlns:adec="http://schemas.microsoft.com/office/drawing/2017/decorative" val="1"/>
                </a:ext>
              </a:extLst>
            </p:cNvPr>
            <p:cNvGrpSpPr>
              <a:grpSpLocks noChangeAspect="1"/>
            </p:cNvGrpSpPr>
            <p:nvPr/>
          </p:nvGrpSpPr>
          <p:grpSpPr bwMode="auto">
            <a:xfrm rot="10800000">
              <a:off x="0" y="-1"/>
              <a:ext cx="10800000" cy="6858000"/>
              <a:chOff x="2328000" y="0"/>
              <a:chExt cx="2880000" cy="1440000"/>
            </a:xfrm>
          </p:grpSpPr>
          <p:sp>
            <p:nvSpPr>
              <p:cNvPr id="51" name="Rectangle 50">
                <a:extLst>
                  <a:ext uri="{FF2B5EF4-FFF2-40B4-BE49-F238E27FC236}">
                    <a16:creationId xmlns:a16="http://schemas.microsoft.com/office/drawing/2014/main" id="{80CCAA98-FB3C-6F53-593B-87C51326F40D}"/>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52" name="Rectangle 51">
                <a:extLst>
                  <a:ext uri="{FF2B5EF4-FFF2-40B4-BE49-F238E27FC236}">
                    <a16:creationId xmlns:a16="http://schemas.microsoft.com/office/drawing/2014/main" id="{D4D12C18-E25C-BF7F-75CF-CEF5B9B819BD}"/>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0" name="Rectangle 49">
              <a:extLst>
                <a:ext uri="{FF2B5EF4-FFF2-40B4-BE49-F238E27FC236}">
                  <a16:creationId xmlns:a16="http://schemas.microsoft.com/office/drawing/2014/main" id="{F80BCF65-BA00-6764-750A-5B4A8191934D}"/>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4" name="Rectangle 53" descr="&quot;&quot;">
            <a:extLst>
              <a:ext uri="{FF2B5EF4-FFF2-40B4-BE49-F238E27FC236}">
                <a16:creationId xmlns:a16="http://schemas.microsoft.com/office/drawing/2014/main" id="{683C385C-3066-22DA-9830-2EAFCEA686BC}"/>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useBgFill="1">
        <p:nvSpPr>
          <p:cNvPr id="56" name="Rectangle 55" descr="&quot;&quot;">
            <a:extLst>
              <a:ext uri="{FF2B5EF4-FFF2-40B4-BE49-F238E27FC236}">
                <a16:creationId xmlns:a16="http://schemas.microsoft.com/office/drawing/2014/main" id="{307F233D-A24A-BBEA-23F2-FCD18E54538A}"/>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7413" name="Group 57">
            <a:extLst>
              <a:ext uri="{FF2B5EF4-FFF2-40B4-BE49-F238E27FC236}">
                <a16:creationId xmlns:a16="http://schemas.microsoft.com/office/drawing/2014/main" id="{263A6D9F-35DA-13CD-9545-C5BB2F96CE2C}"/>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0"/>
            <a:ext cx="12192000" cy="6861175"/>
            <a:chOff x="1" y="0"/>
            <a:chExt cx="12191999" cy="6861600"/>
          </a:xfrm>
        </p:grpSpPr>
        <p:sp>
          <p:nvSpPr>
            <p:cNvPr id="59" name="Rectangle 58">
              <a:extLst>
                <a:ext uri="{FF2B5EF4-FFF2-40B4-BE49-F238E27FC236}">
                  <a16:creationId xmlns:a16="http://schemas.microsoft.com/office/drawing/2014/main" id="{6D608820-DAFB-DBE7-3304-14A9DBB840FC}"/>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Oval 59">
              <a:extLst>
                <a:ext uri="{FF2B5EF4-FFF2-40B4-BE49-F238E27FC236}">
                  <a16:creationId xmlns:a16="http://schemas.microsoft.com/office/drawing/2014/main" id="{B873E4BC-A944-16AC-A275-19C5A1607539}"/>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3" name="Oval 60">
              <a:extLst>
                <a:ext uri="{FF2B5EF4-FFF2-40B4-BE49-F238E27FC236}">
                  <a16:creationId xmlns:a16="http://schemas.microsoft.com/office/drawing/2014/main" id="{68B365F3-0422-7E8D-7734-F582CF91C32E}"/>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7437" name="Group 61">
              <a:extLst>
                <a:ext uri="{FF2B5EF4-FFF2-40B4-BE49-F238E27FC236}">
                  <a16:creationId xmlns:a16="http://schemas.microsoft.com/office/drawing/2014/main" id="{EED94783-D979-394C-A0D5-E189C78CC973}"/>
                </a:ext>
                <a:ext uri="{C183D7F6-B498-43B3-948B-1728B52AA6E4}">
                  <adec:decorative xmlns:adec="http://schemas.microsoft.com/office/drawing/2017/decorative" val="1"/>
                </a:ext>
              </a:extLst>
            </p:cNvPr>
            <p:cNvGrpSpPr>
              <a:grpSpLocks noChangeAspect="1"/>
            </p:cNvGrpSpPr>
            <p:nvPr/>
          </p:nvGrpSpPr>
          <p:grpSpPr bwMode="auto">
            <a:xfrm>
              <a:off x="690092" y="0"/>
              <a:ext cx="10800000" cy="6858000"/>
              <a:chOff x="2328000" y="0"/>
              <a:chExt cx="2880000" cy="1440000"/>
            </a:xfrm>
          </p:grpSpPr>
          <p:sp>
            <p:nvSpPr>
              <p:cNvPr id="84" name="Rectangle 66">
                <a:extLst>
                  <a:ext uri="{FF2B5EF4-FFF2-40B4-BE49-F238E27FC236}">
                    <a16:creationId xmlns:a16="http://schemas.microsoft.com/office/drawing/2014/main" id="{B1315904-3D8A-A99C-1152-616B228C6BF8}"/>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Rectangle 67">
                <a:extLst>
                  <a:ext uri="{FF2B5EF4-FFF2-40B4-BE49-F238E27FC236}">
                    <a16:creationId xmlns:a16="http://schemas.microsoft.com/office/drawing/2014/main" id="{6621015F-7B53-2A88-ADC1-812A34CC7009}"/>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7438" name="Group 62">
              <a:extLst>
                <a:ext uri="{FF2B5EF4-FFF2-40B4-BE49-F238E27FC236}">
                  <a16:creationId xmlns:a16="http://schemas.microsoft.com/office/drawing/2014/main" id="{0977BCD9-3132-0387-34F6-FB426FF33167}"/>
                </a:ext>
                <a:ext uri="{C183D7F6-B498-43B3-948B-1728B52AA6E4}">
                  <adec:decorative xmlns:adec="http://schemas.microsoft.com/office/drawing/2017/decorative" val="1"/>
                </a:ext>
              </a:extLst>
            </p:cNvPr>
            <p:cNvGrpSpPr>
              <a:grpSpLocks noChangeAspect="1"/>
            </p:cNvGrpSpPr>
            <p:nvPr/>
          </p:nvGrpSpPr>
          <p:grpSpPr bwMode="auto">
            <a:xfrm rot="5400000">
              <a:off x="7048499" y="1714500"/>
              <a:ext cx="6858000" cy="3429000"/>
              <a:chOff x="0" y="0"/>
              <a:chExt cx="2880000" cy="1440000"/>
            </a:xfrm>
          </p:grpSpPr>
          <p:sp>
            <p:nvSpPr>
              <p:cNvPr id="86" name="Rectangle 64">
                <a:extLst>
                  <a:ext uri="{FF2B5EF4-FFF2-40B4-BE49-F238E27FC236}">
                    <a16:creationId xmlns:a16="http://schemas.microsoft.com/office/drawing/2014/main" id="{55FB3F9A-DAB0-90D6-F0BC-20F212492FCF}"/>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Rectangle 65">
                <a:extLst>
                  <a:ext uri="{FF2B5EF4-FFF2-40B4-BE49-F238E27FC236}">
                    <a16:creationId xmlns:a16="http://schemas.microsoft.com/office/drawing/2014/main" id="{BFD751F5-972F-013B-6EB5-C1684A2FB9B9}"/>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8" name="Rectangle 63">
              <a:extLst>
                <a:ext uri="{FF2B5EF4-FFF2-40B4-BE49-F238E27FC236}">
                  <a16:creationId xmlns:a16="http://schemas.microsoft.com/office/drawing/2014/main" id="{863D2B66-6CB6-9CB5-8011-0FA8D41DFB6B}"/>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9" name="Rectangle 69" descr="&quot;&quot;">
            <a:extLst>
              <a:ext uri="{FF2B5EF4-FFF2-40B4-BE49-F238E27FC236}">
                <a16:creationId xmlns:a16="http://schemas.microsoft.com/office/drawing/2014/main" id="{F2BE645F-D1AB-99C4-B6CE-24D7AEC10CE7}"/>
              </a:ext>
            </a:extLst>
          </p:cNvPr>
          <p:cNvSpPr>
            <a:spLocks noGrp="1" noRot="1" noChangeAspect="1" noMove="1" noResize="1" noEditPoints="1" noAdjustHandles="1" noChangeArrowheads="1" noChangeShapeType="1" noTextEdit="1"/>
          </p:cNvSpPr>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grpSp>
        <p:nvGrpSpPr>
          <p:cNvPr id="17415" name="Group 71">
            <a:extLst>
              <a:ext uri="{FF2B5EF4-FFF2-40B4-BE49-F238E27FC236}">
                <a16:creationId xmlns:a16="http://schemas.microsoft.com/office/drawing/2014/main" id="{6E0DAC73-02E9-EEE6-1397-729FF9F65A70}"/>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rot="5400000" flipH="1">
            <a:off x="491332" y="810419"/>
            <a:ext cx="6132512" cy="5784850"/>
            <a:chOff x="4925125" y="3600"/>
            <a:chExt cx="7266875" cy="6854400"/>
          </a:xfrm>
        </p:grpSpPr>
        <p:sp>
          <p:nvSpPr>
            <p:cNvPr id="91" name="Oval 72">
              <a:extLst>
                <a:ext uri="{FF2B5EF4-FFF2-40B4-BE49-F238E27FC236}">
                  <a16:creationId xmlns:a16="http://schemas.microsoft.com/office/drawing/2014/main" id="{76591164-19F3-67A4-75BE-D313628210D5}"/>
                </a:ext>
              </a:extLst>
            </p:cNvPr>
            <p:cNvSpPr>
              <a:spLocks noChangeAspect="1"/>
            </p:cNvSpPr>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 name="Oval 73">
              <a:extLst>
                <a:ext uri="{FF2B5EF4-FFF2-40B4-BE49-F238E27FC236}">
                  <a16:creationId xmlns:a16="http://schemas.microsoft.com/office/drawing/2014/main" id="{A1D98E88-1FDF-07B7-A8ED-6EA162D1D48D}"/>
                </a:ext>
              </a:extLst>
            </p:cNvPr>
            <p:cNvSpPr>
              <a:spLocks noChangeAspect="1"/>
            </p:cNvSpPr>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74">
              <a:extLst>
                <a:ext uri="{FF2B5EF4-FFF2-40B4-BE49-F238E27FC236}">
                  <a16:creationId xmlns:a16="http://schemas.microsoft.com/office/drawing/2014/main" id="{83E3288C-01B7-166E-73F5-083D49269712}"/>
                </a:ext>
              </a:extLst>
            </p:cNvPr>
            <p:cNvSpPr>
              <a:spLocks noChangeAspect="1"/>
            </p:cNvSpPr>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aphicFrame>
        <p:nvGraphicFramePr>
          <p:cNvPr id="8" name="Diagramm 7">
            <a:extLst>
              <a:ext uri="{FF2B5EF4-FFF2-40B4-BE49-F238E27FC236}">
                <a16:creationId xmlns:a16="http://schemas.microsoft.com/office/drawing/2014/main" id="{EABA9355-85EA-6D5F-1469-830B330D2DAD}"/>
              </a:ext>
            </a:extLst>
          </p:cNvPr>
          <p:cNvGraphicFramePr/>
          <p:nvPr>
            <p:extLst>
              <p:ext uri="{D42A27DB-BD31-4B8C-83A1-F6EECF244321}">
                <p14:modId xmlns:p14="http://schemas.microsoft.com/office/powerpoint/2010/main" val="3952708755"/>
              </p:ext>
            </p:extLst>
          </p:nvPr>
        </p:nvGraphicFramePr>
        <p:xfrm>
          <a:off x="3474550" y="-106088"/>
          <a:ext cx="8755402" cy="68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418" name="Titel 10">
            <a:extLst>
              <a:ext uri="{FF2B5EF4-FFF2-40B4-BE49-F238E27FC236}">
                <a16:creationId xmlns:a16="http://schemas.microsoft.com/office/drawing/2014/main" id="{77BF4063-B98E-F60A-3A25-7B6918C0387D}"/>
              </a:ext>
            </a:extLst>
          </p:cNvPr>
          <p:cNvSpPr>
            <a:spLocks noGrp="1" noChangeArrowheads="1"/>
          </p:cNvSpPr>
          <p:nvPr>
            <p:ph type="title"/>
          </p:nvPr>
        </p:nvSpPr>
        <p:spPr>
          <a:xfrm>
            <a:off x="103188" y="47625"/>
            <a:ext cx="11515725" cy="420688"/>
          </a:xfrm>
        </p:spPr>
        <p:txBody>
          <a:bodyPr>
            <a:normAutofit fontScale="90000"/>
          </a:bodyPr>
          <a:lstStyle/>
          <a:p>
            <a:r>
              <a:rPr lang="de-DE" altLang="de-DE" sz="4000" dirty="0">
                <a:latin typeface="Calibri" panose="020F0502020204030204" pitchFamily="34" charset="0"/>
                <a:cs typeface="Calibri" panose="020F0502020204030204" pitchFamily="34" charset="0"/>
              </a:rPr>
              <a:t>LEBEN MIT DEMENZ</a:t>
            </a:r>
          </a:p>
        </p:txBody>
      </p:sp>
      <p:pic>
        <p:nvPicPr>
          <p:cNvPr id="9" name="Grafik 8" descr="Ein Bild, das Text enthält.&#10;&#10;Automatisch generierte Beschreibung">
            <a:extLst>
              <a:ext uri="{FF2B5EF4-FFF2-40B4-BE49-F238E27FC236}">
                <a16:creationId xmlns:a16="http://schemas.microsoft.com/office/drawing/2014/main" id="{9ACDC0C2-E150-BF65-2169-52CF51890FAA}"/>
              </a:ext>
            </a:extLst>
          </p:cNvPr>
          <p:cNvPicPr>
            <a:picLocks noChangeAspect="1"/>
          </p:cNvPicPr>
          <p:nvPr/>
        </p:nvPicPr>
        <p:blipFill>
          <a:blip r:embed="rId8"/>
          <a:stretch>
            <a:fillRect/>
          </a:stretch>
        </p:blipFill>
        <p:spPr>
          <a:xfrm>
            <a:off x="1594230" y="1044393"/>
            <a:ext cx="2249540" cy="5099648"/>
          </a:xfrm>
          <a:prstGeom prst="rect">
            <a:avLst/>
          </a:prstGeom>
        </p:spPr>
      </p:pic>
      <p:sp>
        <p:nvSpPr>
          <p:cNvPr id="10" name="Herz 9">
            <a:extLst>
              <a:ext uri="{FF2B5EF4-FFF2-40B4-BE49-F238E27FC236}">
                <a16:creationId xmlns:a16="http://schemas.microsoft.com/office/drawing/2014/main" id="{B9196655-54C7-B4C3-8709-76AD20422D46}"/>
              </a:ext>
            </a:extLst>
          </p:cNvPr>
          <p:cNvSpPr/>
          <p:nvPr/>
        </p:nvSpPr>
        <p:spPr>
          <a:xfrm rot="19496310">
            <a:off x="1102970" y="642505"/>
            <a:ext cx="914400" cy="919821"/>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 Bild, das draußen, Stein, Pflanze, Blume enthält.&#10;&#10;Automatisch generierte Beschreibung">
            <a:extLst>
              <a:ext uri="{FF2B5EF4-FFF2-40B4-BE49-F238E27FC236}">
                <a16:creationId xmlns:a16="http://schemas.microsoft.com/office/drawing/2014/main" id="{896E124A-A1BC-C887-5460-698A41275E85}"/>
              </a:ext>
            </a:extLst>
          </p:cNvPr>
          <p:cNvPicPr>
            <a:picLocks noChangeAspect="1"/>
          </p:cNvPicPr>
          <p:nvPr/>
        </p:nvPicPr>
        <p:blipFill>
          <a:blip r:embed="rId9">
            <a:alphaModFix amt="69000"/>
            <a:extLst>
              <a:ext uri="{BEBA8EAE-BF5A-486C-A8C5-ECC9F3942E4B}">
                <a14:imgProps xmlns:a14="http://schemas.microsoft.com/office/drawing/2010/main">
                  <a14:imgLayer r:embed="rId10">
                    <a14:imgEffect>
                      <a14:artisticPaintStrokes trans="41000" intensity="4"/>
                    </a14:imgEffect>
                  </a14:imgLayer>
                </a14:imgProps>
              </a:ext>
            </a:extLst>
          </a:blip>
          <a:stretch>
            <a:fillRect/>
          </a:stretch>
        </p:blipFill>
        <p:spPr>
          <a:xfrm>
            <a:off x="6717417" y="2395983"/>
            <a:ext cx="2374900" cy="1879600"/>
          </a:xfrm>
          <a:prstGeom prst="rect">
            <a:avLst/>
          </a:prstGeom>
          <a:effectLst>
            <a:softEdge rad="193988"/>
          </a:effectLst>
        </p:spPr>
      </p:pic>
      <p:sp>
        <p:nvSpPr>
          <p:cNvPr id="77" name="Foliennummernplatzhalter 15">
            <a:extLst>
              <a:ext uri="{FF2B5EF4-FFF2-40B4-BE49-F238E27FC236}">
                <a16:creationId xmlns:a16="http://schemas.microsoft.com/office/drawing/2014/main" id="{F1005AA0-CCFC-1E30-9885-6242900E0E44}"/>
              </a:ext>
            </a:extLst>
          </p:cNvPr>
          <p:cNvSpPr txBox="1">
            <a:spLocks/>
          </p:cNvSpPr>
          <p:nvPr/>
        </p:nvSpPr>
        <p:spPr>
          <a:xfrm>
            <a:off x="4724400" y="6356349"/>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B2C1C12-21C1-4BA4-AB6C-4B543C042EB6}" type="slidenum">
              <a:rPr lang="de-DE" sz="1000" smtClean="0">
                <a:latin typeface="Calibri" panose="020F0502020204030204" pitchFamily="34" charset="0"/>
                <a:cs typeface="Calibri" panose="020F0502020204030204" pitchFamily="34" charset="0"/>
              </a:rPr>
              <a:pPr algn="ctr"/>
              <a:t>4</a:t>
            </a:fld>
            <a:endParaRPr lang="de-DE" sz="1000" dirty="0">
              <a:latin typeface="Calibri" panose="020F0502020204030204" pitchFamily="34" charset="0"/>
              <a:cs typeface="Calibri" panose="020F0502020204030204" pitchFamily="34" charset="0"/>
            </a:endParaRPr>
          </a:p>
        </p:txBody>
      </p:sp>
      <p:sp>
        <p:nvSpPr>
          <p:cNvPr id="90" name="Rechteck 89">
            <a:extLst>
              <a:ext uri="{FF2B5EF4-FFF2-40B4-BE49-F238E27FC236}">
                <a16:creationId xmlns:a16="http://schemas.microsoft.com/office/drawing/2014/main" id="{F900C59A-4FDA-D558-CD11-BA33BE078421}"/>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Textfeld 96">
            <a:extLst>
              <a:ext uri="{FF2B5EF4-FFF2-40B4-BE49-F238E27FC236}">
                <a16:creationId xmlns:a16="http://schemas.microsoft.com/office/drawing/2014/main" id="{67127C72-388C-B801-A1AE-DCAF7C1230D9}"/>
              </a:ext>
            </a:extLst>
          </p:cNvPr>
          <p:cNvSpPr txBox="1"/>
          <p:nvPr/>
        </p:nvSpPr>
        <p:spPr>
          <a:xfrm>
            <a:off x="9753210" y="201711"/>
            <a:ext cx="2491451"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HERAUSFORDERUNG DEMENZ </a:t>
            </a:r>
          </a:p>
          <a:p>
            <a:endParaRPr lang="de-DE" sz="1400" dirty="0">
              <a:solidFill>
                <a:schemeClr val="bg1"/>
              </a:solidFill>
              <a:latin typeface="Arial" panose="020B0604020202020204" pitchFamily="34" charset="0"/>
              <a:cs typeface="Arial" panose="020B0604020202020204" pitchFamily="34" charset="0"/>
            </a:endParaRPr>
          </a:p>
        </p:txBody>
      </p:sp>
      <p:sp>
        <p:nvSpPr>
          <p:cNvPr id="98" name="Datumsplatzhalter 9">
            <a:extLst>
              <a:ext uri="{FF2B5EF4-FFF2-40B4-BE49-F238E27FC236}">
                <a16:creationId xmlns:a16="http://schemas.microsoft.com/office/drawing/2014/main" id="{A661ADE1-A4AA-3AF8-2058-79CF2A4C602E}"/>
              </a:ext>
            </a:extLst>
          </p:cNvPr>
          <p:cNvSpPr txBox="1">
            <a:spLocks/>
          </p:cNvSpPr>
          <p:nvPr/>
        </p:nvSpPr>
        <p:spPr>
          <a:xfrm>
            <a:off x="9575373" y="6490880"/>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44">
            <a:extLst>
              <a:ext uri="{FF2B5EF4-FFF2-40B4-BE49-F238E27FC236}">
                <a16:creationId xmlns:a16="http://schemas.microsoft.com/office/drawing/2014/main" id="{E2276530-59B7-1105-D6D0-8BF284E8344B}"/>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flipV="1">
            <a:off x="0" y="0"/>
            <a:ext cx="12192000" cy="6861175"/>
            <a:chOff x="0" y="-1"/>
            <a:chExt cx="12191999" cy="6861601"/>
          </a:xfrm>
        </p:grpSpPr>
        <p:sp>
          <p:nvSpPr>
            <p:cNvPr id="46" name="Rectangle 45">
              <a:extLst>
                <a:ext uri="{FF2B5EF4-FFF2-40B4-BE49-F238E27FC236}">
                  <a16:creationId xmlns:a16="http://schemas.microsoft.com/office/drawing/2014/main" id="{1C0B47A5-3F12-7A9F-879F-EE4832F74DB5}"/>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7" name="Oval 46">
              <a:extLst>
                <a:ext uri="{FF2B5EF4-FFF2-40B4-BE49-F238E27FC236}">
                  <a16:creationId xmlns:a16="http://schemas.microsoft.com/office/drawing/2014/main" id="{B51D2BB3-125F-E162-8885-F04C4F5CD42D}"/>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8" name="Oval 47">
              <a:extLst>
                <a:ext uri="{FF2B5EF4-FFF2-40B4-BE49-F238E27FC236}">
                  <a16:creationId xmlns:a16="http://schemas.microsoft.com/office/drawing/2014/main" id="{3C2C9202-BD62-3104-4D6F-59624FDF1BD1}"/>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grpSp>
          <p:nvGrpSpPr>
            <p:cNvPr id="19512" name="Group 48">
              <a:extLst>
                <a:ext uri="{FF2B5EF4-FFF2-40B4-BE49-F238E27FC236}">
                  <a16:creationId xmlns:a16="http://schemas.microsoft.com/office/drawing/2014/main" id="{14575392-3007-06A1-A18A-C8E9237EA7A2}"/>
                </a:ext>
                <a:ext uri="{C183D7F6-B498-43B3-948B-1728B52AA6E4}">
                  <adec:decorative xmlns:adec="http://schemas.microsoft.com/office/drawing/2017/decorative" val="1"/>
                </a:ext>
              </a:extLst>
            </p:cNvPr>
            <p:cNvGrpSpPr>
              <a:grpSpLocks noChangeAspect="1"/>
            </p:cNvGrpSpPr>
            <p:nvPr/>
          </p:nvGrpSpPr>
          <p:grpSpPr bwMode="auto">
            <a:xfrm rot="10800000">
              <a:off x="0" y="-1"/>
              <a:ext cx="10800000" cy="6858000"/>
              <a:chOff x="2328000" y="0"/>
              <a:chExt cx="2880000" cy="1440000"/>
            </a:xfrm>
          </p:grpSpPr>
          <p:sp>
            <p:nvSpPr>
              <p:cNvPr id="51" name="Rectangle 50">
                <a:extLst>
                  <a:ext uri="{FF2B5EF4-FFF2-40B4-BE49-F238E27FC236}">
                    <a16:creationId xmlns:a16="http://schemas.microsoft.com/office/drawing/2014/main" id="{5C729ED0-5E2A-8C53-E5EB-845FD5927BF7}"/>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52" name="Rectangle 51">
                <a:extLst>
                  <a:ext uri="{FF2B5EF4-FFF2-40B4-BE49-F238E27FC236}">
                    <a16:creationId xmlns:a16="http://schemas.microsoft.com/office/drawing/2014/main" id="{8127CB3C-C21F-2140-42E6-DE562D6EC63F}"/>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0" name="Rectangle 49">
              <a:extLst>
                <a:ext uri="{FF2B5EF4-FFF2-40B4-BE49-F238E27FC236}">
                  <a16:creationId xmlns:a16="http://schemas.microsoft.com/office/drawing/2014/main" id="{DA1B4185-2B56-3DDF-8331-E503C508E612}"/>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4" name="Rectangle 53" descr="&quot;&quot;">
            <a:extLst>
              <a:ext uri="{FF2B5EF4-FFF2-40B4-BE49-F238E27FC236}">
                <a16:creationId xmlns:a16="http://schemas.microsoft.com/office/drawing/2014/main" id="{AFE90C50-7A61-BA8B-C76D-0F2D4E0D6D2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useBgFill="1">
        <p:nvSpPr>
          <p:cNvPr id="56" name="Rectangle 55" descr="&quot;&quot;">
            <a:extLst>
              <a:ext uri="{FF2B5EF4-FFF2-40B4-BE49-F238E27FC236}">
                <a16:creationId xmlns:a16="http://schemas.microsoft.com/office/drawing/2014/main" id="{60B3BD17-A986-EC86-E68D-E7443BCB47CF}"/>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19461" name="Group 57">
            <a:extLst>
              <a:ext uri="{FF2B5EF4-FFF2-40B4-BE49-F238E27FC236}">
                <a16:creationId xmlns:a16="http://schemas.microsoft.com/office/drawing/2014/main" id="{A510FA4B-569D-8C88-F0B3-CC37909E3B08}"/>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0"/>
            <a:ext cx="12192000" cy="6861175"/>
            <a:chOff x="1" y="0"/>
            <a:chExt cx="12191999" cy="6861600"/>
          </a:xfrm>
        </p:grpSpPr>
        <p:sp>
          <p:nvSpPr>
            <p:cNvPr id="59" name="Rectangle 58">
              <a:extLst>
                <a:ext uri="{FF2B5EF4-FFF2-40B4-BE49-F238E27FC236}">
                  <a16:creationId xmlns:a16="http://schemas.microsoft.com/office/drawing/2014/main" id="{0900E381-2CEF-5B10-CDAD-E4D526125A95}"/>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Oval 59">
              <a:extLst>
                <a:ext uri="{FF2B5EF4-FFF2-40B4-BE49-F238E27FC236}">
                  <a16:creationId xmlns:a16="http://schemas.microsoft.com/office/drawing/2014/main" id="{ED22C556-838F-E161-6E05-C3CF5BCEE9C7}"/>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3" name="Oval 60">
              <a:extLst>
                <a:ext uri="{FF2B5EF4-FFF2-40B4-BE49-F238E27FC236}">
                  <a16:creationId xmlns:a16="http://schemas.microsoft.com/office/drawing/2014/main" id="{E513A88C-EAC2-52FB-93D3-DE9D43532E43}"/>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19486" name="Group 61">
              <a:extLst>
                <a:ext uri="{FF2B5EF4-FFF2-40B4-BE49-F238E27FC236}">
                  <a16:creationId xmlns:a16="http://schemas.microsoft.com/office/drawing/2014/main" id="{525A6974-11C0-5768-C0F9-D71A63CE560C}"/>
                </a:ext>
                <a:ext uri="{C183D7F6-B498-43B3-948B-1728B52AA6E4}">
                  <adec:decorative xmlns:adec="http://schemas.microsoft.com/office/drawing/2017/decorative" val="1"/>
                </a:ext>
              </a:extLst>
            </p:cNvPr>
            <p:cNvGrpSpPr>
              <a:grpSpLocks noChangeAspect="1"/>
            </p:cNvGrpSpPr>
            <p:nvPr/>
          </p:nvGrpSpPr>
          <p:grpSpPr bwMode="auto">
            <a:xfrm>
              <a:off x="690092" y="0"/>
              <a:ext cx="10800000" cy="6858000"/>
              <a:chOff x="2328000" y="0"/>
              <a:chExt cx="2880000" cy="1440000"/>
            </a:xfrm>
          </p:grpSpPr>
          <p:sp>
            <p:nvSpPr>
              <p:cNvPr id="84" name="Rectangle 66">
                <a:extLst>
                  <a:ext uri="{FF2B5EF4-FFF2-40B4-BE49-F238E27FC236}">
                    <a16:creationId xmlns:a16="http://schemas.microsoft.com/office/drawing/2014/main" id="{8D353D3D-3680-2444-75D4-52A051FFB7E3}"/>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Rectangle 67">
                <a:extLst>
                  <a:ext uri="{FF2B5EF4-FFF2-40B4-BE49-F238E27FC236}">
                    <a16:creationId xmlns:a16="http://schemas.microsoft.com/office/drawing/2014/main" id="{E8814A24-C7A7-44D9-B050-E36EA5B5AAA2}"/>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19487" name="Group 62">
              <a:extLst>
                <a:ext uri="{FF2B5EF4-FFF2-40B4-BE49-F238E27FC236}">
                  <a16:creationId xmlns:a16="http://schemas.microsoft.com/office/drawing/2014/main" id="{6927D2F6-3C8E-5A49-E8A8-E7C10F8904B3}"/>
                </a:ext>
                <a:ext uri="{C183D7F6-B498-43B3-948B-1728B52AA6E4}">
                  <adec:decorative xmlns:adec="http://schemas.microsoft.com/office/drawing/2017/decorative" val="1"/>
                </a:ext>
              </a:extLst>
            </p:cNvPr>
            <p:cNvGrpSpPr>
              <a:grpSpLocks noChangeAspect="1"/>
            </p:cNvGrpSpPr>
            <p:nvPr/>
          </p:nvGrpSpPr>
          <p:grpSpPr bwMode="auto">
            <a:xfrm rot="5400000">
              <a:off x="7048499" y="1714500"/>
              <a:ext cx="6858000" cy="3429000"/>
              <a:chOff x="0" y="0"/>
              <a:chExt cx="2880000" cy="1440000"/>
            </a:xfrm>
          </p:grpSpPr>
          <p:sp>
            <p:nvSpPr>
              <p:cNvPr id="86" name="Rectangle 64">
                <a:extLst>
                  <a:ext uri="{FF2B5EF4-FFF2-40B4-BE49-F238E27FC236}">
                    <a16:creationId xmlns:a16="http://schemas.microsoft.com/office/drawing/2014/main" id="{FFEA492A-329A-3701-AF04-CD7E8EE02C8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Rectangle 65">
                <a:extLst>
                  <a:ext uri="{FF2B5EF4-FFF2-40B4-BE49-F238E27FC236}">
                    <a16:creationId xmlns:a16="http://schemas.microsoft.com/office/drawing/2014/main" id="{1A3158F2-9110-3DF6-9EE2-0009F3FA0B1F}"/>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8" name="Rectangle 63">
              <a:extLst>
                <a:ext uri="{FF2B5EF4-FFF2-40B4-BE49-F238E27FC236}">
                  <a16:creationId xmlns:a16="http://schemas.microsoft.com/office/drawing/2014/main" id="{80EEFB63-6405-CFFF-A6AD-493B449A1F68}"/>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9" name="Rectangle 69" descr="&quot;&quot;">
            <a:extLst>
              <a:ext uri="{FF2B5EF4-FFF2-40B4-BE49-F238E27FC236}">
                <a16:creationId xmlns:a16="http://schemas.microsoft.com/office/drawing/2014/main" id="{911FCB87-28BF-77F5-EBBB-6402113BB544}"/>
              </a:ext>
            </a:extLst>
          </p:cNvPr>
          <p:cNvSpPr>
            <a:spLocks noGrp="1" noRot="1" noChangeAspect="1" noMove="1" noResize="1" noEditPoints="1" noAdjustHandles="1" noChangeArrowheads="1" noChangeShapeType="1" noTextEdit="1"/>
          </p:cNvSpPr>
          <p:nvPr/>
        </p:nvSpPr>
        <p:spPr>
          <a:xfrm flipH="1">
            <a:off x="0" y="0"/>
            <a:ext cx="12192000" cy="6858000"/>
          </a:xfrm>
          <a:prstGeom prst="rect">
            <a:avLst/>
          </a:prstGeom>
          <a:gradFill flip="none" rotWithShape="1">
            <a:gsLst>
              <a:gs pos="0">
                <a:schemeClr val="bg2">
                  <a:alpha val="60000"/>
                </a:schemeClr>
              </a:gs>
              <a:gs pos="37000">
                <a:schemeClr val="bg2">
                  <a:alpha val="60000"/>
                </a:schemeClr>
              </a:gs>
              <a:gs pos="79000">
                <a:schemeClr val="bg2">
                  <a:alpha val="0"/>
                </a:schemeClr>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grpSp>
        <p:nvGrpSpPr>
          <p:cNvPr id="19463" name="Group 71">
            <a:extLst>
              <a:ext uri="{FF2B5EF4-FFF2-40B4-BE49-F238E27FC236}">
                <a16:creationId xmlns:a16="http://schemas.microsoft.com/office/drawing/2014/main" id="{220488F0-E37D-76C3-3D13-43C3E441EE89}"/>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rot="5400000" flipH="1">
            <a:off x="491332" y="810419"/>
            <a:ext cx="6132512" cy="5784850"/>
            <a:chOff x="4925125" y="3600"/>
            <a:chExt cx="7266875" cy="6854400"/>
          </a:xfrm>
        </p:grpSpPr>
        <p:sp>
          <p:nvSpPr>
            <p:cNvPr id="91" name="Oval 72">
              <a:extLst>
                <a:ext uri="{FF2B5EF4-FFF2-40B4-BE49-F238E27FC236}">
                  <a16:creationId xmlns:a16="http://schemas.microsoft.com/office/drawing/2014/main" id="{6B22FE6A-755D-F47A-B7AD-C30FD132B8AD}"/>
                </a:ext>
              </a:extLst>
            </p:cNvPr>
            <p:cNvSpPr>
              <a:spLocks noChangeAspect="1"/>
            </p:cNvSpPr>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 name="Oval 73">
              <a:extLst>
                <a:ext uri="{FF2B5EF4-FFF2-40B4-BE49-F238E27FC236}">
                  <a16:creationId xmlns:a16="http://schemas.microsoft.com/office/drawing/2014/main" id="{87B0CF15-2AE6-AB36-31FA-F3398EC3A369}"/>
                </a:ext>
              </a:extLst>
            </p:cNvPr>
            <p:cNvSpPr>
              <a:spLocks noChangeAspect="1"/>
            </p:cNvSpPr>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74">
              <a:extLst>
                <a:ext uri="{FF2B5EF4-FFF2-40B4-BE49-F238E27FC236}">
                  <a16:creationId xmlns:a16="http://schemas.microsoft.com/office/drawing/2014/main" id="{EAA176CE-FE52-1D6C-3BB1-8A3EE172E449}"/>
                </a:ext>
              </a:extLst>
            </p:cNvPr>
            <p:cNvSpPr>
              <a:spLocks noChangeAspect="1"/>
            </p:cNvSpPr>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aphicFrame>
        <p:nvGraphicFramePr>
          <p:cNvPr id="8" name="Diagramm 7">
            <a:extLst>
              <a:ext uri="{FF2B5EF4-FFF2-40B4-BE49-F238E27FC236}">
                <a16:creationId xmlns:a16="http://schemas.microsoft.com/office/drawing/2014/main" id="{905573E5-25F2-2AAC-AC75-0519EA416B7E}"/>
              </a:ext>
            </a:extLst>
          </p:cNvPr>
          <p:cNvGraphicFramePr/>
          <p:nvPr>
            <p:extLst>
              <p:ext uri="{D42A27DB-BD31-4B8C-83A1-F6EECF244321}">
                <p14:modId xmlns:p14="http://schemas.microsoft.com/office/powerpoint/2010/main" val="3499077193"/>
              </p:ext>
            </p:extLst>
          </p:nvPr>
        </p:nvGraphicFramePr>
        <p:xfrm>
          <a:off x="3581854" y="52920"/>
          <a:ext cx="8755402" cy="68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5" name="Titel 10">
            <a:extLst>
              <a:ext uri="{FF2B5EF4-FFF2-40B4-BE49-F238E27FC236}">
                <a16:creationId xmlns:a16="http://schemas.microsoft.com/office/drawing/2014/main" id="{EE02EC96-7AFB-D9B0-A5E4-3A94F2221C91}"/>
              </a:ext>
            </a:extLst>
          </p:cNvPr>
          <p:cNvSpPr>
            <a:spLocks noGrp="1" noChangeArrowheads="1"/>
          </p:cNvSpPr>
          <p:nvPr>
            <p:ph type="title"/>
          </p:nvPr>
        </p:nvSpPr>
        <p:spPr>
          <a:xfrm>
            <a:off x="76199" y="63500"/>
            <a:ext cx="5756938" cy="1649026"/>
          </a:xfrm>
        </p:spPr>
        <p:txBody>
          <a:bodyPr>
            <a:normAutofit fontScale="90000"/>
          </a:bodyPr>
          <a:lstStyle/>
          <a:p>
            <a:r>
              <a:rPr lang="de-DE" altLang="de-DE" sz="4000" dirty="0">
                <a:latin typeface="Calibri" panose="020F0502020204030204" pitchFamily="34" charset="0"/>
                <a:cs typeface="Calibri" panose="020F0502020204030204" pitchFamily="34" charset="0"/>
              </a:rPr>
              <a:t>ALZHEIMER DEUTSCHLAND</a:t>
            </a:r>
            <a:br>
              <a:rPr lang="de-DE" altLang="de-DE" sz="4000" dirty="0">
                <a:latin typeface="Calibri" panose="020F0502020204030204" pitchFamily="34" charset="0"/>
                <a:cs typeface="Calibri" panose="020F0502020204030204" pitchFamily="34" charset="0"/>
              </a:rPr>
            </a:br>
            <a:r>
              <a:rPr lang="de-DE" altLang="de-DE" sz="4000" dirty="0">
                <a:latin typeface="Calibri" panose="020F0502020204030204" pitchFamily="34" charset="0"/>
                <a:cs typeface="Calibri" panose="020F0502020204030204" pitchFamily="34" charset="0"/>
              </a:rPr>
              <a:t>Beirat – Leben mit Demenz</a:t>
            </a:r>
            <a:br>
              <a:rPr lang="de-DE" altLang="de-DE" sz="4000" dirty="0">
                <a:latin typeface="Calibri" panose="020F0502020204030204" pitchFamily="34" charset="0"/>
                <a:cs typeface="Calibri" panose="020F0502020204030204" pitchFamily="34" charset="0"/>
              </a:rPr>
            </a:br>
            <a:endParaRPr lang="de-DE" altLang="de-DE" sz="4000" dirty="0">
              <a:latin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3703BBD3-087E-119E-F95A-F3C0799B0C1C}"/>
              </a:ext>
            </a:extLst>
          </p:cNvPr>
          <p:cNvSpPr txBox="1"/>
          <p:nvPr/>
        </p:nvSpPr>
        <p:spPr>
          <a:xfrm>
            <a:off x="272711" y="5753510"/>
            <a:ext cx="6487427" cy="892552"/>
          </a:xfrm>
          <a:prstGeom prst="rect">
            <a:avLst/>
          </a:prstGeom>
          <a:noFill/>
        </p:spPr>
        <p:txBody>
          <a:bodyPr wrap="square">
            <a:spAutoFit/>
          </a:bodyPr>
          <a:lstStyle/>
          <a:p>
            <a:pPr algn="just" eaLnBrk="1" fontAlgn="auto" hangingPunct="1">
              <a:spcBef>
                <a:spcPts val="0"/>
              </a:spcBef>
              <a:spcAft>
                <a:spcPts val="0"/>
              </a:spcAft>
              <a:defRPr/>
            </a:pPr>
            <a:endParaRPr lang="de-DE" sz="1400" dirty="0">
              <a:solidFill>
                <a:srgbClr val="3E93BB"/>
              </a:solidFill>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algn="just" eaLnBrk="1" fontAlgn="auto" hangingPunct="1">
              <a:spcBef>
                <a:spcPts val="0"/>
              </a:spcBef>
              <a:spcAft>
                <a:spcPts val="0"/>
              </a:spcAft>
              <a:defRPr/>
            </a:pPr>
            <a:r>
              <a:rPr lang="de-DE" sz="800" dirty="0">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HTTPS://WWW.DEUTSCHE-ALZHEIMER.DE</a:t>
            </a:r>
          </a:p>
          <a:p>
            <a:pPr algn="just" eaLnBrk="1" fontAlgn="auto" hangingPunct="1">
              <a:spcBef>
                <a:spcPts val="0"/>
              </a:spcBef>
              <a:spcAft>
                <a:spcPts val="0"/>
              </a:spcAft>
              <a:defRPr/>
            </a:pPr>
            <a:endParaRPr lang="de-DE" sz="800" dirty="0">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algn="just" eaLnBrk="1" fontAlgn="auto" hangingPunct="1">
              <a:spcBef>
                <a:spcPts val="0"/>
              </a:spcBef>
              <a:spcAft>
                <a:spcPts val="0"/>
              </a:spcAft>
              <a:defRPr/>
            </a:pPr>
            <a:r>
              <a:rPr lang="de-DE" sz="800" dirty="0">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rPr>
              <a:t>HTTPS://WWW.DEUTSCHE-ALZHEIMER.DE/UEBER-UNS/GREMIEN</a:t>
            </a:r>
            <a:endParaRPr lang="de-DE" sz="800" dirty="0">
              <a:latin typeface="Calibri" panose="020F0502020204030204" pitchFamily="34" charset="0"/>
              <a:cs typeface="Calibri" panose="020F0502020204030204" pitchFamily="34" charset="0"/>
            </a:endParaRPr>
          </a:p>
          <a:p>
            <a:pPr algn="just" eaLnBrk="1" fontAlgn="auto" hangingPunct="1">
              <a:spcBef>
                <a:spcPts val="0"/>
              </a:spcBef>
              <a:spcAft>
                <a:spcPts val="0"/>
              </a:spcAft>
              <a:defRPr/>
            </a:pPr>
            <a:endParaRPr lang="de-DE" sz="1400" b="1" dirty="0">
              <a:latin typeface="Calibri" panose="020F0502020204030204" pitchFamily="34" charset="0"/>
              <a:cs typeface="Calibri" panose="020F0502020204030204" pitchFamily="34" charset="0"/>
            </a:endParaRPr>
          </a:p>
        </p:txBody>
      </p:sp>
      <p:sp>
        <p:nvSpPr>
          <p:cNvPr id="10" name="Foliennummernplatzhalter 15">
            <a:extLst>
              <a:ext uri="{FF2B5EF4-FFF2-40B4-BE49-F238E27FC236}">
                <a16:creationId xmlns:a16="http://schemas.microsoft.com/office/drawing/2014/main" id="{FBD8EA05-1FF9-406F-F6DF-7D5EC0C64250}"/>
              </a:ext>
            </a:extLst>
          </p:cNvPr>
          <p:cNvSpPr txBox="1">
            <a:spLocks/>
          </p:cNvSpPr>
          <p:nvPr/>
        </p:nvSpPr>
        <p:spPr>
          <a:xfrm>
            <a:off x="4724400" y="6356349"/>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B2C1C12-21C1-4BA4-AB6C-4B543C042EB6}" type="slidenum">
              <a:rPr lang="de-DE" sz="1000" smtClean="0">
                <a:latin typeface="Calibri" panose="020F0502020204030204" pitchFamily="34" charset="0"/>
                <a:cs typeface="Calibri" panose="020F0502020204030204" pitchFamily="34" charset="0"/>
              </a:rPr>
              <a:pPr algn="ctr"/>
              <a:t>5</a:t>
            </a:fld>
            <a:endParaRPr lang="de-DE" sz="1000" dirty="0">
              <a:latin typeface="Calibri" panose="020F0502020204030204" pitchFamily="34" charset="0"/>
              <a:cs typeface="Calibri" panose="020F0502020204030204" pitchFamily="34" charset="0"/>
            </a:endParaRPr>
          </a:p>
        </p:txBody>
      </p:sp>
      <p:sp>
        <p:nvSpPr>
          <p:cNvPr id="12" name="Datumsplatzhalter 9">
            <a:extLst>
              <a:ext uri="{FF2B5EF4-FFF2-40B4-BE49-F238E27FC236}">
                <a16:creationId xmlns:a16="http://schemas.microsoft.com/office/drawing/2014/main" id="{4BF4D7BB-F759-6EB5-9841-293DA05A6BC5}"/>
              </a:ext>
            </a:extLst>
          </p:cNvPr>
          <p:cNvSpPr txBox="1">
            <a:spLocks/>
          </p:cNvSpPr>
          <p:nvPr/>
        </p:nvSpPr>
        <p:spPr>
          <a:xfrm>
            <a:off x="9569296" y="6487461"/>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
        <p:nvSpPr>
          <p:cNvPr id="13" name="Rechteck 12">
            <a:extLst>
              <a:ext uri="{FF2B5EF4-FFF2-40B4-BE49-F238E27FC236}">
                <a16:creationId xmlns:a16="http://schemas.microsoft.com/office/drawing/2014/main" id="{2D479327-5E0C-BDE3-5E28-66C56FF4D07F}"/>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descr="Ein Bild, das Person, Boden, Gruppe, stehend enthält.&#10;&#10;Automatisch generierte Beschreibung">
            <a:extLst>
              <a:ext uri="{FF2B5EF4-FFF2-40B4-BE49-F238E27FC236}">
                <a16:creationId xmlns:a16="http://schemas.microsoft.com/office/drawing/2014/main" id="{9DBB6283-0FA2-CD57-AE76-B98C2F513B9E}"/>
              </a:ext>
            </a:extLst>
          </p:cNvPr>
          <p:cNvPicPr>
            <a:picLocks noChangeAspect="1"/>
          </p:cNvPicPr>
          <p:nvPr/>
        </p:nvPicPr>
        <p:blipFill>
          <a:blip r:embed="rId8"/>
          <a:stretch>
            <a:fillRect/>
          </a:stretch>
        </p:blipFill>
        <p:spPr>
          <a:xfrm>
            <a:off x="6216473" y="2159866"/>
            <a:ext cx="3517452" cy="2346113"/>
          </a:xfrm>
          <a:prstGeom prst="rect">
            <a:avLst/>
          </a:prstGeom>
          <a:effectLst>
            <a:softEdge rad="354848"/>
          </a:effectLst>
        </p:spPr>
      </p:pic>
      <p:pic>
        <p:nvPicPr>
          <p:cNvPr id="27" name="Grafik 26" descr="Ein Bild, das Text enthält.&#10;&#10;Automatisch generierte Beschreibung">
            <a:extLst>
              <a:ext uri="{FF2B5EF4-FFF2-40B4-BE49-F238E27FC236}">
                <a16:creationId xmlns:a16="http://schemas.microsoft.com/office/drawing/2014/main" id="{3DB2F0CE-31B1-C156-D900-E1D0A953A3F4}"/>
              </a:ext>
            </a:extLst>
          </p:cNvPr>
          <p:cNvPicPr>
            <a:picLocks noChangeAspect="1"/>
          </p:cNvPicPr>
          <p:nvPr/>
        </p:nvPicPr>
        <p:blipFill>
          <a:blip r:embed="rId9"/>
          <a:stretch>
            <a:fillRect/>
          </a:stretch>
        </p:blipFill>
        <p:spPr>
          <a:xfrm>
            <a:off x="-113405" y="1229978"/>
            <a:ext cx="5217886" cy="4453373"/>
          </a:xfrm>
          <a:prstGeom prst="rect">
            <a:avLst/>
          </a:prstGeom>
          <a:effectLst>
            <a:softEdge rad="307476"/>
          </a:effectLst>
        </p:spPr>
      </p:pic>
      <p:sp>
        <p:nvSpPr>
          <p:cNvPr id="28" name="Textfeld 27">
            <a:extLst>
              <a:ext uri="{FF2B5EF4-FFF2-40B4-BE49-F238E27FC236}">
                <a16:creationId xmlns:a16="http://schemas.microsoft.com/office/drawing/2014/main" id="{C35AAEF6-69C9-E5B4-9CB0-713E1134C123}"/>
              </a:ext>
            </a:extLst>
          </p:cNvPr>
          <p:cNvSpPr txBox="1"/>
          <p:nvPr/>
        </p:nvSpPr>
        <p:spPr>
          <a:xfrm>
            <a:off x="9753210" y="201711"/>
            <a:ext cx="2491451"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HERAUSFORDERUNG DEMENZ </a:t>
            </a:r>
          </a:p>
          <a:p>
            <a:endParaRPr lang="de-DE" sz="1400" dirty="0">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B6645D3A-2147-B0F9-40A7-CC05179E4160}"/>
              </a:ext>
            </a:extLst>
          </p:cNvPr>
          <p:cNvSpPr txBox="1"/>
          <p:nvPr/>
        </p:nvSpPr>
        <p:spPr>
          <a:xfrm>
            <a:off x="5184942" y="2477837"/>
            <a:ext cx="1828800" cy="1828800"/>
          </a:xfrm>
          <a:prstGeom prst="rect">
            <a:avLst/>
          </a:prstGeom>
          <a:noFill/>
        </p:spPr>
        <p:txBody>
          <a:bodyPr wrap="square" rtlCol="0">
            <a:spAutoFit/>
          </a:bodyPr>
          <a:lstStyle/>
          <a:p>
            <a:pPr algn="l"/>
            <a:endParaRPr lang="de-D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D05D2553-36B5-1018-5E52-B4B3CEB58C87}"/>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506" name="Group 44">
            <a:extLst>
              <a:ext uri="{FF2B5EF4-FFF2-40B4-BE49-F238E27FC236}">
                <a16:creationId xmlns:a16="http://schemas.microsoft.com/office/drawing/2014/main" id="{A836356C-91BA-E2D7-A6CE-DA4821935356}"/>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flipV="1">
            <a:off x="0" y="0"/>
            <a:ext cx="12192000" cy="6861175"/>
            <a:chOff x="0" y="-1"/>
            <a:chExt cx="12191999" cy="6861601"/>
          </a:xfrm>
        </p:grpSpPr>
        <p:sp>
          <p:nvSpPr>
            <p:cNvPr id="46" name="Rectangle 45">
              <a:extLst>
                <a:ext uri="{FF2B5EF4-FFF2-40B4-BE49-F238E27FC236}">
                  <a16:creationId xmlns:a16="http://schemas.microsoft.com/office/drawing/2014/main" id="{1E43CB58-DE70-3663-AA8B-EDBBF0AF7816}"/>
                </a:ext>
              </a:extLst>
            </p:cNvPr>
            <p:cNvSpPr>
              <a:spLocks noChangeAspect="1"/>
            </p:cNvSpPr>
            <p:nvPr/>
          </p:nvSpPr>
          <p:spPr>
            <a:xfrm>
              <a:off x="0" y="0"/>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7" name="Oval 46">
              <a:extLst>
                <a:ext uri="{FF2B5EF4-FFF2-40B4-BE49-F238E27FC236}">
                  <a16:creationId xmlns:a16="http://schemas.microsoft.com/office/drawing/2014/main" id="{3110080A-B0A5-15CC-8519-F1D412422BB2}"/>
                </a:ext>
              </a:extLst>
            </p:cNvPr>
            <p:cNvSpPr>
              <a:spLocks noChangeAspect="1"/>
            </p:cNvSpPr>
            <p:nvPr/>
          </p:nvSpPr>
          <p:spPr>
            <a:xfrm>
              <a:off x="5750280" y="2148106"/>
              <a:ext cx="4320000" cy="4320000"/>
            </a:xfrm>
            <a:prstGeom prst="ellipse">
              <a:avLst/>
            </a:prstGeom>
            <a:solidFill>
              <a:schemeClr val="accent3">
                <a:alpha val="6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48" name="Oval 47">
              <a:extLst>
                <a:ext uri="{FF2B5EF4-FFF2-40B4-BE49-F238E27FC236}">
                  <a16:creationId xmlns:a16="http://schemas.microsoft.com/office/drawing/2014/main" id="{D43E280E-1A8C-2C30-4EFE-E4CF7D8F7FC6}"/>
                </a:ext>
              </a:extLst>
            </p:cNvPr>
            <p:cNvSpPr>
              <a:spLocks noChangeAspect="1"/>
            </p:cNvSpPr>
            <p:nvPr/>
          </p:nvSpPr>
          <p:spPr>
            <a:xfrm>
              <a:off x="0" y="0"/>
              <a:ext cx="6347046" cy="6347046"/>
            </a:xfrm>
            <a:prstGeom prst="ellipse">
              <a:avLst/>
            </a:prstGeom>
            <a:solidFill>
              <a:schemeClr val="accent3">
                <a:alpha val="2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grpSp>
          <p:nvGrpSpPr>
            <p:cNvPr id="21560" name="Group 48">
              <a:extLst>
                <a:ext uri="{FF2B5EF4-FFF2-40B4-BE49-F238E27FC236}">
                  <a16:creationId xmlns:a16="http://schemas.microsoft.com/office/drawing/2014/main" id="{D939BE33-3A74-16BF-C083-C89B5C657EB6}"/>
                </a:ext>
                <a:ext uri="{C183D7F6-B498-43B3-948B-1728B52AA6E4}">
                  <adec:decorative xmlns:adec="http://schemas.microsoft.com/office/drawing/2017/decorative" val="1"/>
                </a:ext>
              </a:extLst>
            </p:cNvPr>
            <p:cNvGrpSpPr>
              <a:grpSpLocks noChangeAspect="1"/>
            </p:cNvGrpSpPr>
            <p:nvPr/>
          </p:nvGrpSpPr>
          <p:grpSpPr bwMode="auto">
            <a:xfrm rot="10800000">
              <a:off x="0" y="-1"/>
              <a:ext cx="10800000" cy="6858000"/>
              <a:chOff x="2328000" y="0"/>
              <a:chExt cx="2880000" cy="1440000"/>
            </a:xfrm>
          </p:grpSpPr>
          <p:sp>
            <p:nvSpPr>
              <p:cNvPr id="51" name="Rectangle 50">
                <a:extLst>
                  <a:ext uri="{FF2B5EF4-FFF2-40B4-BE49-F238E27FC236}">
                    <a16:creationId xmlns:a16="http://schemas.microsoft.com/office/drawing/2014/main" id="{A1835DC1-7D6B-B974-C710-C6F9BDCDA225}"/>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sp>
            <p:nvSpPr>
              <p:cNvPr id="52" name="Rectangle 51">
                <a:extLst>
                  <a:ext uri="{FF2B5EF4-FFF2-40B4-BE49-F238E27FC236}">
                    <a16:creationId xmlns:a16="http://schemas.microsoft.com/office/drawing/2014/main" id="{E8BADDF7-F2CE-5E67-A893-3C36E9F6C405}"/>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0" name="Rectangle 49">
              <a:extLst>
                <a:ext uri="{FF2B5EF4-FFF2-40B4-BE49-F238E27FC236}">
                  <a16:creationId xmlns:a16="http://schemas.microsoft.com/office/drawing/2014/main" id="{3EF0C509-892D-84EC-11A3-4CD6425F1C03}"/>
                </a:ext>
              </a:extLst>
            </p:cNvPr>
            <p:cNvSpPr>
              <a:spLocks noChangeAspect="1"/>
            </p:cNvSpPr>
            <p:nvPr/>
          </p:nvSpPr>
          <p:spPr>
            <a:xfrm rot="10800000">
              <a:off x="5602286" y="271887"/>
              <a:ext cx="6589713" cy="6589713"/>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a:p>
          </p:txBody>
        </p:sp>
      </p:grpSp>
      <p:sp>
        <p:nvSpPr>
          <p:cNvPr id="54" name="Rectangle 53" descr="&quot;&quot;">
            <a:extLst>
              <a:ext uri="{FF2B5EF4-FFF2-40B4-BE49-F238E27FC236}">
                <a16:creationId xmlns:a16="http://schemas.microsoft.com/office/drawing/2014/main" id="{BBCA24E1-1D64-5472-0F89-E67127DEB96F}"/>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useBgFill="1">
        <p:nvSpPr>
          <p:cNvPr id="56" name="Rectangle 55" descr="&quot;&quot;">
            <a:extLst>
              <a:ext uri="{FF2B5EF4-FFF2-40B4-BE49-F238E27FC236}">
                <a16:creationId xmlns:a16="http://schemas.microsoft.com/office/drawing/2014/main" id="{FD3C05F9-BC54-36D6-EF0B-48658F4C9E05}"/>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21509" name="Group 57">
            <a:extLst>
              <a:ext uri="{FF2B5EF4-FFF2-40B4-BE49-F238E27FC236}">
                <a16:creationId xmlns:a16="http://schemas.microsoft.com/office/drawing/2014/main" id="{6045A221-C6D8-6993-CF1D-73EC20F56C11}"/>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a:off x="0" y="0"/>
            <a:ext cx="12192000" cy="6861175"/>
            <a:chOff x="1" y="0"/>
            <a:chExt cx="12191999" cy="6861600"/>
          </a:xfrm>
        </p:grpSpPr>
        <p:sp>
          <p:nvSpPr>
            <p:cNvPr id="59" name="Rectangle 58">
              <a:extLst>
                <a:ext uri="{FF2B5EF4-FFF2-40B4-BE49-F238E27FC236}">
                  <a16:creationId xmlns:a16="http://schemas.microsoft.com/office/drawing/2014/main" id="{DB581BA3-1CCD-7037-0E64-1C74A362B1CD}"/>
                </a:ext>
              </a:extLst>
            </p:cNvPr>
            <p:cNvSpPr>
              <a:spLocks noChangeAspect="1"/>
            </p:cNvSpPr>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0" name="Oval 59">
              <a:extLst>
                <a:ext uri="{FF2B5EF4-FFF2-40B4-BE49-F238E27FC236}">
                  <a16:creationId xmlns:a16="http://schemas.microsoft.com/office/drawing/2014/main" id="{0924C2E1-187E-5B19-FDDD-C0C04098B093}"/>
                </a:ext>
              </a:extLst>
            </p:cNvPr>
            <p:cNvSpPr>
              <a:spLocks noChangeAspect="1"/>
            </p:cNvSpPr>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3" name="Oval 60">
              <a:extLst>
                <a:ext uri="{FF2B5EF4-FFF2-40B4-BE49-F238E27FC236}">
                  <a16:creationId xmlns:a16="http://schemas.microsoft.com/office/drawing/2014/main" id="{3B05C620-733E-1F6E-C049-2F7856AF25A0}"/>
                </a:ext>
              </a:extLst>
            </p:cNvPr>
            <p:cNvSpPr>
              <a:spLocks noChangeAspect="1"/>
            </p:cNvSpPr>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nvGrpSpPr>
            <p:cNvPr id="21534" name="Group 61">
              <a:extLst>
                <a:ext uri="{FF2B5EF4-FFF2-40B4-BE49-F238E27FC236}">
                  <a16:creationId xmlns:a16="http://schemas.microsoft.com/office/drawing/2014/main" id="{A6826409-3E61-C5CF-82A9-766215F19060}"/>
                </a:ext>
                <a:ext uri="{C183D7F6-B498-43B3-948B-1728B52AA6E4}">
                  <adec:decorative xmlns:adec="http://schemas.microsoft.com/office/drawing/2017/decorative" val="1"/>
                </a:ext>
              </a:extLst>
            </p:cNvPr>
            <p:cNvGrpSpPr>
              <a:grpSpLocks noChangeAspect="1"/>
            </p:cNvGrpSpPr>
            <p:nvPr/>
          </p:nvGrpSpPr>
          <p:grpSpPr bwMode="auto">
            <a:xfrm>
              <a:off x="690092" y="0"/>
              <a:ext cx="10800000" cy="6858000"/>
              <a:chOff x="2328000" y="0"/>
              <a:chExt cx="2880000" cy="1440000"/>
            </a:xfrm>
          </p:grpSpPr>
          <p:sp>
            <p:nvSpPr>
              <p:cNvPr id="84" name="Rectangle 66">
                <a:extLst>
                  <a:ext uri="{FF2B5EF4-FFF2-40B4-BE49-F238E27FC236}">
                    <a16:creationId xmlns:a16="http://schemas.microsoft.com/office/drawing/2014/main" id="{E060A081-101C-9C57-EE1A-8EB6CF3BE285}"/>
                  </a:ext>
                </a:extLst>
              </p:cNvPr>
              <p:cNvSpPr/>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5" name="Rectangle 67">
                <a:extLst>
                  <a:ext uri="{FF2B5EF4-FFF2-40B4-BE49-F238E27FC236}">
                    <a16:creationId xmlns:a16="http://schemas.microsoft.com/office/drawing/2014/main" id="{FF1B7EF1-B4A3-27C4-5E90-9191CF97E7AE}"/>
                  </a:ext>
                </a:extLst>
              </p:cNvPr>
              <p:cNvSpPr/>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grpSp>
          <p:nvGrpSpPr>
            <p:cNvPr id="21535" name="Group 62">
              <a:extLst>
                <a:ext uri="{FF2B5EF4-FFF2-40B4-BE49-F238E27FC236}">
                  <a16:creationId xmlns:a16="http://schemas.microsoft.com/office/drawing/2014/main" id="{D3F396B4-3C77-B0B9-D7A1-710CD5F9EFEB}"/>
                </a:ext>
                <a:ext uri="{C183D7F6-B498-43B3-948B-1728B52AA6E4}">
                  <adec:decorative xmlns:adec="http://schemas.microsoft.com/office/drawing/2017/decorative" val="1"/>
                </a:ext>
              </a:extLst>
            </p:cNvPr>
            <p:cNvGrpSpPr>
              <a:grpSpLocks noChangeAspect="1"/>
            </p:cNvGrpSpPr>
            <p:nvPr/>
          </p:nvGrpSpPr>
          <p:grpSpPr bwMode="auto">
            <a:xfrm rot="5400000">
              <a:off x="7048499" y="1714500"/>
              <a:ext cx="6858000" cy="3429000"/>
              <a:chOff x="0" y="0"/>
              <a:chExt cx="2880000" cy="1440000"/>
            </a:xfrm>
          </p:grpSpPr>
          <p:sp>
            <p:nvSpPr>
              <p:cNvPr id="86" name="Rectangle 64">
                <a:extLst>
                  <a:ext uri="{FF2B5EF4-FFF2-40B4-BE49-F238E27FC236}">
                    <a16:creationId xmlns:a16="http://schemas.microsoft.com/office/drawing/2014/main" id="{516C13EE-3EFD-BFC2-2B22-E8AA1C593480}"/>
                  </a:ext>
                </a:extLst>
              </p:cNvPr>
              <p:cNvSpPr/>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 name="Rectangle 65">
                <a:extLst>
                  <a:ext uri="{FF2B5EF4-FFF2-40B4-BE49-F238E27FC236}">
                    <a16:creationId xmlns:a16="http://schemas.microsoft.com/office/drawing/2014/main" id="{93E6DF69-A9F5-F0DC-AE1D-4704CCA272A3}"/>
                  </a:ext>
                </a:extLst>
              </p:cNvPr>
              <p:cNvSpPr/>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8" name="Rectangle 63">
              <a:extLst>
                <a:ext uri="{FF2B5EF4-FFF2-40B4-BE49-F238E27FC236}">
                  <a16:creationId xmlns:a16="http://schemas.microsoft.com/office/drawing/2014/main" id="{8C6DA479-6FB9-88A6-7362-805AE55A589F}"/>
                </a:ext>
              </a:extLst>
            </p:cNvPr>
            <p:cNvSpPr>
              <a:spLocks noChangeAspect="1"/>
            </p:cNvSpPr>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89" name="Rectangle 69" descr="&quot;&quot;">
            <a:extLst>
              <a:ext uri="{FF2B5EF4-FFF2-40B4-BE49-F238E27FC236}">
                <a16:creationId xmlns:a16="http://schemas.microsoft.com/office/drawing/2014/main" id="{F2F5391C-FEAE-CAAF-1453-85F753D270A5}"/>
              </a:ext>
            </a:extLst>
          </p:cNvPr>
          <p:cNvSpPr>
            <a:spLocks noGrp="1" noRot="1" noChangeAspect="1" noMove="1" noResize="1" noEditPoints="1" noAdjustHandles="1" noChangeArrowheads="1" noChangeShapeType="1" noTextEdit="1"/>
          </p:cNvSpPr>
          <p:nvPr/>
        </p:nvSpPr>
        <p:spPr>
          <a:xfrm flipH="1">
            <a:off x="0" y="0"/>
            <a:ext cx="12192000" cy="6858000"/>
          </a:xfrm>
          <a:prstGeom prst="rect">
            <a:avLst/>
          </a:prstGeom>
          <a:solidFill>
            <a:srgbClr val="7030A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dirty="0"/>
          </a:p>
        </p:txBody>
      </p:sp>
      <p:grpSp>
        <p:nvGrpSpPr>
          <p:cNvPr id="21511" name="Group 71">
            <a:extLst>
              <a:ext uri="{FF2B5EF4-FFF2-40B4-BE49-F238E27FC236}">
                <a16:creationId xmlns:a16="http://schemas.microsoft.com/office/drawing/2014/main" id="{51F3170B-7E6D-0EA1-FE5B-186F2B446EAB}"/>
              </a:ext>
              <a:ext uri="{C183D7F6-B498-43B3-948B-1728B52AA6E4}">
                <adec:decorative xmlns:adec="http://schemas.microsoft.com/office/drawing/2017/decorative" val="1"/>
              </a:ext>
            </a:extLst>
          </p:cNvPr>
          <p:cNvGrpSpPr>
            <a:grpSpLocks noGrp="1" noUngrp="1" noRot="1" noChangeAspect="1" noMove="1" noResize="1"/>
          </p:cNvGrpSpPr>
          <p:nvPr/>
        </p:nvGrpSpPr>
        <p:grpSpPr bwMode="auto">
          <a:xfrm rot="5400000" flipH="1">
            <a:off x="491332" y="810419"/>
            <a:ext cx="6132512" cy="5784850"/>
            <a:chOff x="4925125" y="3600"/>
            <a:chExt cx="7266875" cy="6854400"/>
          </a:xfrm>
        </p:grpSpPr>
        <p:sp>
          <p:nvSpPr>
            <p:cNvPr id="91" name="Oval 72">
              <a:extLst>
                <a:ext uri="{FF2B5EF4-FFF2-40B4-BE49-F238E27FC236}">
                  <a16:creationId xmlns:a16="http://schemas.microsoft.com/office/drawing/2014/main" id="{0EC06872-F4DE-C2D2-BD87-1D4C109188EA}"/>
                </a:ext>
              </a:extLst>
            </p:cNvPr>
            <p:cNvSpPr>
              <a:spLocks noChangeAspect="1"/>
            </p:cNvSpPr>
            <p:nvPr/>
          </p:nvSpPr>
          <p:spPr>
            <a:xfrm>
              <a:off x="4925125" y="1098000"/>
              <a:ext cx="5760000" cy="5760000"/>
            </a:xfrm>
            <a:prstGeom prst="ellipse">
              <a:avLst/>
            </a:prstGeom>
            <a:solidFill>
              <a:schemeClr val="accent1">
                <a:alpha val="80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2" name="Oval 73">
              <a:extLst>
                <a:ext uri="{FF2B5EF4-FFF2-40B4-BE49-F238E27FC236}">
                  <a16:creationId xmlns:a16="http://schemas.microsoft.com/office/drawing/2014/main" id="{9E3F979D-3103-1647-3027-1D321F68B66D}"/>
                </a:ext>
              </a:extLst>
            </p:cNvPr>
            <p:cNvSpPr>
              <a:spLocks noChangeAspect="1"/>
            </p:cNvSpPr>
            <p:nvPr/>
          </p:nvSpPr>
          <p:spPr>
            <a:xfrm>
              <a:off x="5105686" y="65314"/>
              <a:ext cx="4320000" cy="4320000"/>
            </a:xfrm>
            <a:prstGeom prst="ellipse">
              <a:avLst/>
            </a:prstGeom>
            <a:solidFill>
              <a:schemeClr val="accent3"/>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3" name="Oval 74">
              <a:extLst>
                <a:ext uri="{FF2B5EF4-FFF2-40B4-BE49-F238E27FC236}">
                  <a16:creationId xmlns:a16="http://schemas.microsoft.com/office/drawing/2014/main" id="{AF3B30AA-B3F8-1DDB-AE74-7B9F9502A12F}"/>
                </a:ext>
              </a:extLst>
            </p:cNvPr>
            <p:cNvSpPr>
              <a:spLocks noChangeAspect="1"/>
            </p:cNvSpPr>
            <p:nvPr/>
          </p:nvSpPr>
          <p:spPr>
            <a:xfrm>
              <a:off x="5337600" y="3600"/>
              <a:ext cx="6854400" cy="6854400"/>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aphicFrame>
        <p:nvGraphicFramePr>
          <p:cNvPr id="8" name="Diagramm 7">
            <a:extLst>
              <a:ext uri="{FF2B5EF4-FFF2-40B4-BE49-F238E27FC236}">
                <a16:creationId xmlns:a16="http://schemas.microsoft.com/office/drawing/2014/main" id="{5DDCE99F-1555-B2EC-204C-E496CD524B6B}"/>
              </a:ext>
            </a:extLst>
          </p:cNvPr>
          <p:cNvGraphicFramePr/>
          <p:nvPr>
            <p:extLst>
              <p:ext uri="{D42A27DB-BD31-4B8C-83A1-F6EECF244321}">
                <p14:modId xmlns:p14="http://schemas.microsoft.com/office/powerpoint/2010/main" val="1320261627"/>
              </p:ext>
            </p:extLst>
          </p:nvPr>
        </p:nvGraphicFramePr>
        <p:xfrm>
          <a:off x="3593254" y="56521"/>
          <a:ext cx="8755402" cy="68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13" name="Titel 10">
            <a:extLst>
              <a:ext uri="{FF2B5EF4-FFF2-40B4-BE49-F238E27FC236}">
                <a16:creationId xmlns:a16="http://schemas.microsoft.com/office/drawing/2014/main" id="{911EB85A-2072-7F9B-B34A-1259189F7D38}"/>
              </a:ext>
            </a:extLst>
          </p:cNvPr>
          <p:cNvSpPr>
            <a:spLocks noGrp="1" noChangeArrowheads="1"/>
          </p:cNvSpPr>
          <p:nvPr>
            <p:ph type="title"/>
          </p:nvPr>
        </p:nvSpPr>
        <p:spPr>
          <a:xfrm>
            <a:off x="177800" y="144463"/>
            <a:ext cx="4722580" cy="1727796"/>
          </a:xfrm>
        </p:spPr>
        <p:txBody>
          <a:bodyPr>
            <a:normAutofit/>
          </a:bodyPr>
          <a:lstStyle/>
          <a:p>
            <a:r>
              <a:rPr lang="de-DE" altLang="de-DE" sz="4000" dirty="0">
                <a:latin typeface="Calibri" panose="020F0502020204030204" pitchFamily="34" charset="0"/>
                <a:cs typeface="Calibri" panose="020F0502020204030204" pitchFamily="34" charset="0"/>
              </a:rPr>
              <a:t>ALZHEIMER EUROPE</a:t>
            </a:r>
            <a:br>
              <a:rPr lang="de-DE" altLang="de-DE" sz="4000" dirty="0">
                <a:latin typeface="Calibri" panose="020F0502020204030204" pitchFamily="34" charset="0"/>
                <a:cs typeface="Calibri" panose="020F0502020204030204" pitchFamily="34" charset="0"/>
              </a:rPr>
            </a:br>
            <a:endParaRPr lang="de-DE" altLang="de-DE" sz="4000" dirty="0">
              <a:latin typeface="Calibri" panose="020F0502020204030204" pitchFamily="34" charset="0"/>
              <a:cs typeface="Calibri" panose="020F0502020204030204" pitchFamily="34" charset="0"/>
            </a:endParaRPr>
          </a:p>
        </p:txBody>
      </p:sp>
      <p:sp>
        <p:nvSpPr>
          <p:cNvPr id="4" name="Textfeld 3">
            <a:extLst>
              <a:ext uri="{FF2B5EF4-FFF2-40B4-BE49-F238E27FC236}">
                <a16:creationId xmlns:a16="http://schemas.microsoft.com/office/drawing/2014/main" id="{A786CF0B-7DA5-8266-C556-7FC989E47EA1}"/>
              </a:ext>
            </a:extLst>
          </p:cNvPr>
          <p:cNvSpPr txBox="1"/>
          <p:nvPr/>
        </p:nvSpPr>
        <p:spPr>
          <a:xfrm>
            <a:off x="31537" y="6044899"/>
            <a:ext cx="6087519" cy="830997"/>
          </a:xfrm>
          <a:prstGeom prst="rect">
            <a:avLst/>
          </a:prstGeom>
          <a:noFill/>
        </p:spPr>
        <p:txBody>
          <a:bodyPr wrap="square">
            <a:spAutoFit/>
          </a:bodyPr>
          <a:lstStyle/>
          <a:p>
            <a:pPr fontAlgn="auto">
              <a:spcBef>
                <a:spcPts val="0"/>
              </a:spcBef>
              <a:spcAft>
                <a:spcPts val="0"/>
              </a:spcAft>
              <a:defRPr/>
            </a:pPr>
            <a:r>
              <a:rPr lang="de-DE" sz="8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HTTPS://WWW.ALZHEIMER-EUROPE.ORG/OUR-WORK/STRATEGIC-PLAN</a:t>
            </a:r>
            <a:endParaRPr lang="de-DE" sz="8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endParaRPr lang="de-DE" sz="8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de-DE" sz="80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HTTPS://WWW.ALZHEIMER-EUROPE.ORG/CONFERENCES/2023-HELSINKI</a:t>
            </a:r>
            <a:endParaRPr lang="de-DE" sz="8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endParaRPr lang="de-DE" sz="800" dirty="0">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de-DE" sz="800" dirty="0">
                <a:latin typeface="Calibri" panose="020F0502020204030204" pitchFamily="34" charset="0"/>
                <a:cs typeface="Calibri" panose="020F0502020204030204" pitchFamily="34" charset="0"/>
              </a:rPr>
              <a:t>16-18 OCTOBER 2023: CONFERENCE IN HELSINKI</a:t>
            </a:r>
          </a:p>
          <a:p>
            <a:pPr>
              <a:defRPr/>
            </a:pPr>
            <a:r>
              <a:rPr lang="de-DE" sz="800"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HTTPS://WWW.ALZHEIMER-EUROPE.ORG/ABOUT-US/EUROPEAN-WORKING-GROUP-PEOPLE-DEMENTIA/MEMBERS</a:t>
            </a:r>
            <a:endParaRPr lang="de-DE" sz="800" dirty="0">
              <a:latin typeface="Calibri" panose="020F0502020204030204" pitchFamily="34" charset="0"/>
              <a:cs typeface="Calibri" panose="020F0502020204030204" pitchFamily="34" charset="0"/>
            </a:endParaRPr>
          </a:p>
        </p:txBody>
      </p:sp>
      <p:pic>
        <p:nvPicPr>
          <p:cNvPr id="6" name="Grafik 5" descr="Ein Bild, das Text, Person, Screenshot enthält.&#10;&#10;Automatisch generierte Beschreibung">
            <a:extLst>
              <a:ext uri="{FF2B5EF4-FFF2-40B4-BE49-F238E27FC236}">
                <a16:creationId xmlns:a16="http://schemas.microsoft.com/office/drawing/2014/main" id="{C6A10082-2CF2-4760-65F6-E4948C782A64}"/>
              </a:ext>
            </a:extLst>
          </p:cNvPr>
          <p:cNvPicPr>
            <a:picLocks noChangeAspect="1"/>
          </p:cNvPicPr>
          <p:nvPr/>
        </p:nvPicPr>
        <p:blipFill>
          <a:blip r:embed="rId11"/>
          <a:stretch>
            <a:fillRect/>
          </a:stretch>
        </p:blipFill>
        <p:spPr>
          <a:xfrm>
            <a:off x="1870990" y="898101"/>
            <a:ext cx="2350057" cy="5085765"/>
          </a:xfrm>
          <a:prstGeom prst="rect">
            <a:avLst/>
          </a:prstGeom>
        </p:spPr>
      </p:pic>
      <p:sp>
        <p:nvSpPr>
          <p:cNvPr id="9" name="Foliennummernplatzhalter 15">
            <a:extLst>
              <a:ext uri="{FF2B5EF4-FFF2-40B4-BE49-F238E27FC236}">
                <a16:creationId xmlns:a16="http://schemas.microsoft.com/office/drawing/2014/main" id="{E243141C-FE57-953F-5801-D8DFE83240E1}"/>
              </a:ext>
            </a:extLst>
          </p:cNvPr>
          <p:cNvSpPr txBox="1">
            <a:spLocks/>
          </p:cNvSpPr>
          <p:nvPr/>
        </p:nvSpPr>
        <p:spPr>
          <a:xfrm>
            <a:off x="4724400" y="6356349"/>
            <a:ext cx="27432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B2C1C12-21C1-4BA4-AB6C-4B543C042EB6}" type="slidenum">
              <a:rPr lang="de-DE" sz="1000" smtClean="0">
                <a:latin typeface="Calibri" panose="020F0502020204030204" pitchFamily="34" charset="0"/>
                <a:cs typeface="Calibri" panose="020F0502020204030204" pitchFamily="34" charset="0"/>
              </a:rPr>
              <a:pPr algn="ctr"/>
              <a:t>6</a:t>
            </a:fld>
            <a:endParaRPr lang="de-DE" sz="1000" dirty="0">
              <a:latin typeface="Calibri" panose="020F0502020204030204" pitchFamily="34" charset="0"/>
              <a:cs typeface="Calibri" panose="020F0502020204030204" pitchFamily="34" charset="0"/>
            </a:endParaRPr>
          </a:p>
        </p:txBody>
      </p:sp>
      <p:sp>
        <p:nvSpPr>
          <p:cNvPr id="11" name="Datumsplatzhalter 9">
            <a:extLst>
              <a:ext uri="{FF2B5EF4-FFF2-40B4-BE49-F238E27FC236}">
                <a16:creationId xmlns:a16="http://schemas.microsoft.com/office/drawing/2014/main" id="{B3EE6A3F-79E8-BA13-98BC-0D27ABF030DF}"/>
              </a:ext>
            </a:extLst>
          </p:cNvPr>
          <p:cNvSpPr txBox="1">
            <a:spLocks/>
          </p:cNvSpPr>
          <p:nvPr/>
        </p:nvSpPr>
        <p:spPr>
          <a:xfrm>
            <a:off x="9577667" y="6510771"/>
            <a:ext cx="2623468"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
        <p:nvSpPr>
          <p:cNvPr id="15" name="Rechteck 14">
            <a:extLst>
              <a:ext uri="{FF2B5EF4-FFF2-40B4-BE49-F238E27FC236}">
                <a16:creationId xmlns:a16="http://schemas.microsoft.com/office/drawing/2014/main" id="{A4B56EA0-B328-F4D1-E0D4-D8E5CACB23AF}"/>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2183B00B-B6B9-C8AB-250A-E37D32FBE5A3}"/>
              </a:ext>
            </a:extLst>
          </p:cNvPr>
          <p:cNvSpPr txBox="1"/>
          <p:nvPr/>
        </p:nvSpPr>
        <p:spPr>
          <a:xfrm>
            <a:off x="9753210" y="201711"/>
            <a:ext cx="2491451"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HERAUSFORDERUNG DEMENZ </a:t>
            </a:r>
          </a:p>
          <a:p>
            <a:endParaRPr lang="de-DE" sz="1400" dirty="0">
              <a:solidFill>
                <a:schemeClr val="bg1"/>
              </a:solidFill>
              <a:latin typeface="Arial" panose="020B0604020202020204" pitchFamily="34" charset="0"/>
              <a:cs typeface="Arial" panose="020B0604020202020204" pitchFamily="34" charset="0"/>
            </a:endParaRPr>
          </a:p>
        </p:txBody>
      </p:sp>
      <p:pic>
        <p:nvPicPr>
          <p:cNvPr id="23" name="Grafik 22" descr="Ein Bild, das Person, Im Haus, Boden, stehend enthält.&#10;&#10;Automatisch generierte Beschreibung">
            <a:extLst>
              <a:ext uri="{FF2B5EF4-FFF2-40B4-BE49-F238E27FC236}">
                <a16:creationId xmlns:a16="http://schemas.microsoft.com/office/drawing/2014/main" id="{91F785A9-C7AE-3D8A-A455-3BC6F05D7D0F}"/>
              </a:ext>
            </a:extLst>
          </p:cNvPr>
          <p:cNvPicPr>
            <a:picLocks noChangeAspect="1"/>
          </p:cNvPicPr>
          <p:nvPr/>
        </p:nvPicPr>
        <p:blipFill>
          <a:blip r:embed="rId12"/>
          <a:stretch>
            <a:fillRect/>
          </a:stretch>
        </p:blipFill>
        <p:spPr>
          <a:xfrm>
            <a:off x="6535831" y="2441435"/>
            <a:ext cx="2880277" cy="1920185"/>
          </a:xfrm>
          <a:prstGeom prst="rect">
            <a:avLst/>
          </a:prstGeom>
          <a:effectLst>
            <a:softEdge rad="262322"/>
          </a:effectLst>
        </p:spPr>
      </p:pic>
    </p:spTree>
    <p:extLst>
      <p:ext uri="{BB962C8B-B14F-4D97-AF65-F5344CB8AC3E}">
        <p14:creationId xmlns:p14="http://schemas.microsoft.com/office/powerpoint/2010/main" val="183446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E66C7A6-FC87-403E-807B-5AB61A8ED041}"/>
              </a:ext>
            </a:extLst>
          </p:cNvPr>
          <p:cNvSpPr>
            <a:spLocks noGrp="1"/>
          </p:cNvSpPr>
          <p:nvPr>
            <p:ph idx="1"/>
          </p:nvPr>
        </p:nvSpPr>
        <p:spPr>
          <a:xfrm>
            <a:off x="1040384" y="888529"/>
            <a:ext cx="7347647" cy="5713346"/>
          </a:xfrm>
        </p:spPr>
        <p:txBody>
          <a:bodyPr vert="horz" lIns="91440" tIns="45720" rIns="91440" bIns="45720" rtlCol="0" anchor="t">
            <a:noAutofit/>
          </a:bodyPr>
          <a:lstStyle/>
          <a:p>
            <a:pPr>
              <a:lnSpc>
                <a:spcPct val="120000"/>
              </a:lnSpc>
            </a:pPr>
            <a:endParaRPr lang="de-DE" sz="1050" b="1" dirty="0">
              <a:latin typeface="Open Sans" panose="020F0502020204030204" pitchFamily="34" charset="0"/>
              <a:cs typeface="Arial"/>
            </a:endParaRPr>
          </a:p>
          <a:p>
            <a:pPr>
              <a:lnSpc>
                <a:spcPct val="120000"/>
              </a:lnSpc>
            </a:pPr>
            <a:r>
              <a:rPr lang="de-DE" b="1" dirty="0">
                <a:solidFill>
                  <a:srgbClr val="C7D543"/>
                </a:solidFill>
                <a:latin typeface="Calibri" panose="020F0502020204030204" pitchFamily="34" charset="0"/>
                <a:cs typeface="Calibri" panose="020F0502020204030204" pitchFamily="34" charset="0"/>
              </a:rPr>
              <a:t>Grundlagen-Forschung</a:t>
            </a:r>
          </a:p>
          <a:p>
            <a:pPr lvl="1">
              <a:lnSpc>
                <a:spcPct val="100000"/>
              </a:lnSpc>
              <a:spcBef>
                <a:spcPts val="0"/>
              </a:spcBef>
            </a:pPr>
            <a:r>
              <a:rPr lang="de-DE" sz="1050" b="0" dirty="0">
                <a:effectLst/>
                <a:latin typeface="Calibri" panose="020F0502020204030204" pitchFamily="34" charset="0"/>
                <a:ea typeface="Times New Roman" panose="02020603050405020304" pitchFamily="18" charset="0"/>
                <a:cs typeface="Calibri" panose="020F0502020204030204" pitchFamily="34" charset="0"/>
              </a:rPr>
              <a:t>Stellt sich der Frage: “Wie entsteht eine Krankheit?“</a:t>
            </a:r>
            <a:r>
              <a:rPr lang="de-DE" sz="1050" dirty="0">
                <a:effectLst/>
                <a:latin typeface="Calibri" panose="020F0502020204030204" pitchFamily="34" charset="0"/>
                <a:ea typeface="Times New Roman" panose="02020603050405020304" pitchFamily="18" charset="0"/>
                <a:cs typeface="Calibri" panose="020F0502020204030204" pitchFamily="34" charset="0"/>
              </a:rPr>
              <a:t> Unser Gehirn ist aus sehr klein en Nerven Zellen aufgebaut. Sie haben eine wichtige Aufgabe den Austausch von Signale. Wenn dieser  Austausch gestört ist die Nerven-Zellen geschädigt oder </a:t>
            </a:r>
            <a:r>
              <a:rPr lang="de-DE" sz="1050" dirty="0">
                <a:latin typeface="Calibri" panose="020F0502020204030204" pitchFamily="34" charset="0"/>
                <a:ea typeface="Times New Roman" panose="02020603050405020304" pitchFamily="18" charset="0"/>
                <a:cs typeface="Calibri" panose="020F0502020204030204" pitchFamily="34" charset="0"/>
              </a:rPr>
              <a:t>stirbt ab. Das </a:t>
            </a:r>
            <a:r>
              <a:rPr lang="de-DE" sz="1050" dirty="0">
                <a:effectLst/>
                <a:latin typeface="Calibri" panose="020F0502020204030204" pitchFamily="34" charset="0"/>
                <a:ea typeface="Times New Roman" panose="02020603050405020304" pitchFamily="18" charset="0"/>
                <a:cs typeface="Calibri" panose="020F0502020204030204" pitchFamily="34" charset="0"/>
              </a:rPr>
              <a:t>nennt man Neuro-Degeneration und die Forscher beschäftigen sich mit damit.  </a:t>
            </a:r>
            <a:endParaRPr lang="de-DE" sz="105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pPr>
            <a:r>
              <a:rPr lang="de-DE" b="1" dirty="0">
                <a:solidFill>
                  <a:srgbClr val="C7D543"/>
                </a:solidFill>
                <a:latin typeface="Calibri" panose="020F0502020204030204" pitchFamily="34" charset="0"/>
                <a:cs typeface="Calibri" panose="020F0502020204030204" pitchFamily="34" charset="0"/>
              </a:rPr>
              <a:t>Klinische Forschung</a:t>
            </a:r>
          </a:p>
          <a:p>
            <a:pPr lvl="1">
              <a:lnSpc>
                <a:spcPct val="100000"/>
              </a:lnSpc>
              <a:spcBef>
                <a:spcPts val="0"/>
              </a:spcBef>
            </a:pPr>
            <a:r>
              <a:rPr lang="de-DE" sz="1050" dirty="0">
                <a:latin typeface="Calibri" panose="020F0502020204030204" pitchFamily="34" charset="0"/>
                <a:cs typeface="Calibri" panose="020F0502020204030204" pitchFamily="34" charset="0"/>
              </a:rPr>
              <a:t>Klinische Forschung ist Forschung mit Menschen. Zusammenarbeit mit Kranken-Häusern und Ärzten und Ärztinnen. Es werden Studien gemacht in denen gesunde und/oder kranke Menschen neue Behandlungen testen. Es geht um Früh-Erkennung, Hilfe für Erkrankte, die Suche nach Bio-Markern. </a:t>
            </a:r>
            <a:endParaRPr lang="de-DE" sz="900" b="1" dirty="0">
              <a:solidFill>
                <a:srgbClr val="C7D543"/>
              </a:solidFill>
              <a:latin typeface="Arial"/>
              <a:cs typeface="Arial"/>
            </a:endParaRPr>
          </a:p>
          <a:p>
            <a:pPr>
              <a:lnSpc>
                <a:spcPct val="120000"/>
              </a:lnSpc>
            </a:pPr>
            <a:r>
              <a:rPr lang="de-DE" b="1" dirty="0">
                <a:solidFill>
                  <a:srgbClr val="C7D543"/>
                </a:solidFill>
                <a:latin typeface="Calibri" panose="020F0502020204030204" pitchFamily="34" charset="0"/>
                <a:cs typeface="Calibri" panose="020F0502020204030204" pitchFamily="34" charset="0"/>
              </a:rPr>
              <a:t>Populations-Forschung</a:t>
            </a:r>
          </a:p>
          <a:p>
            <a:pPr lvl="1">
              <a:lnSpc>
                <a:spcPct val="100000"/>
              </a:lnSpc>
              <a:spcBef>
                <a:spcPts val="0"/>
              </a:spcBef>
            </a:pPr>
            <a:r>
              <a:rPr lang="de-DE" sz="1050" dirty="0">
                <a:latin typeface="Calibri" panose="020F0502020204030204" pitchFamily="34" charset="0"/>
                <a:cs typeface="Calibri" panose="020F0502020204030204" pitchFamily="34" charset="0"/>
              </a:rPr>
              <a:t>Damit wir begreifen können, was die Gesundheit der Menschen bestimmt, müssen wir Menschen studieren: Dieser Forschung-Anteil findet zum größten Teil im Rahmen der RHEINLAND STUDIE statt. https://</a:t>
            </a:r>
            <a:r>
              <a:rPr lang="de-DE" sz="1050" dirty="0" err="1">
                <a:latin typeface="Calibri" panose="020F0502020204030204" pitchFamily="34" charset="0"/>
                <a:cs typeface="Calibri" panose="020F0502020204030204" pitchFamily="34" charset="0"/>
              </a:rPr>
              <a:t>www.rheinland-studie.de</a:t>
            </a:r>
            <a:r>
              <a:rPr lang="de-DE" sz="1050" dirty="0">
                <a:latin typeface="Calibri" panose="020F0502020204030204" pitchFamily="34" charset="0"/>
                <a:cs typeface="Calibri" panose="020F0502020204030204" pitchFamily="34" charset="0"/>
              </a:rPr>
              <a:t>/</a:t>
            </a:r>
            <a:r>
              <a:rPr lang="de-DE" sz="1050" dirty="0" err="1">
                <a:latin typeface="Calibri" panose="020F0502020204030204" pitchFamily="34" charset="0"/>
                <a:cs typeface="Calibri" panose="020F0502020204030204" pitchFamily="34" charset="0"/>
              </a:rPr>
              <a:t>forschung</a:t>
            </a:r>
            <a:r>
              <a:rPr lang="de-DE" sz="1050" dirty="0">
                <a:latin typeface="Calibri" panose="020F0502020204030204" pitchFamily="34" charset="0"/>
                <a:cs typeface="Calibri" panose="020F0502020204030204" pitchFamily="34" charset="0"/>
              </a:rPr>
              <a:t>/</a:t>
            </a:r>
            <a:r>
              <a:rPr lang="de-DE" sz="1050" dirty="0" err="1">
                <a:latin typeface="Calibri" panose="020F0502020204030204" pitchFamily="34" charset="0"/>
                <a:cs typeface="Calibri" panose="020F0502020204030204" pitchFamily="34" charset="0"/>
              </a:rPr>
              <a:t>forschungsbereiche</a:t>
            </a:r>
            <a:r>
              <a:rPr lang="de-DE" sz="1050" dirty="0">
                <a:latin typeface="Calibri" panose="020F0502020204030204" pitchFamily="34" charset="0"/>
                <a:cs typeface="Calibri" panose="020F0502020204030204" pitchFamily="34" charset="0"/>
              </a:rPr>
              <a:t>/</a:t>
            </a:r>
          </a:p>
          <a:p>
            <a:pPr>
              <a:lnSpc>
                <a:spcPct val="120000"/>
              </a:lnSpc>
            </a:pPr>
            <a:r>
              <a:rPr lang="de-DE" b="1" dirty="0">
                <a:solidFill>
                  <a:srgbClr val="C7D543"/>
                </a:solidFill>
                <a:latin typeface="Calibri" panose="020F0502020204030204" pitchFamily="34" charset="0"/>
                <a:cs typeface="Calibri" panose="020F0502020204030204" pitchFamily="34" charset="0"/>
              </a:rPr>
              <a:t>Versorgungs-Forschung  </a:t>
            </a:r>
          </a:p>
          <a:p>
            <a:pPr lvl="1">
              <a:lnSpc>
                <a:spcPct val="120000"/>
              </a:lnSpc>
            </a:pPr>
            <a:r>
              <a:rPr lang="de-DE" sz="1050" dirty="0">
                <a:latin typeface="Calibri" panose="020F0502020204030204" pitchFamily="34" charset="0"/>
                <a:cs typeface="Calibri" panose="020F0502020204030204" pitchFamily="34" charset="0"/>
              </a:rPr>
              <a:t>Versorgungsforschung ist die wissenschaftliche Untersuchung der Versorgung von Einzelnen und der Bevölkerung mit gesundheitsrelevanten Dienstleistungen und Produkten unter Alltagsbedingungen. https://</a:t>
            </a:r>
            <a:r>
              <a:rPr lang="de-DE" sz="1050" dirty="0" err="1">
                <a:latin typeface="Calibri" panose="020F0502020204030204" pitchFamily="34" charset="0"/>
                <a:cs typeface="Calibri" panose="020F0502020204030204" pitchFamily="34" charset="0"/>
              </a:rPr>
              <a:t>www.gesundheitsforschung-bmbf.de</a:t>
            </a:r>
            <a:r>
              <a:rPr lang="de-DE" sz="1050" dirty="0">
                <a:latin typeface="Calibri" panose="020F0502020204030204" pitchFamily="34" charset="0"/>
                <a:cs typeface="Calibri" panose="020F0502020204030204" pitchFamily="34" charset="0"/>
              </a:rPr>
              <a:t>/de/versorgungsforschung-9447.php</a:t>
            </a:r>
          </a:p>
          <a:p>
            <a:pPr marL="0" indent="0" algn="ctr">
              <a:lnSpc>
                <a:spcPct val="120000"/>
              </a:lnSpc>
              <a:buNone/>
            </a:pPr>
            <a:endParaRPr lang="de-DE" sz="1100" b="1" dirty="0">
              <a:solidFill>
                <a:srgbClr val="C7D543"/>
              </a:solidFill>
              <a:latin typeface="Arial"/>
              <a:cs typeface="Arial"/>
            </a:endParaRPr>
          </a:p>
          <a:p>
            <a:pPr marL="0" indent="0" algn="ctr">
              <a:lnSpc>
                <a:spcPct val="120000"/>
              </a:lnSpc>
              <a:buNone/>
            </a:pPr>
            <a:r>
              <a:rPr lang="de-DE" sz="2400" b="1" spc="300" dirty="0">
                <a:solidFill>
                  <a:srgbClr val="C7D543"/>
                </a:solidFill>
                <a:latin typeface="Calibri" panose="020F0502020204030204" pitchFamily="34" charset="0"/>
                <a:cs typeface="Calibri" panose="020F0502020204030204" pitchFamily="34" charset="0"/>
              </a:rPr>
              <a:t>SYSTEM-MEDIZIN </a:t>
            </a:r>
          </a:p>
          <a:p>
            <a:pPr marL="0" indent="0" algn="ctr">
              <a:lnSpc>
                <a:spcPct val="100000"/>
              </a:lnSpc>
              <a:spcBef>
                <a:spcPts val="0"/>
              </a:spcBef>
              <a:buNone/>
            </a:pPr>
            <a:r>
              <a:rPr lang="de-DE" sz="1050" dirty="0">
                <a:solidFill>
                  <a:srgbClr val="C6D443"/>
                </a:solidFill>
                <a:latin typeface="Calibri" panose="020F0502020204030204" pitchFamily="34" charset="0"/>
                <a:cs typeface="Calibri" panose="020F0502020204030204" pitchFamily="34" charset="0"/>
              </a:rPr>
              <a:t>EINE KRANKHEIT WIRKT AUF DEN GANZEN KÖRPER</a:t>
            </a:r>
            <a:r>
              <a:rPr lang="de-DE" sz="1050" dirty="0">
                <a:latin typeface="Calibri" panose="020F0502020204030204" pitchFamily="34" charset="0"/>
                <a:cs typeface="Calibri" panose="020F0502020204030204" pitchFamily="34" charset="0"/>
              </a:rPr>
              <a:t>, DER GANZE MENSCH IST VON DER KRANKHEIT B</a:t>
            </a:r>
            <a:r>
              <a:rPr lang="de-DE" sz="1050" b="0" i="0" u="none" strike="noStrike" dirty="0">
                <a:effectLst/>
                <a:latin typeface="Calibri" panose="020F0502020204030204" pitchFamily="34" charset="0"/>
                <a:cs typeface="Calibri" panose="020F0502020204030204" pitchFamily="34" charset="0"/>
              </a:rPr>
              <a:t>ETROFFEN. </a:t>
            </a:r>
            <a:r>
              <a:rPr lang="de-DE" sz="1050" dirty="0">
                <a:latin typeface="Calibri" panose="020F0502020204030204" pitchFamily="34" charset="0"/>
                <a:cs typeface="Calibri" panose="020F0502020204030204" pitchFamily="34" charset="0"/>
              </a:rPr>
              <a:t>SYSTEM-MEDIZIN </a:t>
            </a:r>
            <a:r>
              <a:rPr lang="de-DE" sz="1050" dirty="0" err="1">
                <a:latin typeface="Calibri" panose="020F0502020204030204" pitchFamily="34" charset="0"/>
                <a:cs typeface="Calibri" panose="020F0502020204030204" pitchFamily="34" charset="0"/>
              </a:rPr>
              <a:t>HEIßT</a:t>
            </a:r>
            <a:r>
              <a:rPr lang="de-DE" sz="1050" dirty="0">
                <a:latin typeface="Calibri" panose="020F0502020204030204" pitchFamily="34" charset="0"/>
                <a:cs typeface="Calibri" panose="020F0502020204030204" pitchFamily="34" charset="0"/>
              </a:rPr>
              <a:t>: ZUSAMMENARBEIT VON MEHREREN WISSENSCHAFTEN AUS BIOLOGIE, MEDIZIN, DATEN-WISSENSCHAFT, BIO-TECHNOLOGIE.</a:t>
            </a:r>
          </a:p>
          <a:p>
            <a:pPr>
              <a:lnSpc>
                <a:spcPct val="120000"/>
              </a:lnSpc>
            </a:pPr>
            <a:endParaRPr lang="de-DE" sz="1400" dirty="0">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3D53051D-EEA9-7545-BB05-DF2DEB3F6796}"/>
              </a:ext>
            </a:extLst>
          </p:cNvPr>
          <p:cNvPicPr>
            <a:picLocks noChangeAspect="1"/>
          </p:cNvPicPr>
          <p:nvPr/>
        </p:nvPicPr>
        <p:blipFill>
          <a:blip r:embed="rId3"/>
          <a:stretch>
            <a:fillRect/>
          </a:stretch>
        </p:blipFill>
        <p:spPr>
          <a:xfrm>
            <a:off x="202349" y="1198414"/>
            <a:ext cx="720000" cy="838090"/>
          </a:xfrm>
          <a:prstGeom prst="rect">
            <a:avLst/>
          </a:prstGeom>
        </p:spPr>
      </p:pic>
      <p:pic>
        <p:nvPicPr>
          <p:cNvPr id="12" name="Grafik 11">
            <a:extLst>
              <a:ext uri="{FF2B5EF4-FFF2-40B4-BE49-F238E27FC236}">
                <a16:creationId xmlns:a16="http://schemas.microsoft.com/office/drawing/2014/main" id="{FC37FCBF-1E7A-4841-B63F-986564F05C6A}"/>
              </a:ext>
            </a:extLst>
          </p:cNvPr>
          <p:cNvPicPr>
            <a:picLocks noChangeAspect="1"/>
          </p:cNvPicPr>
          <p:nvPr/>
        </p:nvPicPr>
        <p:blipFill>
          <a:blip r:embed="rId4"/>
          <a:stretch>
            <a:fillRect/>
          </a:stretch>
        </p:blipFill>
        <p:spPr>
          <a:xfrm>
            <a:off x="177799" y="2206812"/>
            <a:ext cx="720000" cy="838090"/>
          </a:xfrm>
          <a:prstGeom prst="rect">
            <a:avLst/>
          </a:prstGeom>
        </p:spPr>
      </p:pic>
      <p:pic>
        <p:nvPicPr>
          <p:cNvPr id="13" name="Grafik 12">
            <a:extLst>
              <a:ext uri="{FF2B5EF4-FFF2-40B4-BE49-F238E27FC236}">
                <a16:creationId xmlns:a16="http://schemas.microsoft.com/office/drawing/2014/main" id="{2454C45B-1EE3-D342-861E-A858F0D0DDBB}"/>
              </a:ext>
            </a:extLst>
          </p:cNvPr>
          <p:cNvPicPr>
            <a:picLocks noChangeAspect="1"/>
          </p:cNvPicPr>
          <p:nvPr/>
        </p:nvPicPr>
        <p:blipFill>
          <a:blip r:embed="rId5"/>
          <a:stretch>
            <a:fillRect/>
          </a:stretch>
        </p:blipFill>
        <p:spPr>
          <a:xfrm>
            <a:off x="202349" y="3177175"/>
            <a:ext cx="720000" cy="838090"/>
          </a:xfrm>
          <a:prstGeom prst="rect">
            <a:avLst/>
          </a:prstGeom>
        </p:spPr>
      </p:pic>
      <p:pic>
        <p:nvPicPr>
          <p:cNvPr id="14" name="Grafik 13">
            <a:extLst>
              <a:ext uri="{FF2B5EF4-FFF2-40B4-BE49-F238E27FC236}">
                <a16:creationId xmlns:a16="http://schemas.microsoft.com/office/drawing/2014/main" id="{AD9F231B-0EE8-0C4D-8D3E-C8CD98CB6B8F}"/>
              </a:ext>
            </a:extLst>
          </p:cNvPr>
          <p:cNvPicPr>
            <a:picLocks noChangeAspect="1"/>
          </p:cNvPicPr>
          <p:nvPr/>
        </p:nvPicPr>
        <p:blipFill>
          <a:blip r:embed="rId6"/>
          <a:stretch>
            <a:fillRect/>
          </a:stretch>
        </p:blipFill>
        <p:spPr>
          <a:xfrm>
            <a:off x="191412" y="4133427"/>
            <a:ext cx="720000" cy="838090"/>
          </a:xfrm>
          <a:prstGeom prst="rect">
            <a:avLst/>
          </a:prstGeom>
        </p:spPr>
      </p:pic>
      <p:sp>
        <p:nvSpPr>
          <p:cNvPr id="10" name="Datumsplatzhalter 9">
            <a:extLst>
              <a:ext uri="{FF2B5EF4-FFF2-40B4-BE49-F238E27FC236}">
                <a16:creationId xmlns:a16="http://schemas.microsoft.com/office/drawing/2014/main" id="{0D1AE9BF-EDE0-964A-B5F8-50F1B1BC35F6}"/>
              </a:ext>
            </a:extLst>
          </p:cNvPr>
          <p:cNvSpPr>
            <a:spLocks noGrp="1"/>
          </p:cNvSpPr>
          <p:nvPr>
            <p:ph type="dt" sz="half" idx="10"/>
          </p:nvPr>
        </p:nvSpPr>
        <p:spPr>
          <a:xfrm>
            <a:off x="9376294" y="6283937"/>
            <a:ext cx="2623468" cy="365125"/>
          </a:xfrm>
        </p:spPr>
        <p:txBody>
          <a:bodyPr/>
          <a:lstStyle/>
          <a:p>
            <a:endParaRPr lang="de-DE" dirty="0"/>
          </a:p>
          <a:p>
            <a:endParaRPr lang="de-DE" dirty="0"/>
          </a:p>
        </p:txBody>
      </p:sp>
      <p:sp>
        <p:nvSpPr>
          <p:cNvPr id="16" name="Foliennummernplatzhalter 15">
            <a:extLst>
              <a:ext uri="{FF2B5EF4-FFF2-40B4-BE49-F238E27FC236}">
                <a16:creationId xmlns:a16="http://schemas.microsoft.com/office/drawing/2014/main" id="{39B6F74A-7FC4-EC47-A436-CDFA305879E7}"/>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pPr algn="ctr"/>
              <a:t>7</a:t>
            </a:fld>
            <a:endParaRPr lang="de-DE" dirty="0"/>
          </a:p>
        </p:txBody>
      </p:sp>
      <p:sp>
        <p:nvSpPr>
          <p:cNvPr id="31" name="Rechteck 30">
            <a:extLst>
              <a:ext uri="{FF2B5EF4-FFF2-40B4-BE49-F238E27FC236}">
                <a16:creationId xmlns:a16="http://schemas.microsoft.com/office/drawing/2014/main" id="{CBFD233B-3AE4-A72B-C8FC-7A7F80C10508}"/>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8" name="Grafik 37" descr="Ein Bild, das Text, Brief enthält.&#10;&#10;Automatisch generierte Beschreibung">
            <a:extLst>
              <a:ext uri="{FF2B5EF4-FFF2-40B4-BE49-F238E27FC236}">
                <a16:creationId xmlns:a16="http://schemas.microsoft.com/office/drawing/2014/main" id="{FBAC4FBC-1491-7B82-5845-37D329A898F0}"/>
              </a:ext>
            </a:extLst>
          </p:cNvPr>
          <p:cNvPicPr>
            <a:picLocks noChangeAspect="1"/>
          </p:cNvPicPr>
          <p:nvPr/>
        </p:nvPicPr>
        <p:blipFill>
          <a:blip r:embed="rId7"/>
          <a:stretch>
            <a:fillRect/>
          </a:stretch>
        </p:blipFill>
        <p:spPr>
          <a:xfrm rot="4222798">
            <a:off x="8749177" y="2019239"/>
            <a:ext cx="2561741" cy="1921306"/>
          </a:xfrm>
          <a:prstGeom prst="rect">
            <a:avLst/>
          </a:prstGeom>
          <a:effectLst>
            <a:softEdge rad="216762"/>
          </a:effectLst>
        </p:spPr>
      </p:pic>
      <p:pic>
        <p:nvPicPr>
          <p:cNvPr id="39" name="Grafik 38" descr="Ein Bild, das Text enthält.&#10;&#10;Automatisch generierte Beschreibung">
            <a:extLst>
              <a:ext uri="{FF2B5EF4-FFF2-40B4-BE49-F238E27FC236}">
                <a16:creationId xmlns:a16="http://schemas.microsoft.com/office/drawing/2014/main" id="{6F9A8C28-B562-E96E-7D9C-F8E5F9EBB95C}"/>
              </a:ext>
            </a:extLst>
          </p:cNvPr>
          <p:cNvPicPr>
            <a:picLocks noChangeAspect="1"/>
          </p:cNvPicPr>
          <p:nvPr/>
        </p:nvPicPr>
        <p:blipFill>
          <a:blip r:embed="rId8"/>
          <a:stretch>
            <a:fillRect/>
          </a:stretch>
        </p:blipFill>
        <p:spPr>
          <a:xfrm rot="4626118">
            <a:off x="10134722" y="1170173"/>
            <a:ext cx="2052284" cy="1850213"/>
          </a:xfrm>
          <a:prstGeom prst="rect">
            <a:avLst/>
          </a:prstGeom>
          <a:effectLst>
            <a:softEdge rad="215900"/>
          </a:effectLst>
        </p:spPr>
      </p:pic>
      <p:pic>
        <p:nvPicPr>
          <p:cNvPr id="42" name="Grafik 41" descr="Ein Bild, das Text, Gras, draußen, Schild enthält.&#10;&#10;Automatisch generierte Beschreibung">
            <a:extLst>
              <a:ext uri="{FF2B5EF4-FFF2-40B4-BE49-F238E27FC236}">
                <a16:creationId xmlns:a16="http://schemas.microsoft.com/office/drawing/2014/main" id="{B3DF8589-490A-EF19-4FFF-BB26C7175401}"/>
              </a:ext>
            </a:extLst>
          </p:cNvPr>
          <p:cNvPicPr>
            <a:picLocks noChangeAspect="1"/>
          </p:cNvPicPr>
          <p:nvPr/>
        </p:nvPicPr>
        <p:blipFill>
          <a:blip r:embed="rId9"/>
          <a:stretch>
            <a:fillRect/>
          </a:stretch>
        </p:blipFill>
        <p:spPr>
          <a:xfrm>
            <a:off x="8238837" y="3696637"/>
            <a:ext cx="4064000" cy="2095500"/>
          </a:xfrm>
          <a:prstGeom prst="rect">
            <a:avLst/>
          </a:prstGeom>
          <a:effectLst>
            <a:softEdge rad="425881"/>
          </a:effectLst>
        </p:spPr>
      </p:pic>
      <p:sp>
        <p:nvSpPr>
          <p:cNvPr id="43" name="Freeform 5">
            <a:extLst>
              <a:ext uri="{FF2B5EF4-FFF2-40B4-BE49-F238E27FC236}">
                <a16:creationId xmlns:a16="http://schemas.microsoft.com/office/drawing/2014/main" id="{5E234491-CD2D-72CC-AE54-71B666BEC58F}"/>
              </a:ext>
            </a:extLst>
          </p:cNvPr>
          <p:cNvSpPr>
            <a:spLocks/>
          </p:cNvSpPr>
          <p:nvPr/>
        </p:nvSpPr>
        <p:spPr bwMode="auto">
          <a:xfrm rot="10800000">
            <a:off x="4116354" y="5330429"/>
            <a:ext cx="685800" cy="342900"/>
          </a:xfrm>
          <a:custGeom>
            <a:avLst/>
            <a:gdLst>
              <a:gd name="T0" fmla="*/ 2147483647 w 432"/>
              <a:gd name="T1" fmla="*/ 2147483647 h 213"/>
              <a:gd name="T2" fmla="*/ 2147483647 w 432"/>
              <a:gd name="T3" fmla="*/ 2147483647 h 213"/>
              <a:gd name="T4" fmla="*/ 2147483647 w 432"/>
              <a:gd name="T5" fmla="*/ 2147483647 h 213"/>
              <a:gd name="T6" fmla="*/ 2147483647 w 432"/>
              <a:gd name="T7" fmla="*/ 2147483647 h 213"/>
              <a:gd name="T8" fmla="*/ 2147483647 w 432"/>
              <a:gd name="T9" fmla="*/ 0 h 213"/>
              <a:gd name="T10" fmla="*/ 0 w 432"/>
              <a:gd name="T11" fmla="*/ 2147483647 h 213"/>
              <a:gd name="T12" fmla="*/ 2147483647 w 432"/>
              <a:gd name="T13" fmla="*/ 2147483647 h 213"/>
              <a:gd name="T14" fmla="*/ 2147483647 w 432"/>
              <a:gd name="T15" fmla="*/ 2147483647 h 2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2" h="213">
                <a:moveTo>
                  <a:pt x="48" y="213"/>
                </a:moveTo>
                <a:lnTo>
                  <a:pt x="408" y="213"/>
                </a:lnTo>
                <a:lnTo>
                  <a:pt x="288" y="45"/>
                </a:lnTo>
                <a:lnTo>
                  <a:pt x="432" y="45"/>
                </a:lnTo>
                <a:lnTo>
                  <a:pt x="215" y="0"/>
                </a:lnTo>
                <a:lnTo>
                  <a:pt x="0" y="45"/>
                </a:lnTo>
                <a:lnTo>
                  <a:pt x="144" y="45"/>
                </a:lnTo>
                <a:lnTo>
                  <a:pt x="48" y="213"/>
                </a:lnTo>
                <a:close/>
              </a:path>
            </a:pathLst>
          </a:custGeom>
          <a:solidFill>
            <a:srgbClr val="92D050"/>
          </a:solidFill>
          <a:ln>
            <a:noFill/>
          </a:ln>
        </p:spPr>
        <p:txBody>
          <a:bodyPr/>
          <a:lstStyle/>
          <a:p>
            <a:pPr>
              <a:defRPr/>
            </a:pPr>
            <a:endParaRPr lang="de-DE">
              <a:ea typeface="ヒラギノ角ゴ Pro W3" charset="-128"/>
            </a:endParaRPr>
          </a:p>
        </p:txBody>
      </p:sp>
      <p:sp>
        <p:nvSpPr>
          <p:cNvPr id="45" name="Textfeld 44">
            <a:extLst>
              <a:ext uri="{FF2B5EF4-FFF2-40B4-BE49-F238E27FC236}">
                <a16:creationId xmlns:a16="http://schemas.microsoft.com/office/drawing/2014/main" id="{A084F904-A936-7739-75BA-5AA6B385576F}"/>
              </a:ext>
            </a:extLst>
          </p:cNvPr>
          <p:cNvSpPr txBox="1"/>
          <p:nvPr/>
        </p:nvSpPr>
        <p:spPr>
          <a:xfrm>
            <a:off x="9753210" y="201711"/>
            <a:ext cx="2491451" cy="523220"/>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HERAUSFORDERUNG DEMENZ </a:t>
            </a:r>
          </a:p>
          <a:p>
            <a:endParaRPr lang="de-DE" sz="1400" dirty="0">
              <a:solidFill>
                <a:schemeClr val="bg1"/>
              </a:solidFill>
              <a:latin typeface="Arial" panose="020B0604020202020204" pitchFamily="34" charset="0"/>
              <a:cs typeface="Arial" panose="020B0604020202020204" pitchFamily="34" charset="0"/>
            </a:endParaRPr>
          </a:p>
        </p:txBody>
      </p:sp>
      <p:sp>
        <p:nvSpPr>
          <p:cNvPr id="46" name="Titel 10">
            <a:extLst>
              <a:ext uri="{FF2B5EF4-FFF2-40B4-BE49-F238E27FC236}">
                <a16:creationId xmlns:a16="http://schemas.microsoft.com/office/drawing/2014/main" id="{97C06734-D05F-F640-7512-1AF72D13EA3E}"/>
              </a:ext>
            </a:extLst>
          </p:cNvPr>
          <p:cNvSpPr txBox="1">
            <a:spLocks noChangeArrowheads="1"/>
          </p:cNvSpPr>
          <p:nvPr/>
        </p:nvSpPr>
        <p:spPr>
          <a:xfrm>
            <a:off x="177799" y="144463"/>
            <a:ext cx="9198495" cy="172779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000" dirty="0">
                <a:latin typeface="Calibri" panose="020F0502020204030204" pitchFamily="34" charset="0"/>
                <a:cs typeface="Calibri" panose="020F0502020204030204" pitchFamily="34" charset="0"/>
              </a:rPr>
              <a:t>DZNE - DEUTSCHES ZENTRUM FÜR NEURO-DEGENERATIVE ERKRANKUNGEN</a:t>
            </a:r>
            <a:br>
              <a:rPr lang="de-DE" altLang="de-DE" sz="4000" dirty="0">
                <a:latin typeface="Calibri" panose="020F0502020204030204" pitchFamily="34" charset="0"/>
                <a:cs typeface="Calibri" panose="020F0502020204030204" pitchFamily="34" charset="0"/>
              </a:rPr>
            </a:br>
            <a:endParaRPr lang="de-DE" altLang="de-DE" sz="4000" dirty="0">
              <a:latin typeface="Calibri" panose="020F0502020204030204" pitchFamily="34" charset="0"/>
              <a:cs typeface="Calibri" panose="020F0502020204030204" pitchFamily="34" charset="0"/>
            </a:endParaRPr>
          </a:p>
        </p:txBody>
      </p:sp>
      <p:sp>
        <p:nvSpPr>
          <p:cNvPr id="49" name="Textfeld 48">
            <a:extLst>
              <a:ext uri="{FF2B5EF4-FFF2-40B4-BE49-F238E27FC236}">
                <a16:creationId xmlns:a16="http://schemas.microsoft.com/office/drawing/2014/main" id="{C93F3CA3-2048-CF56-289C-9A033DA5DFF2}"/>
              </a:ext>
            </a:extLst>
          </p:cNvPr>
          <p:cNvSpPr txBox="1"/>
          <p:nvPr/>
        </p:nvSpPr>
        <p:spPr>
          <a:xfrm>
            <a:off x="8328714" y="5521145"/>
            <a:ext cx="3555318" cy="1200329"/>
          </a:xfrm>
          <a:prstGeom prst="rect">
            <a:avLst/>
          </a:prstGeom>
          <a:noFill/>
        </p:spPr>
        <p:txBody>
          <a:bodyPr wrap="square" rtlCol="0">
            <a:spAutoFit/>
          </a:bodyPr>
          <a:lstStyle/>
          <a:p>
            <a:r>
              <a:rPr lang="de-DE" sz="900" dirty="0">
                <a:latin typeface="Calibri" panose="020F0502020204030204" pitchFamily="34" charset="0"/>
                <a:cs typeface="Calibri" panose="020F0502020204030204" pitchFamily="34" charset="0"/>
                <a:hlinkClick r:id="rId10"/>
              </a:rPr>
              <a:t>https://www.nationale-demenzstrategie.de/umsetzung/massnahmen-im-fokus/massnahmen/prawidem-vernetzt-wissenschaft-und-praxis-durch-living-lab-ansatz</a:t>
            </a:r>
            <a:endParaRPr lang="de-DE" sz="900" dirty="0">
              <a:latin typeface="Calibri" panose="020F0502020204030204" pitchFamily="34" charset="0"/>
              <a:cs typeface="Calibri" panose="020F0502020204030204" pitchFamily="34" charset="0"/>
            </a:endParaRPr>
          </a:p>
          <a:p>
            <a:r>
              <a:rPr lang="de-DE" sz="900" dirty="0">
                <a:latin typeface="Calibri" panose="020F0502020204030204" pitchFamily="34" charset="0"/>
                <a:cs typeface="Calibri" panose="020F0502020204030204" pitchFamily="34" charset="0"/>
                <a:hlinkClick r:id="rId11"/>
              </a:rPr>
              <a:t>https://www.dzne.de/forschung/forschungsbereiche/versorgungsforschung/forschungsgruppen/rodriguez/gruppenmitglieder/</a:t>
            </a:r>
            <a:endParaRPr lang="de-DE" sz="900" dirty="0">
              <a:latin typeface="Calibri" panose="020F0502020204030204" pitchFamily="34" charset="0"/>
              <a:cs typeface="Calibri" panose="020F0502020204030204" pitchFamily="34" charset="0"/>
            </a:endParaRPr>
          </a:p>
          <a:p>
            <a:r>
              <a:rPr lang="de-DE" sz="900" dirty="0">
                <a:latin typeface="Calibri" panose="020F0502020204030204" pitchFamily="34" charset="0"/>
                <a:cs typeface="Calibri" panose="020F0502020204030204" pitchFamily="34" charset="0"/>
                <a:hlinkClick r:id="rId12"/>
              </a:rPr>
              <a:t>https://www.fis.med.uni-greifswald.de/FIS/init_person_browser.action?pers_id=gal6pijp455re</a:t>
            </a:r>
            <a:endParaRPr lang="de-DE" sz="900" dirty="0">
              <a:latin typeface="Calibri" panose="020F0502020204030204" pitchFamily="34" charset="0"/>
              <a:cs typeface="Calibri" panose="020F0502020204030204" pitchFamily="34" charset="0"/>
            </a:endParaRPr>
          </a:p>
          <a:p>
            <a:endParaRPr lang="de-DE" sz="900" dirty="0">
              <a:latin typeface="Calibri" panose="020F0502020204030204" pitchFamily="34" charset="0"/>
              <a:cs typeface="Calibri" panose="020F0502020204030204" pitchFamily="34" charset="0"/>
            </a:endParaRPr>
          </a:p>
        </p:txBody>
      </p:sp>
      <p:sp>
        <p:nvSpPr>
          <p:cNvPr id="50" name="Datumsplatzhalter 9">
            <a:extLst>
              <a:ext uri="{FF2B5EF4-FFF2-40B4-BE49-F238E27FC236}">
                <a16:creationId xmlns:a16="http://schemas.microsoft.com/office/drawing/2014/main" id="{14AC0283-BBB0-6207-838F-17F9DE3B1B7F}"/>
              </a:ext>
            </a:extLst>
          </p:cNvPr>
          <p:cNvSpPr txBox="1">
            <a:spLocks/>
          </p:cNvSpPr>
          <p:nvPr/>
        </p:nvSpPr>
        <p:spPr>
          <a:xfrm>
            <a:off x="9568532" y="6502707"/>
            <a:ext cx="2623468" cy="355294"/>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7C4367-C484-8B4F-BEB9-8748C6912B09}" type="datetime3">
              <a:rPr lang="de-DE" sz="1000" spc="100"/>
              <a:pPr algn="r"/>
              <a:t>20/06/23</a:t>
            </a:fld>
            <a:endParaRPr lang="de-DE" sz="1000" spc="100" dirty="0"/>
          </a:p>
        </p:txBody>
      </p:sp>
    </p:spTree>
    <p:extLst>
      <p:ext uri="{BB962C8B-B14F-4D97-AF65-F5344CB8AC3E}">
        <p14:creationId xmlns:p14="http://schemas.microsoft.com/office/powerpoint/2010/main" val="415442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BA856-3CE7-46EB-BBE0-FCFFC86C2A61}"/>
              </a:ext>
            </a:extLst>
          </p:cNvPr>
          <p:cNvSpPr>
            <a:spLocks noGrp="1"/>
          </p:cNvSpPr>
          <p:nvPr>
            <p:ph type="title"/>
          </p:nvPr>
        </p:nvSpPr>
        <p:spPr>
          <a:xfrm>
            <a:off x="302621" y="493924"/>
            <a:ext cx="10515600" cy="1035107"/>
          </a:xfrm>
        </p:spPr>
        <p:txBody>
          <a:bodyPr>
            <a:normAutofit/>
          </a:body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de-DE" sz="3200" dirty="0">
                <a:solidFill>
                  <a:srgbClr val="FFFFFF"/>
                </a:solidFill>
                <a:latin typeface="Calibri" panose="020F0502020204030204" pitchFamily="34" charset="0"/>
                <a:cs typeface="Calibri" panose="020F0502020204030204" pitchFamily="34" charset="0"/>
              </a:rPr>
              <a:t>DATEN - ZAHLEN - FAKTEN   </a:t>
            </a:r>
          </a:p>
        </p:txBody>
      </p:sp>
      <p:sp>
        <p:nvSpPr>
          <p:cNvPr id="3" name="Inhaltsplatzhalter 2">
            <a:extLst>
              <a:ext uri="{FF2B5EF4-FFF2-40B4-BE49-F238E27FC236}">
                <a16:creationId xmlns:a16="http://schemas.microsoft.com/office/drawing/2014/main" id="{CE66C7A6-FC87-403E-807B-5AB61A8ED041}"/>
              </a:ext>
            </a:extLst>
          </p:cNvPr>
          <p:cNvSpPr>
            <a:spLocks noGrp="1"/>
          </p:cNvSpPr>
          <p:nvPr>
            <p:ph idx="1"/>
          </p:nvPr>
        </p:nvSpPr>
        <p:spPr>
          <a:xfrm>
            <a:off x="972742" y="1450123"/>
            <a:ext cx="7379993" cy="4731604"/>
          </a:xfrm>
        </p:spPr>
        <p:txBody>
          <a:bodyPr vert="horz" lIns="91440" tIns="45720" rIns="91440" bIns="45720" rtlCol="0" anchor="t">
            <a:noAutofit/>
          </a:bodyPr>
          <a:lstStyle/>
          <a:p>
            <a:pPr>
              <a:lnSpc>
                <a:spcPct val="120000"/>
              </a:lnSpc>
            </a:pPr>
            <a:endParaRPr lang="de-DE" sz="1050" b="1" dirty="0">
              <a:latin typeface="Open Sans" panose="020F0502020204030204" pitchFamily="34" charset="0"/>
              <a:cs typeface="Arial"/>
            </a:endParaRPr>
          </a:p>
          <a:p>
            <a:pPr>
              <a:lnSpc>
                <a:spcPct val="120000"/>
              </a:lnSpc>
            </a:pPr>
            <a:r>
              <a:rPr lang="de-DE" sz="1800" dirty="0">
                <a:effectLst/>
                <a:latin typeface="Calibri" panose="020F0502020204030204" pitchFamily="34" charset="0"/>
                <a:ea typeface="Calibri" panose="020F0502020204030204" pitchFamily="34" charset="0"/>
                <a:cs typeface="Times New Roman" panose="02020603050405020304" pitchFamily="18" charset="0"/>
              </a:rPr>
              <a:t>Rund zwei Drittel der knapp </a:t>
            </a:r>
            <a:r>
              <a:rPr lang="de-DE" b="1" dirty="0">
                <a:solidFill>
                  <a:srgbClr val="C7D543"/>
                </a:solidFill>
                <a:latin typeface="Arial"/>
                <a:cs typeface="Arial"/>
              </a:rPr>
              <a:t>1,8 Millionen in Deutschland</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b="1" dirty="0">
                <a:solidFill>
                  <a:srgbClr val="C7D543"/>
                </a:solidFill>
                <a:latin typeface="Arial"/>
                <a:cs typeface="Arial"/>
              </a:rPr>
              <a:t>Betroffenen</a:t>
            </a:r>
            <a:r>
              <a:rPr lang="de-DE" sz="1800" dirty="0">
                <a:effectLst/>
                <a:latin typeface="Calibri" panose="020F0502020204030204" pitchFamily="34" charset="0"/>
                <a:ea typeface="Calibri" panose="020F0502020204030204" pitchFamily="34" charset="0"/>
                <a:cs typeface="Times New Roman" panose="02020603050405020304" pitchFamily="18" charset="0"/>
              </a:rPr>
              <a:t> waren weiblich. </a:t>
            </a:r>
          </a:p>
          <a:p>
            <a:pPr marL="0" indent="0">
              <a:lnSpc>
                <a:spcPct val="120000"/>
              </a:lnSpc>
              <a:buNone/>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20000"/>
              </a:lnSpc>
            </a:pPr>
            <a:r>
              <a:rPr lang="de-DE" sz="1800" dirty="0">
                <a:effectLst/>
                <a:latin typeface="Calibri" panose="020F0502020204030204" pitchFamily="34" charset="0"/>
                <a:ea typeface="Calibri" panose="020F0502020204030204" pitchFamily="34" charset="0"/>
                <a:cs typeface="Times New Roman" panose="02020603050405020304" pitchFamily="18" charset="0"/>
              </a:rPr>
              <a:t>mittlere Prävalenzrate (2021) von Demenzerkrankungen unter den über 65-Jährigen auf rund </a:t>
            </a:r>
            <a:r>
              <a:rPr lang="de-DE" b="1" dirty="0">
                <a:solidFill>
                  <a:srgbClr val="C7D543"/>
                </a:solidFill>
                <a:latin typeface="Arial"/>
                <a:cs typeface="Arial"/>
              </a:rPr>
              <a:t>8,46 Prozent. </a:t>
            </a:r>
          </a:p>
          <a:p>
            <a:pPr marL="0" indent="0">
              <a:lnSpc>
                <a:spcPct val="120000"/>
              </a:lnSpc>
              <a:buNone/>
            </a:pPr>
            <a:endParaRPr lang="de-DE" sz="900" b="1" dirty="0">
              <a:solidFill>
                <a:srgbClr val="C7D543"/>
              </a:solidFill>
              <a:latin typeface="Arial"/>
              <a:cs typeface="Arial"/>
            </a:endParaRPr>
          </a:p>
          <a:p>
            <a:pPr>
              <a:lnSpc>
                <a:spcPct val="120000"/>
              </a:lnSpc>
            </a:pPr>
            <a:r>
              <a:rPr lang="de-DE" b="0" i="0" u="none" strike="noStrike" dirty="0">
                <a:effectLst/>
                <a:latin typeface="Open Sans" panose="020F0502020204030204" pitchFamily="34" charset="0"/>
              </a:rPr>
              <a:t>Jedes Jahr werden deutschlandweit mehr als </a:t>
            </a:r>
            <a:r>
              <a:rPr lang="de-DE" b="1" dirty="0">
                <a:solidFill>
                  <a:srgbClr val="C7D543"/>
                </a:solidFill>
                <a:latin typeface="Arial"/>
                <a:cs typeface="Arial"/>
              </a:rPr>
              <a:t>430.000 </a:t>
            </a:r>
            <a:r>
              <a:rPr lang="de-DE" b="1" dirty="0">
                <a:solidFill>
                  <a:srgbClr val="C7D543"/>
                </a:solidFill>
                <a:latin typeface="Arial"/>
                <a:cs typeface="Arial"/>
                <a:hlinkClick r:id="rId3">
                  <a:extLst>
                    <a:ext uri="{A12FA001-AC4F-418D-AE19-62706E023703}">
                      <ahyp:hlinkClr xmlns:ahyp="http://schemas.microsoft.com/office/drawing/2018/hyperlinkcolor" val="tx"/>
                    </a:ext>
                  </a:extLst>
                </a:hlinkClick>
              </a:rPr>
              <a:t>Demenz-Neuerkrankungen </a:t>
            </a:r>
            <a:r>
              <a:rPr lang="de-DE" b="0" i="0" u="none" strike="noStrike" dirty="0">
                <a:effectLst/>
                <a:latin typeface="Open Sans" panose="020F0502020204030204" pitchFamily="34" charset="0"/>
              </a:rPr>
              <a:t>gezählt</a:t>
            </a:r>
            <a:r>
              <a:rPr lang="de-DE" b="0" i="0" u="none" strike="noStrike" dirty="0">
                <a:solidFill>
                  <a:srgbClr val="455F7C"/>
                </a:solidFill>
                <a:effectLst/>
                <a:latin typeface="Open Sans" panose="020F0502020204030204" pitchFamily="34" charset="0"/>
              </a:rPr>
              <a:t>. </a:t>
            </a:r>
          </a:p>
          <a:p>
            <a:pPr>
              <a:lnSpc>
                <a:spcPct val="120000"/>
              </a:lnSpc>
            </a:pPr>
            <a:endParaRPr lang="de-DE" sz="900" b="1" dirty="0">
              <a:solidFill>
                <a:srgbClr val="C7D543"/>
              </a:solidFill>
              <a:latin typeface="Arial"/>
              <a:cs typeface="Arial"/>
            </a:endParaRPr>
          </a:p>
          <a:p>
            <a:pPr>
              <a:lnSpc>
                <a:spcPct val="120000"/>
              </a:lnSpc>
            </a:pPr>
            <a:r>
              <a:rPr lang="de-DE" dirty="0">
                <a:latin typeface="Calibri" panose="020F0502020204030204" pitchFamily="34" charset="0"/>
                <a:cs typeface="Times New Roman" panose="02020603050405020304" pitchFamily="18" charset="0"/>
              </a:rPr>
              <a:t>sofern kein medizinischer Durchbruch gelingt – die Krankenzahl bis </a:t>
            </a:r>
            <a:r>
              <a:rPr lang="de-DE" b="1" dirty="0">
                <a:solidFill>
                  <a:srgbClr val="C7D543"/>
                </a:solidFill>
                <a:latin typeface="Arial"/>
                <a:cs typeface="Arial"/>
              </a:rPr>
              <a:t>zum Jahr 2050 um mehr als ein Drittel mehr </a:t>
            </a:r>
            <a:r>
              <a:rPr lang="de-DE" dirty="0">
                <a:latin typeface="Calibri" panose="020F0502020204030204" pitchFamily="34" charset="0"/>
                <a:cs typeface="Times New Roman" panose="02020603050405020304" pitchFamily="18" charset="0"/>
              </a:rPr>
              <a:t>ansteigen lassen. </a:t>
            </a:r>
          </a:p>
          <a:p>
            <a:pPr>
              <a:lnSpc>
                <a:spcPct val="120000"/>
              </a:lnSpc>
            </a:pPr>
            <a:endParaRPr lang="de-DE" sz="1400" dirty="0">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3D53051D-EEA9-7545-BB05-DF2DEB3F6796}"/>
              </a:ext>
            </a:extLst>
          </p:cNvPr>
          <p:cNvPicPr>
            <a:picLocks noChangeAspect="1"/>
          </p:cNvPicPr>
          <p:nvPr/>
        </p:nvPicPr>
        <p:blipFill>
          <a:blip r:embed="rId4"/>
          <a:stretch>
            <a:fillRect/>
          </a:stretch>
        </p:blipFill>
        <p:spPr>
          <a:xfrm>
            <a:off x="252742" y="1668160"/>
            <a:ext cx="720000" cy="838090"/>
          </a:xfrm>
          <a:prstGeom prst="rect">
            <a:avLst/>
          </a:prstGeom>
        </p:spPr>
      </p:pic>
      <p:pic>
        <p:nvPicPr>
          <p:cNvPr id="12" name="Grafik 11">
            <a:extLst>
              <a:ext uri="{FF2B5EF4-FFF2-40B4-BE49-F238E27FC236}">
                <a16:creationId xmlns:a16="http://schemas.microsoft.com/office/drawing/2014/main" id="{FC37FCBF-1E7A-4841-B63F-986564F05C6A}"/>
              </a:ext>
            </a:extLst>
          </p:cNvPr>
          <p:cNvPicPr>
            <a:picLocks noChangeAspect="1"/>
          </p:cNvPicPr>
          <p:nvPr/>
        </p:nvPicPr>
        <p:blipFill>
          <a:blip r:embed="rId5"/>
          <a:stretch>
            <a:fillRect/>
          </a:stretch>
        </p:blipFill>
        <p:spPr>
          <a:xfrm>
            <a:off x="252742" y="2915101"/>
            <a:ext cx="720000" cy="838090"/>
          </a:xfrm>
          <a:prstGeom prst="rect">
            <a:avLst/>
          </a:prstGeom>
        </p:spPr>
      </p:pic>
      <p:pic>
        <p:nvPicPr>
          <p:cNvPr id="13" name="Grafik 12">
            <a:extLst>
              <a:ext uri="{FF2B5EF4-FFF2-40B4-BE49-F238E27FC236}">
                <a16:creationId xmlns:a16="http://schemas.microsoft.com/office/drawing/2014/main" id="{2454C45B-1EE3-D342-861E-A858F0D0DDBB}"/>
              </a:ext>
            </a:extLst>
          </p:cNvPr>
          <p:cNvPicPr>
            <a:picLocks noChangeAspect="1"/>
          </p:cNvPicPr>
          <p:nvPr/>
        </p:nvPicPr>
        <p:blipFill>
          <a:blip r:embed="rId6"/>
          <a:stretch>
            <a:fillRect/>
          </a:stretch>
        </p:blipFill>
        <p:spPr>
          <a:xfrm>
            <a:off x="252742" y="4129369"/>
            <a:ext cx="720000" cy="838090"/>
          </a:xfrm>
          <a:prstGeom prst="rect">
            <a:avLst/>
          </a:prstGeom>
        </p:spPr>
      </p:pic>
      <p:pic>
        <p:nvPicPr>
          <p:cNvPr id="14" name="Grafik 13">
            <a:extLst>
              <a:ext uri="{FF2B5EF4-FFF2-40B4-BE49-F238E27FC236}">
                <a16:creationId xmlns:a16="http://schemas.microsoft.com/office/drawing/2014/main" id="{AD9F231B-0EE8-0C4D-8D3E-C8CD98CB6B8F}"/>
              </a:ext>
            </a:extLst>
          </p:cNvPr>
          <p:cNvPicPr>
            <a:picLocks noChangeAspect="1"/>
          </p:cNvPicPr>
          <p:nvPr/>
        </p:nvPicPr>
        <p:blipFill>
          <a:blip r:embed="rId7"/>
          <a:stretch>
            <a:fillRect/>
          </a:stretch>
        </p:blipFill>
        <p:spPr>
          <a:xfrm>
            <a:off x="252742" y="5343637"/>
            <a:ext cx="720000" cy="838090"/>
          </a:xfrm>
          <a:prstGeom prst="rect">
            <a:avLst/>
          </a:prstGeom>
        </p:spPr>
      </p:pic>
      <p:grpSp>
        <p:nvGrpSpPr>
          <p:cNvPr id="19" name="Group 2">
            <a:extLst>
              <a:ext uri="{FF2B5EF4-FFF2-40B4-BE49-F238E27FC236}">
                <a16:creationId xmlns:a16="http://schemas.microsoft.com/office/drawing/2014/main" id="{6CBD2B81-7F54-AE43-9CCA-827E22056590}"/>
              </a:ext>
            </a:extLst>
          </p:cNvPr>
          <p:cNvGrpSpPr>
            <a:grpSpLocks/>
          </p:cNvGrpSpPr>
          <p:nvPr/>
        </p:nvGrpSpPr>
        <p:grpSpPr bwMode="auto">
          <a:xfrm>
            <a:off x="9396131" y="5243542"/>
            <a:ext cx="2492361" cy="548454"/>
            <a:chOff x="814" y="202"/>
            <a:chExt cx="8161" cy="1837"/>
          </a:xfrm>
        </p:grpSpPr>
        <p:pic>
          <p:nvPicPr>
            <p:cNvPr id="20" name="Picture 5">
              <a:extLst>
                <a:ext uri="{FF2B5EF4-FFF2-40B4-BE49-F238E27FC236}">
                  <a16:creationId xmlns:a16="http://schemas.microsoft.com/office/drawing/2014/main" id="{79A0729A-317F-B744-970A-61704C5DB83D}"/>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4">
              <a:extLst>
                <a:ext uri="{FF2B5EF4-FFF2-40B4-BE49-F238E27FC236}">
                  <a16:creationId xmlns:a16="http://schemas.microsoft.com/office/drawing/2014/main" id="{67D29C49-ACF7-0B4A-9CE0-D0E8B0EE411C}"/>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2" name="Text Box 3">
              <a:extLst>
                <a:ext uri="{FF2B5EF4-FFF2-40B4-BE49-F238E27FC236}">
                  <a16:creationId xmlns:a16="http://schemas.microsoft.com/office/drawing/2014/main" id="{1DDB62EE-A9A5-9E46-9940-49C97954F105}"/>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pPr>
              <a:r>
                <a:rPr lang="de-DE" sz="1600" b="1" dirty="0">
                  <a:solidFill>
                    <a:srgbClr val="219AD6"/>
                  </a:solidFill>
                  <a:latin typeface="Calibri" panose="020F0502020204030204" pitchFamily="34" charset="0"/>
                  <a:cs typeface="Calibri" panose="020F0502020204030204" pitchFamily="34" charset="0"/>
                </a:rPr>
                <a:t>2,4 Millionen  (2050)</a:t>
              </a:r>
            </a:p>
          </p:txBody>
        </p:sp>
      </p:grpSp>
      <p:grpSp>
        <p:nvGrpSpPr>
          <p:cNvPr id="23" name="Group 2">
            <a:extLst>
              <a:ext uri="{FF2B5EF4-FFF2-40B4-BE49-F238E27FC236}">
                <a16:creationId xmlns:a16="http://schemas.microsoft.com/office/drawing/2014/main" id="{F279E864-BF93-254F-9C08-7E1C355EB243}"/>
              </a:ext>
            </a:extLst>
          </p:cNvPr>
          <p:cNvGrpSpPr>
            <a:grpSpLocks/>
          </p:cNvGrpSpPr>
          <p:nvPr/>
        </p:nvGrpSpPr>
        <p:grpSpPr bwMode="auto">
          <a:xfrm>
            <a:off x="8298848" y="2641060"/>
            <a:ext cx="2569321" cy="552932"/>
            <a:chOff x="562" y="202"/>
            <a:chExt cx="8413" cy="1852"/>
          </a:xfrm>
        </p:grpSpPr>
        <p:pic>
          <p:nvPicPr>
            <p:cNvPr id="24" name="Picture 5">
              <a:extLst>
                <a:ext uri="{FF2B5EF4-FFF2-40B4-BE49-F238E27FC236}">
                  <a16:creationId xmlns:a16="http://schemas.microsoft.com/office/drawing/2014/main" id="{B0FC76A3-9BF6-044C-A6FC-43AF29C33091}"/>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Freeform 4">
              <a:extLst>
                <a:ext uri="{FF2B5EF4-FFF2-40B4-BE49-F238E27FC236}">
                  <a16:creationId xmlns:a16="http://schemas.microsoft.com/office/drawing/2014/main" id="{F6AEF6AE-5165-B346-B45B-5330C2746369}"/>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26" name="Text Box 3">
              <a:extLst>
                <a:ext uri="{FF2B5EF4-FFF2-40B4-BE49-F238E27FC236}">
                  <a16:creationId xmlns:a16="http://schemas.microsoft.com/office/drawing/2014/main" id="{7433EBEB-1BAD-7245-B02D-CF52CB7A7A97}"/>
                </a:ext>
              </a:extLst>
            </p:cNvPr>
            <p:cNvSpPr txBox="1">
              <a:spLocks/>
            </p:cNvSpPr>
            <p:nvPr/>
          </p:nvSpPr>
          <p:spPr bwMode="auto">
            <a:xfrm>
              <a:off x="562" y="456"/>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8,46 % Prävalenz </a:t>
              </a:r>
              <a:endParaRPr lang="de-DE" dirty="0">
                <a:effectLst/>
                <a:latin typeface="Times New Roman" panose="02020603050405020304" pitchFamily="18" charset="0"/>
                <a:ea typeface="Times New Roman" panose="02020603050405020304" pitchFamily="18" charset="0"/>
              </a:endParaRPr>
            </a:p>
          </p:txBody>
        </p:sp>
      </p:grpSp>
      <p:grpSp>
        <p:nvGrpSpPr>
          <p:cNvPr id="27" name="Group 2">
            <a:extLst>
              <a:ext uri="{FF2B5EF4-FFF2-40B4-BE49-F238E27FC236}">
                <a16:creationId xmlns:a16="http://schemas.microsoft.com/office/drawing/2014/main" id="{48AA2E6A-4209-C44B-8AF0-16676F3F7B81}"/>
              </a:ext>
            </a:extLst>
          </p:cNvPr>
          <p:cNvGrpSpPr>
            <a:grpSpLocks/>
          </p:cNvGrpSpPr>
          <p:nvPr/>
        </p:nvGrpSpPr>
        <p:grpSpPr bwMode="auto">
          <a:xfrm>
            <a:off x="9347174" y="1540675"/>
            <a:ext cx="2492361" cy="548454"/>
            <a:chOff x="814" y="202"/>
            <a:chExt cx="8161" cy="1837"/>
          </a:xfrm>
        </p:grpSpPr>
        <p:pic>
          <p:nvPicPr>
            <p:cNvPr id="28" name="Picture 5">
              <a:extLst>
                <a:ext uri="{FF2B5EF4-FFF2-40B4-BE49-F238E27FC236}">
                  <a16:creationId xmlns:a16="http://schemas.microsoft.com/office/drawing/2014/main" id="{7153BE5B-CC4D-6549-BC26-0A53CBBD3843}"/>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4">
              <a:extLst>
                <a:ext uri="{FF2B5EF4-FFF2-40B4-BE49-F238E27FC236}">
                  <a16:creationId xmlns:a16="http://schemas.microsoft.com/office/drawing/2014/main" id="{93EF45E5-DC6C-0446-8317-0F238A685425}"/>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30" name="Text Box 3">
              <a:extLst>
                <a:ext uri="{FF2B5EF4-FFF2-40B4-BE49-F238E27FC236}">
                  <a16:creationId xmlns:a16="http://schemas.microsoft.com/office/drawing/2014/main" id="{AF43B624-246F-F547-A1BF-A0CC0BCF6B9A}"/>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sz="1600" b="1" dirty="0">
                  <a:solidFill>
                    <a:srgbClr val="219AD6"/>
                  </a:solidFill>
                  <a:latin typeface="Arial Narrow" panose="020B0604020202020204" pitchFamily="34" charset="0"/>
                </a:rPr>
                <a:t>1,8 MILLIONEN  (2023</a:t>
              </a:r>
              <a:r>
                <a:rPr lang="de-DE" sz="1600" b="1" dirty="0">
                  <a:solidFill>
                    <a:srgbClr val="219AD6"/>
                  </a:solidFill>
                  <a:effectLst/>
                  <a:latin typeface="Calibri" panose="020F0502020204030204" pitchFamily="34" charset="0"/>
                  <a:ea typeface="Times New Roman" panose="02020603050405020304" pitchFamily="18" charset="0"/>
                  <a:cs typeface="Calibri" panose="020F0502020204030204" pitchFamily="34" charset="0"/>
                </a:rPr>
                <a:t>)</a:t>
              </a:r>
              <a:endParaRPr lang="de-DE" sz="1600"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10" name="Datumsplatzhalter 9">
            <a:extLst>
              <a:ext uri="{FF2B5EF4-FFF2-40B4-BE49-F238E27FC236}">
                <a16:creationId xmlns:a16="http://schemas.microsoft.com/office/drawing/2014/main" id="{0D1AE9BF-EDE0-964A-B5F8-50F1B1BC35F6}"/>
              </a:ext>
            </a:extLst>
          </p:cNvPr>
          <p:cNvSpPr>
            <a:spLocks noGrp="1"/>
          </p:cNvSpPr>
          <p:nvPr>
            <p:ph type="dt" sz="half" idx="10"/>
          </p:nvPr>
        </p:nvSpPr>
        <p:spPr>
          <a:xfrm>
            <a:off x="9568532" y="6492565"/>
            <a:ext cx="2623468" cy="365125"/>
          </a:xfrm>
        </p:spPr>
        <p:txBody>
          <a:bodyPr/>
          <a:lstStyle/>
          <a:p>
            <a:fld id="{C67C4367-C484-8B4F-BEB9-8748C6912B09}" type="datetime3">
              <a:rPr lang="de-DE" smtClean="0"/>
              <a:t>20/06/23</a:t>
            </a:fld>
            <a:endParaRPr lang="de-DE" dirty="0"/>
          </a:p>
        </p:txBody>
      </p:sp>
      <p:sp>
        <p:nvSpPr>
          <p:cNvPr id="16" name="Foliennummernplatzhalter 15">
            <a:extLst>
              <a:ext uri="{FF2B5EF4-FFF2-40B4-BE49-F238E27FC236}">
                <a16:creationId xmlns:a16="http://schemas.microsoft.com/office/drawing/2014/main" id="{39B6F74A-7FC4-EC47-A436-CDFA305879E7}"/>
              </a:ext>
            </a:extLst>
          </p:cNvPr>
          <p:cNvSpPr>
            <a:spLocks noGrp="1"/>
          </p:cNvSpPr>
          <p:nvPr>
            <p:ph type="sldNum" sz="quarter" idx="12"/>
          </p:nvPr>
        </p:nvSpPr>
        <p:spPr>
          <a:xfrm>
            <a:off x="4724400" y="6475253"/>
            <a:ext cx="2743200" cy="246221"/>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8</a:t>
            </a:fld>
            <a:endParaRPr lang="de-DE" dirty="0">
              <a:latin typeface="Calibri" panose="020F0502020204030204" pitchFamily="34" charset="0"/>
              <a:cs typeface="Calibri" panose="020F0502020204030204" pitchFamily="34" charset="0"/>
            </a:endParaRPr>
          </a:p>
        </p:txBody>
      </p:sp>
      <p:grpSp>
        <p:nvGrpSpPr>
          <p:cNvPr id="7" name="Group 2">
            <a:extLst>
              <a:ext uri="{FF2B5EF4-FFF2-40B4-BE49-F238E27FC236}">
                <a16:creationId xmlns:a16="http://schemas.microsoft.com/office/drawing/2014/main" id="{A3D50510-3785-1135-70E2-A47E7F88EBBD}"/>
              </a:ext>
            </a:extLst>
          </p:cNvPr>
          <p:cNvGrpSpPr>
            <a:grpSpLocks/>
          </p:cNvGrpSpPr>
          <p:nvPr/>
        </p:nvGrpSpPr>
        <p:grpSpPr bwMode="auto">
          <a:xfrm>
            <a:off x="8339297" y="4046580"/>
            <a:ext cx="2492361" cy="548454"/>
            <a:chOff x="814" y="202"/>
            <a:chExt cx="8161" cy="1837"/>
          </a:xfrm>
        </p:grpSpPr>
        <p:pic>
          <p:nvPicPr>
            <p:cNvPr id="8" name="Picture 5">
              <a:extLst>
                <a:ext uri="{FF2B5EF4-FFF2-40B4-BE49-F238E27FC236}">
                  <a16:creationId xmlns:a16="http://schemas.microsoft.com/office/drawing/2014/main" id="{233F936C-ABAF-6C10-8E64-100CE9F83863}"/>
                </a:ext>
              </a:extLst>
            </p:cNvPr>
            <p:cNvPicPr>
              <a:picLock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34" y="202"/>
              <a:ext cx="7541" cy="1598"/>
            </a:xfrm>
            <a:prstGeom prst="rect">
              <a:avLst/>
            </a:prstGeom>
            <a:noFill/>
            <a:ln>
              <a:noFill/>
            </a:ln>
            <a:effectLst>
              <a:outerShdw blurRad="50800" dist="50800" dir="5400000" algn="ctr" rotWithShape="0">
                <a:srgbClr val="000000">
                  <a:alpha val="9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4">
              <a:extLst>
                <a:ext uri="{FF2B5EF4-FFF2-40B4-BE49-F238E27FC236}">
                  <a16:creationId xmlns:a16="http://schemas.microsoft.com/office/drawing/2014/main" id="{68CBFD57-D037-23E8-CA3A-FD7651F6B4B7}"/>
                </a:ext>
              </a:extLst>
            </p:cNvPr>
            <p:cNvSpPr>
              <a:spLocks/>
            </p:cNvSpPr>
            <p:nvPr/>
          </p:nvSpPr>
          <p:spPr bwMode="auto">
            <a:xfrm>
              <a:off x="1440" y="213"/>
              <a:ext cx="7491" cy="1537"/>
            </a:xfrm>
            <a:custGeom>
              <a:avLst/>
              <a:gdLst>
                <a:gd name="T0" fmla="+- 0 8202 1440"/>
                <a:gd name="T1" fmla="*/ T0 w 7491"/>
                <a:gd name="T2" fmla="+- 0 213 213"/>
                <a:gd name="T3" fmla="*/ 213 h 1537"/>
                <a:gd name="T4" fmla="+- 0 1440 1440"/>
                <a:gd name="T5" fmla="*/ T4 w 7491"/>
                <a:gd name="T6" fmla="+- 0 213 213"/>
                <a:gd name="T7" fmla="*/ 213 h 1537"/>
                <a:gd name="T8" fmla="+- 0 2068 1440"/>
                <a:gd name="T9" fmla="*/ T8 w 7491"/>
                <a:gd name="T10" fmla="+- 0 1750 213"/>
                <a:gd name="T11" fmla="*/ 1750 h 1537"/>
                <a:gd name="T12" fmla="+- 0 8931 1440"/>
                <a:gd name="T13" fmla="*/ T12 w 7491"/>
                <a:gd name="T14" fmla="+- 0 1277 213"/>
                <a:gd name="T15" fmla="*/ 1277 h 1537"/>
                <a:gd name="T16" fmla="+- 0 8202 1440"/>
                <a:gd name="T17" fmla="*/ T16 w 7491"/>
                <a:gd name="T18" fmla="+- 0 213 213"/>
                <a:gd name="T19" fmla="*/ 213 h 1537"/>
              </a:gdLst>
              <a:ahLst/>
              <a:cxnLst>
                <a:cxn ang="0">
                  <a:pos x="T1" y="T3"/>
                </a:cxn>
                <a:cxn ang="0">
                  <a:pos x="T5" y="T7"/>
                </a:cxn>
                <a:cxn ang="0">
                  <a:pos x="T9" y="T11"/>
                </a:cxn>
                <a:cxn ang="0">
                  <a:pos x="T13" y="T15"/>
                </a:cxn>
                <a:cxn ang="0">
                  <a:pos x="T17" y="T19"/>
                </a:cxn>
              </a:cxnLst>
              <a:rect l="0" t="0" r="r" b="b"/>
              <a:pathLst>
                <a:path w="7491" h="1537">
                  <a:moveTo>
                    <a:pt x="6762" y="0"/>
                  </a:moveTo>
                  <a:lnTo>
                    <a:pt x="0" y="0"/>
                  </a:lnTo>
                  <a:lnTo>
                    <a:pt x="628" y="1537"/>
                  </a:lnTo>
                  <a:lnTo>
                    <a:pt x="7491" y="1064"/>
                  </a:lnTo>
                  <a:lnTo>
                    <a:pt x="6762" y="0"/>
                  </a:lnTo>
                  <a:close/>
                </a:path>
              </a:pathLst>
            </a:custGeom>
            <a:solidFill>
              <a:srgbClr val="C6D44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de-DE"/>
            </a:p>
          </p:txBody>
        </p:sp>
        <p:sp>
          <p:nvSpPr>
            <p:cNvPr id="18" name="Text Box 3">
              <a:extLst>
                <a:ext uri="{FF2B5EF4-FFF2-40B4-BE49-F238E27FC236}">
                  <a16:creationId xmlns:a16="http://schemas.microsoft.com/office/drawing/2014/main" id="{311909AF-100E-8B14-91EF-C0F7D5677EAF}"/>
                </a:ext>
              </a:extLst>
            </p:cNvPr>
            <p:cNvSpPr txBox="1">
              <a:spLocks/>
            </p:cNvSpPr>
            <p:nvPr/>
          </p:nvSpPr>
          <p:spPr bwMode="auto">
            <a:xfrm>
              <a:off x="814" y="441"/>
              <a:ext cx="7541"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335280" algn="ctr">
                <a:spcBef>
                  <a:spcPts val="1480"/>
                </a:spcBef>
                <a:spcAft>
                  <a:spcPts val="0"/>
                </a:spcAft>
              </a:pPr>
              <a:r>
                <a:rPr lang="de-DE" b="1" dirty="0">
                  <a:solidFill>
                    <a:srgbClr val="219AD6"/>
                  </a:solidFill>
                  <a:effectLst/>
                  <a:latin typeface="Arial Narrow" panose="020B0604020202020204" pitchFamily="34" charset="0"/>
                  <a:ea typeface="Times New Roman" panose="02020603050405020304" pitchFamily="18" charset="0"/>
                </a:rPr>
                <a:t>430.000 Neu</a:t>
              </a:r>
              <a:endParaRPr lang="de-DE" dirty="0">
                <a:effectLst/>
                <a:latin typeface="Times New Roman" panose="02020603050405020304" pitchFamily="18" charset="0"/>
                <a:ea typeface="Times New Roman" panose="02020603050405020304" pitchFamily="18" charset="0"/>
              </a:endParaRPr>
            </a:p>
          </p:txBody>
        </p:sp>
      </p:grpSp>
      <p:sp>
        <p:nvSpPr>
          <p:cNvPr id="9" name="Textfeld 8">
            <a:extLst>
              <a:ext uri="{FF2B5EF4-FFF2-40B4-BE49-F238E27FC236}">
                <a16:creationId xmlns:a16="http://schemas.microsoft.com/office/drawing/2014/main" id="{ACD86D90-1048-BADF-5CBD-1C3BB147286B}"/>
              </a:ext>
            </a:extLst>
          </p:cNvPr>
          <p:cNvSpPr txBox="1"/>
          <p:nvPr/>
        </p:nvSpPr>
        <p:spPr>
          <a:xfrm>
            <a:off x="302621" y="6335890"/>
            <a:ext cx="5394425" cy="246221"/>
          </a:xfrm>
          <a:prstGeom prst="rect">
            <a:avLst/>
          </a:prstGeom>
          <a:noFill/>
        </p:spPr>
        <p:txBody>
          <a:bodyPr wrap="none" rtlCol="0">
            <a:spAutoFit/>
          </a:bodyPr>
          <a:lstStyle/>
          <a:p>
            <a:r>
              <a:rPr lang="de-DE" sz="1000" dirty="0">
                <a:latin typeface="Calibri" panose="020F0502020204030204" pitchFamily="34" charset="0"/>
                <a:cs typeface="Calibri" panose="020F0502020204030204" pitchFamily="34" charset="0"/>
              </a:rPr>
              <a:t>https://</a:t>
            </a:r>
            <a:r>
              <a:rPr lang="de-DE" sz="1000" dirty="0" err="1">
                <a:latin typeface="Calibri" panose="020F0502020204030204" pitchFamily="34" charset="0"/>
                <a:cs typeface="Calibri" panose="020F0502020204030204" pitchFamily="34" charset="0"/>
              </a:rPr>
              <a:t>de.statista.com</a:t>
            </a:r>
            <a:r>
              <a:rPr lang="de-DE" sz="1000" dirty="0">
                <a:latin typeface="Calibri" panose="020F0502020204030204" pitchFamily="34" charset="0"/>
                <a:cs typeface="Calibri" panose="020F0502020204030204" pitchFamily="34" charset="0"/>
              </a:rPr>
              <a:t>/</a:t>
            </a:r>
            <a:r>
              <a:rPr lang="de-DE" sz="1000" dirty="0" err="1">
                <a:latin typeface="Calibri" panose="020F0502020204030204" pitchFamily="34" charset="0"/>
                <a:cs typeface="Calibri" panose="020F0502020204030204" pitchFamily="34" charset="0"/>
              </a:rPr>
              <a:t>statistik</a:t>
            </a:r>
            <a:r>
              <a:rPr lang="de-DE" sz="1000" dirty="0">
                <a:latin typeface="Calibri" panose="020F0502020204030204" pitchFamily="34" charset="0"/>
                <a:cs typeface="Calibri" panose="020F0502020204030204" pitchFamily="34" charset="0"/>
              </a:rPr>
              <a:t>/</a:t>
            </a:r>
            <a:r>
              <a:rPr lang="de-DE" sz="1000" dirty="0" err="1">
                <a:latin typeface="Calibri" panose="020F0502020204030204" pitchFamily="34" charset="0"/>
                <a:cs typeface="Calibri" panose="020F0502020204030204" pitchFamily="34" charset="0"/>
              </a:rPr>
              <a:t>studie</a:t>
            </a:r>
            <a:r>
              <a:rPr lang="de-DE" sz="1000" dirty="0">
                <a:latin typeface="Calibri" panose="020F0502020204030204" pitchFamily="34" charset="0"/>
                <a:cs typeface="Calibri" panose="020F0502020204030204" pitchFamily="34" charset="0"/>
              </a:rPr>
              <a:t>/</a:t>
            </a:r>
            <a:r>
              <a:rPr lang="de-DE" sz="1000" dirty="0" err="1">
                <a:latin typeface="Calibri" panose="020F0502020204030204" pitchFamily="34" charset="0"/>
                <a:cs typeface="Calibri" panose="020F0502020204030204" pitchFamily="34" charset="0"/>
              </a:rPr>
              <a:t>id</a:t>
            </a:r>
            <a:r>
              <a:rPr lang="de-DE" sz="1000" dirty="0">
                <a:latin typeface="Calibri" panose="020F0502020204030204" pitchFamily="34" charset="0"/>
                <a:cs typeface="Calibri" panose="020F0502020204030204" pitchFamily="34" charset="0"/>
              </a:rPr>
              <a:t>/17631/</a:t>
            </a:r>
            <a:r>
              <a:rPr lang="de-DE" sz="1000" dirty="0" err="1">
                <a:latin typeface="Calibri" panose="020F0502020204030204" pitchFamily="34" charset="0"/>
                <a:cs typeface="Calibri" panose="020F0502020204030204" pitchFamily="34" charset="0"/>
              </a:rPr>
              <a:t>dokument</a:t>
            </a:r>
            <a:r>
              <a:rPr lang="de-DE" sz="1000" dirty="0">
                <a:latin typeface="Calibri" panose="020F0502020204030204" pitchFamily="34" charset="0"/>
                <a:cs typeface="Calibri" panose="020F0502020204030204" pitchFamily="34" charset="0"/>
              </a:rPr>
              <a:t>/</a:t>
            </a:r>
            <a:r>
              <a:rPr lang="de-DE" sz="1000" dirty="0" err="1">
                <a:latin typeface="Calibri" panose="020F0502020204030204" pitchFamily="34" charset="0"/>
                <a:cs typeface="Calibri" panose="020F0502020204030204" pitchFamily="34" charset="0"/>
              </a:rPr>
              <a:t>demenzerkrankungen</a:t>
            </a:r>
            <a:r>
              <a:rPr lang="de-DE" sz="1000" dirty="0">
                <a:latin typeface="Calibri" panose="020F0502020204030204" pitchFamily="34" charset="0"/>
                <a:cs typeface="Calibri" panose="020F0502020204030204" pitchFamily="34" charset="0"/>
              </a:rPr>
              <a:t>-</a:t>
            </a:r>
            <a:r>
              <a:rPr lang="de-DE" sz="1000" dirty="0" err="1">
                <a:latin typeface="Calibri" panose="020F0502020204030204" pitchFamily="34" charset="0"/>
                <a:cs typeface="Calibri" panose="020F0502020204030204" pitchFamily="34" charset="0"/>
              </a:rPr>
              <a:t>statista</a:t>
            </a:r>
            <a:r>
              <a:rPr lang="de-DE" sz="1000" dirty="0">
                <a:latin typeface="Calibri" panose="020F0502020204030204" pitchFamily="34" charset="0"/>
                <a:cs typeface="Calibri" panose="020F0502020204030204" pitchFamily="34" charset="0"/>
              </a:rPr>
              <a:t>-dossier/</a:t>
            </a:r>
            <a:endParaRPr lang="de-DE" dirty="0"/>
          </a:p>
        </p:txBody>
      </p:sp>
      <p:sp>
        <p:nvSpPr>
          <p:cNvPr id="31" name="Rechteck 30">
            <a:extLst>
              <a:ext uri="{FF2B5EF4-FFF2-40B4-BE49-F238E27FC236}">
                <a16:creationId xmlns:a16="http://schemas.microsoft.com/office/drawing/2014/main" id="{CBFD233B-3AE4-A72B-C8FC-7A7F80C10508}"/>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DA3C53D7-FA46-592A-25F9-903D02DD4BF8}"/>
              </a:ext>
            </a:extLst>
          </p:cNvPr>
          <p:cNvSpPr txBox="1"/>
          <p:nvPr/>
        </p:nvSpPr>
        <p:spPr>
          <a:xfrm>
            <a:off x="9917380" y="202334"/>
            <a:ext cx="2146697" cy="523220"/>
          </a:xfrm>
          <a:prstGeom prst="rect">
            <a:avLst/>
          </a:prstGeom>
          <a:noFill/>
        </p:spPr>
        <p:txBody>
          <a:bodyPr wrap="square" rtlCol="0">
            <a:spAutoFit/>
          </a:bodyPr>
          <a:lstStyle/>
          <a:p>
            <a:pPr algn="r"/>
            <a:r>
              <a:rPr lang="en-US" sz="1400" b="1" dirty="0">
                <a:solidFill>
                  <a:schemeClr val="bg1"/>
                </a:solidFill>
                <a:latin typeface="Calibri" panose="020F0502020204030204" pitchFamily="34" charset="0"/>
                <a:cs typeface="Calibri" panose="020F0502020204030204" pitchFamily="34" charset="0"/>
              </a:rPr>
              <a:t>ICD 10  -&gt; DEMENZ</a:t>
            </a:r>
          </a:p>
          <a:p>
            <a:endParaRPr lang="de-DE"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990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34BFF">
            <a:alpha val="66000"/>
          </a:srgbClr>
        </a:solidFill>
        <a:effectLst/>
      </p:bgPr>
    </p:bg>
    <p:spTree>
      <p:nvGrpSpPr>
        <p:cNvPr id="1" name=""/>
        <p:cNvGrpSpPr/>
        <p:nvPr/>
      </p:nvGrpSpPr>
      <p:grpSpPr>
        <a:xfrm>
          <a:off x="0" y="0"/>
          <a:ext cx="0" cy="0"/>
          <a:chOff x="0" y="0"/>
          <a:chExt cx="0" cy="0"/>
        </a:xfrm>
      </p:grpSpPr>
      <p:grpSp>
        <p:nvGrpSpPr>
          <p:cNvPr id="454" name="Group 453">
            <a:extLst>
              <a:ext uri="{FF2B5EF4-FFF2-40B4-BE49-F238E27FC236}">
                <a16:creationId xmlns:a16="http://schemas.microsoft.com/office/drawing/2014/main" id="{BF4E480B-94D6-46F9-A2B6-B98D311FDC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1999" cy="6861600"/>
            <a:chOff x="1" y="0"/>
            <a:chExt cx="12191999" cy="6861600"/>
          </a:xfrm>
        </p:grpSpPr>
        <p:sp>
          <p:nvSpPr>
            <p:cNvPr id="455" name="Rectangle 454">
              <a:extLst>
                <a:ext uri="{FF2B5EF4-FFF2-40B4-BE49-F238E27FC236}">
                  <a16:creationId xmlns:a16="http://schemas.microsoft.com/office/drawing/2014/main" id="{07183CDE-91A1-40C3-8E80-66F89E1C2D5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6200000">
              <a:off x="1" y="1640114"/>
              <a:ext cx="5217886" cy="5217886"/>
            </a:xfrm>
            <a:prstGeom prst="rect">
              <a:avLst/>
            </a:prstGeom>
            <a:gradFill flip="none" rotWithShape="1">
              <a:gsLst>
                <a:gs pos="0">
                  <a:schemeClr val="accent2">
                    <a:alpha val="60000"/>
                  </a:schemeClr>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6" name="Oval 455">
              <a:extLst>
                <a:ext uri="{FF2B5EF4-FFF2-40B4-BE49-F238E27FC236}">
                  <a16:creationId xmlns:a16="http://schemas.microsoft.com/office/drawing/2014/main" id="{A6756515-F9AA-46BD-8DD2-AA15BA492AC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384514" y="0"/>
              <a:ext cx="4320000" cy="4320000"/>
            </a:xfrm>
            <a:prstGeom prst="ellipse">
              <a:avLst/>
            </a:prstGeom>
            <a:solidFill>
              <a:schemeClr val="accent3">
                <a:alpha val="96000"/>
              </a:scheme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57" name="Oval 456">
              <a:extLst>
                <a:ext uri="{FF2B5EF4-FFF2-40B4-BE49-F238E27FC236}">
                  <a16:creationId xmlns:a16="http://schemas.microsoft.com/office/drawing/2014/main" id="{ABA365E2-8B71-408B-9092-0104216AC7A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6119057" y="1230054"/>
              <a:ext cx="5506886" cy="5506886"/>
            </a:xfrm>
            <a:prstGeom prst="ellipse">
              <a:avLst/>
            </a:prstGeom>
            <a:solidFill>
              <a:schemeClr val="accent2">
                <a:alpha val="60000"/>
              </a:schemeClr>
            </a:solidFill>
            <a:ln>
              <a:noFill/>
            </a:ln>
            <a:effectLst>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458" name="Group 457">
              <a:extLst>
                <a:ext uri="{FF2B5EF4-FFF2-40B4-BE49-F238E27FC236}">
                  <a16:creationId xmlns:a16="http://schemas.microsoft.com/office/drawing/2014/main" id="{BEDB8D7A-1BF6-4CDB-B93A-7736955F5043}"/>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690092" y="0"/>
              <a:ext cx="10800000" cy="6858000"/>
              <a:chOff x="2328000" y="0"/>
              <a:chExt cx="2880000" cy="1440000"/>
            </a:xfrm>
          </p:grpSpPr>
          <p:sp>
            <p:nvSpPr>
              <p:cNvPr id="463" name="Rectangle 462">
                <a:extLst>
                  <a:ext uri="{FF2B5EF4-FFF2-40B4-BE49-F238E27FC236}">
                    <a16:creationId xmlns:a16="http://schemas.microsoft.com/office/drawing/2014/main" id="{5AACD774-5167-46C7-8A62-6E2FE4BE94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6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4" name="Rectangle 463">
                <a:extLst>
                  <a:ext uri="{FF2B5EF4-FFF2-40B4-BE49-F238E27FC236}">
                    <a16:creationId xmlns:a16="http://schemas.microsoft.com/office/drawing/2014/main" id="{06E0F2D8-452E-48F9-9912-C47EAEAE18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328000" y="0"/>
                <a:ext cx="1440000" cy="1440000"/>
              </a:xfrm>
              <a:prstGeom prst="rect">
                <a:avLst/>
              </a:prstGeom>
              <a:gradFill flip="none" rotWithShape="1">
                <a:gsLst>
                  <a:gs pos="0">
                    <a:schemeClr val="accent1"/>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grpSp>
          <p:nvGrpSpPr>
            <p:cNvPr id="459" name="Group 458">
              <a:extLst>
                <a:ext uri="{FF2B5EF4-FFF2-40B4-BE49-F238E27FC236}">
                  <a16:creationId xmlns:a16="http://schemas.microsoft.com/office/drawing/2014/main" id="{91FBBF95-430B-427C-A6E8-DB899217FC00}"/>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5400000">
              <a:off x="7048499" y="1714500"/>
              <a:ext cx="6858000" cy="3429000"/>
              <a:chOff x="0" y="0"/>
              <a:chExt cx="2880000" cy="1440000"/>
            </a:xfrm>
          </p:grpSpPr>
          <p:sp>
            <p:nvSpPr>
              <p:cNvPr id="461" name="Rectangle 460">
                <a:extLst>
                  <a:ext uri="{FF2B5EF4-FFF2-40B4-BE49-F238E27FC236}">
                    <a16:creationId xmlns:a16="http://schemas.microsoft.com/office/drawing/2014/main" id="{BEE64698-3ED2-4395-B7FC-65248E437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4000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62" name="Rectangle 461">
                <a:extLst>
                  <a:ext uri="{FF2B5EF4-FFF2-40B4-BE49-F238E27FC236}">
                    <a16:creationId xmlns:a16="http://schemas.microsoft.com/office/drawing/2014/main" id="{FE20B1E1-CE09-4C2A-A3FB-DB8026C54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1440000" cy="1440000"/>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0" name="Rectangle 459">
              <a:extLst>
                <a:ext uri="{FF2B5EF4-FFF2-40B4-BE49-F238E27FC236}">
                  <a16:creationId xmlns:a16="http://schemas.microsoft.com/office/drawing/2014/main" id="{0CB2405B-A907-48B3-906A-FB3573C0B2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a:off x="5602287" y="271887"/>
              <a:ext cx="6589713" cy="6589713"/>
            </a:xfrm>
            <a:prstGeom prst="rect">
              <a:avLst/>
            </a:prstGeom>
            <a:gradFill flip="none" rotWithShape="1">
              <a:gsLst>
                <a:gs pos="0">
                  <a:schemeClr val="accent3"/>
                </a:gs>
                <a:gs pos="60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466" name="Rectangle 465">
            <a:extLst>
              <a:ext uri="{FF2B5EF4-FFF2-40B4-BE49-F238E27FC236}">
                <a16:creationId xmlns:a16="http://schemas.microsoft.com/office/drawing/2014/main" id="{6DC8E2D9-6729-4614-8667-C1016D318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alpha val="4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468" name="Group 467">
            <a:extLst>
              <a:ext uri="{FF2B5EF4-FFF2-40B4-BE49-F238E27FC236}">
                <a16:creationId xmlns:a16="http://schemas.microsoft.com/office/drawing/2014/main" id="{FE5D3E1D-E29B-4EB1-B0BC-8E518A9D19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68203" cy="4900616"/>
            <a:chOff x="0" y="0"/>
            <a:chExt cx="12268203" cy="4900616"/>
          </a:xfrm>
        </p:grpSpPr>
        <p:sp>
          <p:nvSpPr>
            <p:cNvPr id="469" name="Rectangle 468">
              <a:extLst>
                <a:ext uri="{FF2B5EF4-FFF2-40B4-BE49-F238E27FC236}">
                  <a16:creationId xmlns:a16="http://schemas.microsoft.com/office/drawing/2014/main" id="{4D86DADC-00D0-46CD-8875-8318CDEDC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185333" y="0"/>
              <a:ext cx="4900616" cy="4900616"/>
            </a:xfrm>
            <a:prstGeom prst="rect">
              <a:avLst/>
            </a:prstGeom>
            <a:gradFill flip="none" rotWithShape="1">
              <a:gsLst>
                <a:gs pos="21000">
                  <a:schemeClr val="bg1">
                    <a:alpha val="60000"/>
                  </a:schemeClr>
                </a:gs>
                <a:gs pos="0">
                  <a:schemeClr val="bg1">
                    <a:alpha val="80000"/>
                  </a:schemeClr>
                </a:gs>
                <a:gs pos="66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ectangle 469">
              <a:extLst>
                <a:ext uri="{FF2B5EF4-FFF2-40B4-BE49-F238E27FC236}">
                  <a16:creationId xmlns:a16="http://schemas.microsoft.com/office/drawing/2014/main" id="{0618E9BB-F3FC-4063-8F10-9765CCC6B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5952" y="0"/>
              <a:ext cx="4900615" cy="4900616"/>
            </a:xfrm>
            <a:prstGeom prst="rect">
              <a:avLst/>
            </a:prstGeom>
            <a:gradFill flip="none" rotWithShape="1">
              <a:gsLst>
                <a:gs pos="21000">
                  <a:schemeClr val="bg1">
                    <a:alpha val="60000"/>
                  </a:schemeClr>
                </a:gs>
                <a:gs pos="0">
                  <a:schemeClr val="bg1">
                    <a:alpha val="80000"/>
                  </a:schemeClr>
                </a:gs>
                <a:gs pos="66000">
                  <a:schemeClr val="bg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1" name="Group 470">
              <a:extLst>
                <a:ext uri="{FF2B5EF4-FFF2-40B4-BE49-F238E27FC236}">
                  <a16:creationId xmlns:a16="http://schemas.microsoft.com/office/drawing/2014/main" id="{680E9C3C-A83A-468A-B017-C9B761AD62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 y="1"/>
              <a:ext cx="12268200" cy="4867276"/>
              <a:chOff x="3" y="1"/>
              <a:chExt cx="12268200" cy="4867276"/>
            </a:xfrm>
          </p:grpSpPr>
          <p:sp>
            <p:nvSpPr>
              <p:cNvPr id="478" name="Rectangle 477">
                <a:extLst>
                  <a:ext uri="{FF2B5EF4-FFF2-40B4-BE49-F238E27FC236}">
                    <a16:creationId xmlns:a16="http://schemas.microsoft.com/office/drawing/2014/main" id="{7EE96DB7-0857-4CC9-B38F-0B8261FEE7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633687" y="-633138"/>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9" name="Rectangle 478">
                <a:extLst>
                  <a:ext uri="{FF2B5EF4-FFF2-40B4-BE49-F238E27FC236}">
                    <a16:creationId xmlns:a16="http://schemas.microsoft.com/office/drawing/2014/main" id="{E77C2B3D-6B7B-4C1B-B83E-A57076E929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V="1">
                <a:off x="6767787" y="-633683"/>
                <a:ext cx="4866731" cy="6134100"/>
              </a:xfrm>
              <a:prstGeom prst="rect">
                <a:avLst/>
              </a:prstGeom>
              <a:gradFill flip="none" rotWithShape="1">
                <a:gsLst>
                  <a:gs pos="0">
                    <a:schemeClr val="accent3">
                      <a:alpha val="80000"/>
                    </a:schemeClr>
                  </a:gs>
                  <a:gs pos="63000">
                    <a:schemeClr val="accent3">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2" name="Group 471">
              <a:extLst>
                <a:ext uri="{FF2B5EF4-FFF2-40B4-BE49-F238E27FC236}">
                  <a16:creationId xmlns:a16="http://schemas.microsoft.com/office/drawing/2014/main" id="{1573EC5E-308D-4279-A5EB-49D2FA3DF66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676525" y="0"/>
              <a:ext cx="9515473" cy="3766109"/>
              <a:chOff x="2676525" y="0"/>
              <a:chExt cx="9515473" cy="3766109"/>
            </a:xfrm>
          </p:grpSpPr>
          <p:sp>
            <p:nvSpPr>
              <p:cNvPr id="476" name="Rectangle 475">
                <a:extLst>
                  <a:ext uri="{FF2B5EF4-FFF2-40B4-BE49-F238E27FC236}">
                    <a16:creationId xmlns:a16="http://schemas.microsoft.com/office/drawing/2014/main" id="{A33E206B-0D28-4259-82F4-0F4636588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34262"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Rectangle 476">
                <a:extLst>
                  <a:ext uri="{FF2B5EF4-FFF2-40B4-BE49-F238E27FC236}">
                    <a16:creationId xmlns:a16="http://schemas.microsoft.com/office/drawing/2014/main" id="{D3DDB511-2E8B-4DC9-8AC7-2C207E308D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676525" y="0"/>
                <a:ext cx="4757736" cy="3766109"/>
              </a:xfrm>
              <a:prstGeom prst="rect">
                <a:avLst/>
              </a:prstGeom>
              <a:gradFill flip="none" rotWithShape="1">
                <a:gsLst>
                  <a:gs pos="0">
                    <a:schemeClr val="accent1">
                      <a:alpha val="80000"/>
                    </a:schemeClr>
                  </a:gs>
                  <a:gs pos="60000">
                    <a:schemeClr val="accent1">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3" name="Group 472">
              <a:extLst>
                <a:ext uri="{FF2B5EF4-FFF2-40B4-BE49-F238E27FC236}">
                  <a16:creationId xmlns:a16="http://schemas.microsoft.com/office/drawing/2014/main" id="{EB968D79-E8A3-4370-8003-80BDA05B488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9515473" cy="3766109"/>
              <a:chOff x="0" y="0"/>
              <a:chExt cx="9515473" cy="3766109"/>
            </a:xfrm>
          </p:grpSpPr>
          <p:sp>
            <p:nvSpPr>
              <p:cNvPr id="474" name="Rectangle 473">
                <a:extLst>
                  <a:ext uri="{FF2B5EF4-FFF2-40B4-BE49-F238E27FC236}">
                    <a16:creationId xmlns:a16="http://schemas.microsoft.com/office/drawing/2014/main" id="{86EB6CF5-5B7E-4543-B6B4-CC293DA74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57737"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Rectangle 474">
                <a:extLst>
                  <a:ext uri="{FF2B5EF4-FFF2-40B4-BE49-F238E27FC236}">
                    <a16:creationId xmlns:a16="http://schemas.microsoft.com/office/drawing/2014/main" id="{4D84D4D6-D711-4555-AEFE-76A2280B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0" y="0"/>
                <a:ext cx="4757736" cy="3766109"/>
              </a:xfrm>
              <a:prstGeom prst="rect">
                <a:avLst/>
              </a:prstGeom>
              <a:gradFill flip="none" rotWithShape="1">
                <a:gsLst>
                  <a:gs pos="0">
                    <a:schemeClr val="accent2"/>
                  </a:gs>
                  <a:gs pos="60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 name="Textfeld 4">
            <a:extLst>
              <a:ext uri="{FF2B5EF4-FFF2-40B4-BE49-F238E27FC236}">
                <a16:creationId xmlns:a16="http://schemas.microsoft.com/office/drawing/2014/main" id="{02AAE07A-C541-9569-9EF6-31A6411835C2}"/>
              </a:ext>
            </a:extLst>
          </p:cNvPr>
          <p:cNvSpPr txBox="1"/>
          <p:nvPr/>
        </p:nvSpPr>
        <p:spPr>
          <a:xfrm>
            <a:off x="5114441" y="7377193"/>
            <a:ext cx="184731" cy="369332"/>
          </a:xfrm>
          <a:prstGeom prst="rect">
            <a:avLst/>
          </a:prstGeom>
          <a:noFill/>
        </p:spPr>
        <p:txBody>
          <a:bodyPr wrap="none" rtlCol="0">
            <a:spAutoFit/>
          </a:bodyPr>
          <a:lstStyle/>
          <a:p>
            <a:endParaRPr lang="de-DE"/>
          </a:p>
        </p:txBody>
      </p:sp>
      <p:sp>
        <p:nvSpPr>
          <p:cNvPr id="4" name="Foliennummernplatzhalter 15">
            <a:extLst>
              <a:ext uri="{FF2B5EF4-FFF2-40B4-BE49-F238E27FC236}">
                <a16:creationId xmlns:a16="http://schemas.microsoft.com/office/drawing/2014/main" id="{32926761-CABD-CB17-8448-FE6FA0C3BF24}"/>
              </a:ext>
            </a:extLst>
          </p:cNvPr>
          <p:cNvSpPr>
            <a:spLocks noGrp="1"/>
          </p:cNvSpPr>
          <p:nvPr>
            <p:ph type="sldNum" sz="quarter" idx="12"/>
          </p:nvPr>
        </p:nvSpPr>
        <p:spPr>
          <a:xfrm>
            <a:off x="4724400" y="6356349"/>
            <a:ext cx="2743200" cy="365125"/>
          </a:xfrm>
        </p:spPr>
        <p:txBody>
          <a:bodyPr/>
          <a:lstStyle/>
          <a:p>
            <a:pPr algn="ctr"/>
            <a:fld id="{0B2C1C12-21C1-4BA4-AB6C-4B543C042EB6}" type="slidenum">
              <a:rPr lang="de-DE" smtClean="0">
                <a:latin typeface="Calibri" panose="020F0502020204030204" pitchFamily="34" charset="0"/>
                <a:cs typeface="Calibri" panose="020F0502020204030204" pitchFamily="34" charset="0"/>
              </a:rPr>
              <a:pPr algn="ctr"/>
              <a:t>9</a:t>
            </a:fld>
            <a:endParaRPr lang="de-DE" dirty="0">
              <a:latin typeface="Calibri" panose="020F0502020204030204" pitchFamily="34" charset="0"/>
              <a:cs typeface="Calibri" panose="020F0502020204030204" pitchFamily="34" charset="0"/>
            </a:endParaRPr>
          </a:p>
        </p:txBody>
      </p:sp>
      <p:sp>
        <p:nvSpPr>
          <p:cNvPr id="7" name="Rechteck 6">
            <a:extLst>
              <a:ext uri="{FF2B5EF4-FFF2-40B4-BE49-F238E27FC236}">
                <a16:creationId xmlns:a16="http://schemas.microsoft.com/office/drawing/2014/main" id="{2690EB78-AC8F-58FF-762A-8F24616E9C64}"/>
              </a:ext>
            </a:extLst>
          </p:cNvPr>
          <p:cNvSpPr/>
          <p:nvPr/>
        </p:nvSpPr>
        <p:spPr>
          <a:xfrm>
            <a:off x="9789459" y="208899"/>
            <a:ext cx="2402540" cy="285026"/>
          </a:xfrm>
          <a:prstGeom prst="rect">
            <a:avLst/>
          </a:prstGeom>
          <a:solidFill>
            <a:srgbClr val="C6D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75C0D9D2-F957-1BCC-F446-FBE66E3B8AAB}"/>
              </a:ext>
            </a:extLst>
          </p:cNvPr>
          <p:cNvSpPr txBox="1"/>
          <p:nvPr/>
        </p:nvSpPr>
        <p:spPr>
          <a:xfrm>
            <a:off x="9622409" y="187641"/>
            <a:ext cx="2546331" cy="523220"/>
          </a:xfrm>
          <a:prstGeom prst="rect">
            <a:avLst/>
          </a:prstGeom>
          <a:noFill/>
        </p:spPr>
        <p:txBody>
          <a:bodyPr wrap="square" rtlCol="0">
            <a:spAutoFit/>
          </a:bodyPr>
          <a:lstStyle/>
          <a:p>
            <a:pPr algn="r"/>
            <a:r>
              <a:rPr lang="de-DE" sz="1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ALLTAG IN DER </a:t>
            </a:r>
            <a:r>
              <a:rPr lang="de-DE" sz="1400" b="1" dirty="0">
                <a:solidFill>
                  <a:schemeClr val="bg1"/>
                </a:solidFill>
                <a:latin typeface="Calibri" panose="020F0502020204030204" pitchFamily="34" charset="0"/>
                <a:cs typeface="Calibri" panose="020F0502020204030204" pitchFamily="34" charset="0"/>
              </a:rPr>
              <a:t>KOMMUNE…</a:t>
            </a:r>
            <a:endParaRPr lang="de-DE" sz="1400" dirty="0">
              <a:solidFill>
                <a:schemeClr val="bg1"/>
              </a:solidFill>
            </a:endParaRPr>
          </a:p>
          <a:p>
            <a:endParaRPr lang="de-DE" sz="1400" dirty="0">
              <a:solidFill>
                <a:schemeClr val="bg1"/>
              </a:solidFill>
              <a:latin typeface="Arial" panose="020B0604020202020204" pitchFamily="34" charset="0"/>
              <a:cs typeface="Arial" panose="020B0604020202020204" pitchFamily="34" charset="0"/>
            </a:endParaRPr>
          </a:p>
        </p:txBody>
      </p:sp>
      <p:sp>
        <p:nvSpPr>
          <p:cNvPr id="13" name="Titel 1">
            <a:extLst>
              <a:ext uri="{FF2B5EF4-FFF2-40B4-BE49-F238E27FC236}">
                <a16:creationId xmlns:a16="http://schemas.microsoft.com/office/drawing/2014/main" id="{5386EF15-5C0E-6074-8631-3B7E51D87B54}"/>
              </a:ext>
            </a:extLst>
          </p:cNvPr>
          <p:cNvSpPr txBox="1">
            <a:spLocks/>
          </p:cNvSpPr>
          <p:nvPr/>
        </p:nvSpPr>
        <p:spPr>
          <a:xfrm>
            <a:off x="385082" y="328671"/>
            <a:ext cx="9616388" cy="10351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8800" kern="1200">
                <a:solidFill>
                  <a:schemeClr val="tx1"/>
                </a:solidFill>
                <a:latin typeface="+mj-lt"/>
                <a:ea typeface="+mj-ea"/>
                <a:cs typeface="+mj-cs"/>
              </a:defRPr>
            </a:lvl1pPr>
          </a:lstStyle>
          <a:p>
            <a:r>
              <a:rPr lang="de-DE" sz="4400" b="1" dirty="0" err="1">
                <a:solidFill>
                  <a:srgbClr val="229AD7"/>
                </a:solidFill>
                <a:latin typeface="Arial" panose="020B0604020202020204" pitchFamily="34" charset="0"/>
                <a:cs typeface="Arial" panose="020B0604020202020204" pitchFamily="34" charset="0"/>
              </a:rPr>
              <a:t>dEMENZ</a:t>
            </a:r>
            <a:r>
              <a:rPr lang="de-DE" sz="4400" dirty="0">
                <a:solidFill>
                  <a:srgbClr val="229AD7"/>
                </a:solidFill>
                <a:latin typeface="Arial" panose="020B0604020202020204" pitchFamily="34" charset="0"/>
                <a:cs typeface="Arial" panose="020B0604020202020204" pitchFamily="34" charset="0"/>
              </a:rPr>
              <a:t> - </a:t>
            </a:r>
            <a:r>
              <a:rPr lang="en-US" sz="3200" dirty="0">
                <a:solidFill>
                  <a:srgbClr val="FFFFFF"/>
                </a:solidFill>
                <a:latin typeface="Calibri" panose="020F0502020204030204" pitchFamily="34" charset="0"/>
                <a:cs typeface="Calibri" panose="020F0502020204030204" pitchFamily="34" charset="0"/>
              </a:rPr>
              <a:t>UNBEQUEME WAHRHEITEN </a:t>
            </a:r>
            <a:endParaRPr lang="de-DE" sz="3200" dirty="0">
              <a:latin typeface="Calibri" panose="020F0502020204030204" pitchFamily="34" charset="0"/>
              <a:cs typeface="Calibri" panose="020F0502020204030204" pitchFamily="34" charset="0"/>
            </a:endParaRPr>
          </a:p>
        </p:txBody>
      </p:sp>
      <p:sp>
        <p:nvSpPr>
          <p:cNvPr id="14" name="Inhaltsplatzhalter 2">
            <a:extLst>
              <a:ext uri="{FF2B5EF4-FFF2-40B4-BE49-F238E27FC236}">
                <a16:creationId xmlns:a16="http://schemas.microsoft.com/office/drawing/2014/main" id="{3CA3C76E-3214-5F0F-D036-09D7324D1459}"/>
              </a:ext>
            </a:extLst>
          </p:cNvPr>
          <p:cNvSpPr txBox="1">
            <a:spLocks/>
          </p:cNvSpPr>
          <p:nvPr/>
        </p:nvSpPr>
        <p:spPr>
          <a:xfrm>
            <a:off x="1030454" y="1254276"/>
            <a:ext cx="9305465" cy="5712192"/>
          </a:xfrm>
          <a:prstGeom prst="rect">
            <a:avLst/>
          </a:prstGeom>
        </p:spPr>
        <p:txBody>
          <a:bodyPr vert="horz" lIns="91440" tIns="45720" rIns="91440" bIns="45720" rtlCol="0" anchor="t">
            <a:noAutofit/>
          </a:bodyPr>
          <a:lstStyle>
            <a:lvl1pPr marL="0" indent="0" algn="l" defTabSz="914400" rtl="0" eaLnBrk="1" latinLnBrk="0" hangingPunct="1">
              <a:lnSpc>
                <a:spcPct val="125000"/>
              </a:lnSpc>
              <a:spcBef>
                <a:spcPts val="1000"/>
              </a:spcBef>
              <a:buFont typeface="Arial" panose="020B0604020202020204" pitchFamily="34" charset="0"/>
              <a:buNone/>
              <a:defRPr sz="1800" kern="1200" cap="all" spc="300" baseline="0">
                <a:solidFill>
                  <a:schemeClr val="tx1"/>
                </a:solidFill>
                <a:latin typeface="+mn-lt"/>
                <a:ea typeface="+mn-ea"/>
                <a:cs typeface="+mn-cs"/>
              </a:defRPr>
            </a:lvl1pPr>
            <a:lvl2pPr marL="457200" indent="0" algn="l" defTabSz="914400" rtl="0" eaLnBrk="1" latinLnBrk="0" hangingPunct="1">
              <a:lnSpc>
                <a:spcPct val="125000"/>
              </a:lnSpc>
              <a:spcBef>
                <a:spcPts val="500"/>
              </a:spcBef>
              <a:buFont typeface="Arial" panose="020B0604020202020204" pitchFamily="34" charset="0"/>
              <a:buNone/>
              <a:defRPr sz="2000" kern="1200" spc="50" baseline="0">
                <a:solidFill>
                  <a:schemeClr val="tx1">
                    <a:tint val="75000"/>
                  </a:schemeClr>
                </a:solidFill>
                <a:latin typeface="+mn-lt"/>
                <a:ea typeface="+mn-ea"/>
                <a:cs typeface="+mn-cs"/>
              </a:defRPr>
            </a:lvl2pPr>
            <a:lvl3pPr marL="914400" indent="0" algn="l" defTabSz="914400" rtl="0" eaLnBrk="1" latinLnBrk="0" hangingPunct="1">
              <a:lnSpc>
                <a:spcPct val="125000"/>
              </a:lnSpc>
              <a:spcBef>
                <a:spcPts val="500"/>
              </a:spcBef>
              <a:buFont typeface="Arial" panose="020B0604020202020204" pitchFamily="34" charset="0"/>
              <a:buNone/>
              <a:defRPr sz="1800" kern="1200" spc="50" baseline="0">
                <a:solidFill>
                  <a:schemeClr val="tx1">
                    <a:tint val="75000"/>
                  </a:schemeClr>
                </a:solidFill>
                <a:latin typeface="+mn-lt"/>
                <a:ea typeface="+mn-ea"/>
                <a:cs typeface="+mn-cs"/>
              </a:defRPr>
            </a:lvl3pPr>
            <a:lvl4pPr marL="13716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4pPr>
            <a:lvl5pPr marL="1828800" indent="0" algn="l" defTabSz="914400" rtl="0" eaLnBrk="1" latinLnBrk="0" hangingPunct="1">
              <a:lnSpc>
                <a:spcPct val="125000"/>
              </a:lnSpc>
              <a:spcBef>
                <a:spcPts val="500"/>
              </a:spcBef>
              <a:buFont typeface="Arial" panose="020B0604020202020204" pitchFamily="34" charset="0"/>
              <a:buNone/>
              <a:defRPr sz="1600" kern="1200" spc="50" baseline="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285750" indent="-285750">
              <a:lnSpc>
                <a:spcPct val="120000"/>
              </a:lnSpc>
              <a:buFont typeface="Arial" panose="020B0604020202020204" pitchFamily="34" charset="0"/>
              <a:buChar char="•"/>
            </a:pPr>
            <a:r>
              <a:rPr lang="de-DE" b="1" spc="50" dirty="0">
                <a:solidFill>
                  <a:srgbClr val="C7D543"/>
                </a:solidFill>
                <a:latin typeface="Calibri" panose="020F0502020204030204" pitchFamily="34" charset="0"/>
                <a:cs typeface="Calibri" panose="020F0502020204030204" pitchFamily="34" charset="0"/>
              </a:rPr>
              <a:t>Demenzversorgung in Deutschland </a:t>
            </a:r>
          </a:p>
          <a:p>
            <a:pPr marL="472950" lvl="1" indent="-270000">
              <a:lnSpc>
                <a:spcPct val="120000"/>
              </a:lnSpc>
              <a:buFont typeface="Arial" panose="020B0604020202020204" pitchFamily="34" charset="0"/>
              <a:buChar char="•"/>
            </a:pPr>
            <a:r>
              <a:rPr lang="de-DE" sz="1600" dirty="0">
                <a:latin typeface="Calibri" panose="020F0502020204030204" pitchFamily="34" charset="0"/>
                <a:cs typeface="Calibri" panose="020F0502020204030204" pitchFamily="34" charset="0"/>
              </a:rPr>
              <a:t>Uneinheitlich, nur in sequentiellen Anteilen vorhanden, wird außer in einzelnen Projektumfeldern noch nicht gelebt in Deutschland. </a:t>
            </a:r>
          </a:p>
          <a:p>
            <a:pPr marL="472950" lvl="1" indent="-270000">
              <a:lnSpc>
                <a:spcPct val="120000"/>
              </a:lnSpc>
              <a:buFont typeface="Arial" panose="020B0604020202020204" pitchFamily="34" charset="0"/>
              <a:buChar char="•"/>
            </a:pPr>
            <a:r>
              <a:rPr lang="de-DE" sz="1600" dirty="0">
                <a:latin typeface="Calibri" panose="020F0502020204030204" pitchFamily="34" charset="0"/>
                <a:cs typeface="Calibri" panose="020F0502020204030204" pitchFamily="34" charset="0"/>
              </a:rPr>
              <a:t>Es gibt noch keine Best Practice und auch keine Strategie für Qualitätskontrollen . </a:t>
            </a:r>
          </a:p>
          <a:p>
            <a:pPr marL="472950" lvl="1" indent="-270000">
              <a:lnSpc>
                <a:spcPct val="120000"/>
              </a:lnSpc>
              <a:buFont typeface="Arial" panose="020B0604020202020204" pitchFamily="34" charset="0"/>
              <a:buChar char="•"/>
            </a:pPr>
            <a:r>
              <a:rPr lang="de-DE" sz="1600" dirty="0">
                <a:latin typeface="Calibri" panose="020F0502020204030204" pitchFamily="34" charset="0"/>
                <a:cs typeface="Calibri" panose="020F0502020204030204" pitchFamily="34" charset="0"/>
              </a:rPr>
              <a:t>„Evidenzbasierte Konzepte“ gibt es bisher nur wenig im Pflegealltag.</a:t>
            </a:r>
            <a:endParaRPr lang="de-DE" b="1" spc="50" dirty="0">
              <a:solidFill>
                <a:srgbClr val="C7D543"/>
              </a:solidFill>
              <a:latin typeface="Calibri" panose="020F0502020204030204" pitchFamily="34" charset="0"/>
              <a:cs typeface="Calibri" panose="020F0502020204030204" pitchFamily="34" charset="0"/>
            </a:endParaRPr>
          </a:p>
          <a:p>
            <a:pPr marL="15750" indent="-270000">
              <a:lnSpc>
                <a:spcPct val="120000"/>
              </a:lnSpc>
              <a:buFont typeface="Arial" panose="020B0604020202020204" pitchFamily="34" charset="0"/>
              <a:buChar char="•"/>
            </a:pPr>
            <a:r>
              <a:rPr lang="de-DE" b="1" spc="50" dirty="0">
                <a:solidFill>
                  <a:srgbClr val="C7D543"/>
                </a:solidFill>
                <a:latin typeface="Calibri" panose="020F0502020204030204" pitchFamily="34" charset="0"/>
                <a:cs typeface="Calibri" panose="020F0502020204030204" pitchFamily="34" charset="0"/>
              </a:rPr>
              <a:t>Behörden, Ämter, Organisationen, Vereine, …</a:t>
            </a:r>
          </a:p>
          <a:p>
            <a:pPr marL="472950" lvl="1" indent="-270000">
              <a:lnSpc>
                <a:spcPct val="120000"/>
              </a:lnSpc>
              <a:buFont typeface="Arial" panose="020B0604020202020204" pitchFamily="34" charset="0"/>
              <a:buChar char="•"/>
            </a:pPr>
            <a:r>
              <a:rPr lang="de-DE" sz="1600" dirty="0">
                <a:latin typeface="Calibri" panose="020F0502020204030204" pitchFamily="34" charset="0"/>
                <a:cs typeface="Calibri" panose="020F0502020204030204" pitchFamily="34" charset="0"/>
              </a:rPr>
              <a:t>Nicht auf den Umgang mit Menschen mit einer Demenz eingestellt, keine qualitätsgesicherten Schulungs- und Weiterbildungs-Maßnahmen  vorhanden. </a:t>
            </a:r>
          </a:p>
          <a:p>
            <a:pPr marL="15750" indent="-270000">
              <a:lnSpc>
                <a:spcPct val="120000"/>
              </a:lnSpc>
              <a:buFont typeface="Arial" panose="020B0604020202020204" pitchFamily="34" charset="0"/>
              <a:buChar char="•"/>
            </a:pPr>
            <a:r>
              <a:rPr lang="de-DE" b="1" spc="50" dirty="0">
                <a:solidFill>
                  <a:srgbClr val="C7D543"/>
                </a:solidFill>
                <a:latin typeface="Calibri" panose="020F0502020204030204" pitchFamily="34" charset="0"/>
                <a:cs typeface="Calibri" panose="020F0502020204030204" pitchFamily="34" charset="0"/>
              </a:rPr>
              <a:t>Nationale Demenzstrategie und ihre Umsetzung</a:t>
            </a:r>
            <a:endParaRPr lang="de-DE" spc="50" dirty="0">
              <a:latin typeface="Calibri" panose="020F0502020204030204" pitchFamily="34" charset="0"/>
              <a:cs typeface="Calibri" panose="020F0502020204030204" pitchFamily="34" charset="0"/>
            </a:endParaRPr>
          </a:p>
          <a:p>
            <a:pPr marL="472950" lvl="1" indent="-27000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Calibri" panose="020F0502020204030204" pitchFamily="34" charset="0"/>
              </a:rPr>
              <a:t>Leider immer noch - in großen Anteilen - ein Papiertiger – aber es wird stetig gehaltvoller.</a:t>
            </a:r>
          </a:p>
          <a:p>
            <a:pPr marL="472950" lvl="1" indent="-27000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Calibri" panose="020F0502020204030204" pitchFamily="34" charset="0"/>
              </a:rPr>
              <a:t>Marketing und der aktueller Stand im wirklichen Leben eines Menschen mit einer Demenz klaffen noch weit aufeinander. </a:t>
            </a:r>
          </a:p>
          <a:p>
            <a:pPr marL="472950" lvl="1" indent="-27000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Calibri" panose="020F0502020204030204" pitchFamily="34" charset="0"/>
              </a:rPr>
              <a:t>Häufig werden in den verschiedenen Bundesländern noch zu wenig direkte Verbindungen zu den nutzbringenden und vorhandenen Elementen der Nationalen Demenstrategie geschaffen. </a:t>
            </a:r>
          </a:p>
          <a:p>
            <a:pPr marL="472950" lvl="1" indent="-270000">
              <a:lnSpc>
                <a:spcPct val="120000"/>
              </a:lnSpc>
              <a:buFont typeface="Arial" panose="020B0604020202020204" pitchFamily="34" charset="0"/>
              <a:buChar char="•"/>
            </a:pPr>
            <a:r>
              <a:rPr lang="de-DE" sz="1600" dirty="0">
                <a:solidFill>
                  <a:schemeClr val="tx1"/>
                </a:solidFill>
                <a:latin typeface="Calibri" panose="020F0502020204030204" pitchFamily="34" charset="0"/>
                <a:cs typeface="Calibri" panose="020F0502020204030204" pitchFamily="34" charset="0"/>
              </a:rPr>
              <a:t>Oft wird d</a:t>
            </a:r>
            <a:r>
              <a:rPr lang="de-DE" sz="1600" spc="50" dirty="0">
                <a:solidFill>
                  <a:schemeClr val="tx1"/>
                </a:solidFill>
                <a:latin typeface="Calibri" panose="020F0502020204030204" pitchFamily="34" charset="0"/>
                <a:cs typeface="Calibri" panose="020F0502020204030204" pitchFamily="34" charset="0"/>
              </a:rPr>
              <a:t>as „Rad“ mühevoll und mit hohem Zeitaufwand sowie teuren Ressourcen „neu“-entwickelt. </a:t>
            </a:r>
            <a:endParaRPr lang="de-DE" sz="1600" spc="50" dirty="0">
              <a:latin typeface="Calibri" panose="020F0502020204030204" pitchFamily="34" charset="0"/>
              <a:cs typeface="Calibri" panose="020F0502020204030204" pitchFamily="34" charset="0"/>
            </a:endParaRPr>
          </a:p>
        </p:txBody>
      </p:sp>
      <p:pic>
        <p:nvPicPr>
          <p:cNvPr id="15" name="Grafik 14">
            <a:extLst>
              <a:ext uri="{FF2B5EF4-FFF2-40B4-BE49-F238E27FC236}">
                <a16:creationId xmlns:a16="http://schemas.microsoft.com/office/drawing/2014/main" id="{C817FBD8-DF72-DF22-0BA3-ED6B1F56C421}"/>
              </a:ext>
            </a:extLst>
          </p:cNvPr>
          <p:cNvPicPr>
            <a:picLocks noChangeAspect="1"/>
          </p:cNvPicPr>
          <p:nvPr/>
        </p:nvPicPr>
        <p:blipFill>
          <a:blip r:embed="rId3"/>
          <a:stretch>
            <a:fillRect/>
          </a:stretch>
        </p:blipFill>
        <p:spPr>
          <a:xfrm>
            <a:off x="160965" y="1335025"/>
            <a:ext cx="720000" cy="838090"/>
          </a:xfrm>
          <a:prstGeom prst="rect">
            <a:avLst/>
          </a:prstGeom>
        </p:spPr>
      </p:pic>
      <p:pic>
        <p:nvPicPr>
          <p:cNvPr id="16" name="Grafik 15">
            <a:extLst>
              <a:ext uri="{FF2B5EF4-FFF2-40B4-BE49-F238E27FC236}">
                <a16:creationId xmlns:a16="http://schemas.microsoft.com/office/drawing/2014/main" id="{45AB3BE5-9AE7-D3FD-BB70-38C1CDDDAADD}"/>
              </a:ext>
            </a:extLst>
          </p:cNvPr>
          <p:cNvPicPr>
            <a:picLocks noChangeAspect="1"/>
          </p:cNvPicPr>
          <p:nvPr/>
        </p:nvPicPr>
        <p:blipFill>
          <a:blip r:embed="rId4"/>
          <a:stretch>
            <a:fillRect/>
          </a:stretch>
        </p:blipFill>
        <p:spPr>
          <a:xfrm>
            <a:off x="180980" y="3009955"/>
            <a:ext cx="720000" cy="838090"/>
          </a:xfrm>
          <a:prstGeom prst="rect">
            <a:avLst/>
          </a:prstGeom>
        </p:spPr>
      </p:pic>
      <p:pic>
        <p:nvPicPr>
          <p:cNvPr id="17" name="Grafik 16">
            <a:extLst>
              <a:ext uri="{FF2B5EF4-FFF2-40B4-BE49-F238E27FC236}">
                <a16:creationId xmlns:a16="http://schemas.microsoft.com/office/drawing/2014/main" id="{1C4537F4-DACC-193A-5539-AE124A57F4BB}"/>
              </a:ext>
            </a:extLst>
          </p:cNvPr>
          <p:cNvPicPr>
            <a:picLocks noChangeAspect="1"/>
          </p:cNvPicPr>
          <p:nvPr/>
        </p:nvPicPr>
        <p:blipFill>
          <a:blip r:embed="rId5"/>
          <a:stretch>
            <a:fillRect/>
          </a:stretch>
        </p:blipFill>
        <p:spPr>
          <a:xfrm>
            <a:off x="165063" y="4825685"/>
            <a:ext cx="720000" cy="838090"/>
          </a:xfrm>
          <a:prstGeom prst="rect">
            <a:avLst/>
          </a:prstGeom>
        </p:spPr>
      </p:pic>
      <p:pic>
        <p:nvPicPr>
          <p:cNvPr id="3" name="Grafik 2">
            <a:extLst>
              <a:ext uri="{FF2B5EF4-FFF2-40B4-BE49-F238E27FC236}">
                <a16:creationId xmlns:a16="http://schemas.microsoft.com/office/drawing/2014/main" id="{B9F2704A-7EDD-556B-0E32-526609625DF2}"/>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Cement/>
                    </a14:imgEffect>
                  </a14:imgLayer>
                </a14:imgProps>
              </a:ext>
            </a:extLst>
          </a:blip>
          <a:srcRect l="25030" r="9471" b="2"/>
          <a:stretch/>
        </p:blipFill>
        <p:spPr>
          <a:xfrm>
            <a:off x="8210210" y="1502097"/>
            <a:ext cx="4467537" cy="4467550"/>
          </a:xfrm>
          <a:custGeom>
            <a:avLst/>
            <a:gdLst/>
            <a:ahLst/>
            <a:cxnLst/>
            <a:rect l="l" t="t" r="r" b="b"/>
            <a:pathLst>
              <a:path w="6858000" h="6858000">
                <a:moveTo>
                  <a:pt x="3429001" y="0"/>
                </a:moveTo>
                <a:cubicBezTo>
                  <a:pt x="5322784" y="0"/>
                  <a:pt x="6858000" y="1535216"/>
                  <a:pt x="6858000" y="3429001"/>
                </a:cubicBezTo>
                <a:cubicBezTo>
                  <a:pt x="6858000" y="5322785"/>
                  <a:pt x="5322784" y="6858000"/>
                  <a:pt x="3429001" y="6858000"/>
                </a:cubicBezTo>
                <a:cubicBezTo>
                  <a:pt x="1535216" y="6858000"/>
                  <a:pt x="0" y="5322785"/>
                  <a:pt x="0" y="3429001"/>
                </a:cubicBezTo>
                <a:cubicBezTo>
                  <a:pt x="0" y="1535216"/>
                  <a:pt x="1535216" y="0"/>
                  <a:pt x="3429001" y="0"/>
                </a:cubicBezTo>
                <a:close/>
              </a:path>
            </a:pathLst>
          </a:custGeom>
          <a:effectLst>
            <a:softEdge rad="1016000"/>
          </a:effectLst>
        </p:spPr>
      </p:pic>
      <p:sp>
        <p:nvSpPr>
          <p:cNvPr id="10" name="Datumsplatzhalter 9">
            <a:extLst>
              <a:ext uri="{FF2B5EF4-FFF2-40B4-BE49-F238E27FC236}">
                <a16:creationId xmlns:a16="http://schemas.microsoft.com/office/drawing/2014/main" id="{D5124DDD-794D-85E4-681F-2461401FC770}"/>
              </a:ext>
            </a:extLst>
          </p:cNvPr>
          <p:cNvSpPr>
            <a:spLocks noGrp="1"/>
          </p:cNvSpPr>
          <p:nvPr>
            <p:ph type="dt" sz="half" idx="10"/>
          </p:nvPr>
        </p:nvSpPr>
        <p:spPr>
          <a:xfrm>
            <a:off x="9568530" y="6487796"/>
            <a:ext cx="2623468" cy="365125"/>
          </a:xfrm>
        </p:spPr>
        <p:txBody>
          <a:bodyPr/>
          <a:lstStyle/>
          <a:p>
            <a:fld id="{C67C4367-C484-8B4F-BEB9-8748C6912B09}" type="datetime3">
              <a:rPr lang="de-DE" smtClean="0"/>
              <a:t>20/06/23</a:t>
            </a:fld>
            <a:endParaRPr lang="de-DE" dirty="0"/>
          </a:p>
        </p:txBody>
      </p:sp>
    </p:spTree>
    <p:extLst>
      <p:ext uri="{BB962C8B-B14F-4D97-AF65-F5344CB8AC3E}">
        <p14:creationId xmlns:p14="http://schemas.microsoft.com/office/powerpoint/2010/main" val="34037905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6JoaLwBrh0CNdS_ydSWBWg"/>
</p:tagLst>
</file>

<file path=ppt/theme/theme1.xml><?xml version="1.0" encoding="utf-8"?>
<a:theme xmlns:a="http://schemas.openxmlformats.org/drawingml/2006/main" name="GlowVTI">
  <a:themeElements>
    <a:clrScheme name="AnalogousFromDarkSeedLeftStep">
      <a:dk1>
        <a:srgbClr val="000000"/>
      </a:dk1>
      <a:lt1>
        <a:srgbClr val="FFFFFF"/>
      </a:lt1>
      <a:dk2>
        <a:srgbClr val="1B2830"/>
      </a:dk2>
      <a:lt2>
        <a:srgbClr val="F1F3F0"/>
      </a:lt2>
      <a:accent1>
        <a:srgbClr val="C429E7"/>
      </a:accent1>
      <a:accent2>
        <a:srgbClr val="6920D6"/>
      </a:accent2>
      <a:accent3>
        <a:srgbClr val="292CE7"/>
      </a:accent3>
      <a:accent4>
        <a:srgbClr val="1769D5"/>
      </a:accent4>
      <a:accent5>
        <a:srgbClr val="26BBD6"/>
      </a:accent5>
      <a:accent6>
        <a:srgbClr val="15C395"/>
      </a:accent6>
      <a:hlink>
        <a:srgbClr val="3E93BB"/>
      </a:hlink>
      <a:folHlink>
        <a:srgbClr val="7F7F7F"/>
      </a:folHlink>
    </a:clrScheme>
    <a:fontScheme name="Blur">
      <a:majorFont>
        <a:latin typeface="Bell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owVTI" id="{D5B5AA20-F6D3-43B8-AF6B-ECAF69256418}" vid="{93025AB5-1D44-4CD3-9BC3-729F6E11E04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DarkSeedLeftStep">
    <a:dk1>
      <a:srgbClr val="000000"/>
    </a:dk1>
    <a:lt1>
      <a:srgbClr val="FFFFFF"/>
    </a:lt1>
    <a:dk2>
      <a:srgbClr val="1B2830"/>
    </a:dk2>
    <a:lt2>
      <a:srgbClr val="F1F3F0"/>
    </a:lt2>
    <a:accent1>
      <a:srgbClr val="C429E7"/>
    </a:accent1>
    <a:accent2>
      <a:srgbClr val="6920D6"/>
    </a:accent2>
    <a:accent3>
      <a:srgbClr val="292CE7"/>
    </a:accent3>
    <a:accent4>
      <a:srgbClr val="1769D5"/>
    </a:accent4>
    <a:accent5>
      <a:srgbClr val="26BBD6"/>
    </a:accent5>
    <a:accent6>
      <a:srgbClr val="15C395"/>
    </a:accent6>
    <a:hlink>
      <a:srgbClr val="3E93BB"/>
    </a:hlink>
    <a:folHlink>
      <a:srgbClr val="7F7F7F"/>
    </a:folHlink>
  </a:clrScheme>
</a:themeOverride>
</file>

<file path=ppt/theme/themeOverride2.xml><?xml version="1.0" encoding="utf-8"?>
<a:themeOverride xmlns:a="http://schemas.openxmlformats.org/drawingml/2006/main">
  <a:clrScheme name="AnalogousFromDarkSeedLeftStep">
    <a:dk1>
      <a:srgbClr val="000000"/>
    </a:dk1>
    <a:lt1>
      <a:srgbClr val="FFFFFF"/>
    </a:lt1>
    <a:dk2>
      <a:srgbClr val="1B2830"/>
    </a:dk2>
    <a:lt2>
      <a:srgbClr val="F1F3F0"/>
    </a:lt2>
    <a:accent1>
      <a:srgbClr val="C429E7"/>
    </a:accent1>
    <a:accent2>
      <a:srgbClr val="6920D6"/>
    </a:accent2>
    <a:accent3>
      <a:srgbClr val="292CE7"/>
    </a:accent3>
    <a:accent4>
      <a:srgbClr val="1769D5"/>
    </a:accent4>
    <a:accent5>
      <a:srgbClr val="26BBD6"/>
    </a:accent5>
    <a:accent6>
      <a:srgbClr val="15C395"/>
    </a:accent6>
    <a:hlink>
      <a:srgbClr val="3E93BB"/>
    </a:hlink>
    <a:folHlink>
      <a:srgbClr val="7F7F7F"/>
    </a:folHlink>
  </a:clrScheme>
</a:themeOverride>
</file>

<file path=ppt/theme/themeOverride3.xml><?xml version="1.0" encoding="utf-8"?>
<a:themeOverride xmlns:a="http://schemas.openxmlformats.org/drawingml/2006/main">
  <a:clrScheme name="AnalogousFromDarkSeedLeftStep">
    <a:dk1>
      <a:srgbClr val="000000"/>
    </a:dk1>
    <a:lt1>
      <a:srgbClr val="FFFFFF"/>
    </a:lt1>
    <a:dk2>
      <a:srgbClr val="1B2830"/>
    </a:dk2>
    <a:lt2>
      <a:srgbClr val="F1F3F0"/>
    </a:lt2>
    <a:accent1>
      <a:srgbClr val="C429E7"/>
    </a:accent1>
    <a:accent2>
      <a:srgbClr val="6920D6"/>
    </a:accent2>
    <a:accent3>
      <a:srgbClr val="292CE7"/>
    </a:accent3>
    <a:accent4>
      <a:srgbClr val="1769D5"/>
    </a:accent4>
    <a:accent5>
      <a:srgbClr val="26BBD6"/>
    </a:accent5>
    <a:accent6>
      <a:srgbClr val="15C395"/>
    </a:accent6>
    <a:hlink>
      <a:srgbClr val="3E93BB"/>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
  <TotalTime>0</TotalTime>
  <Words>6353</Words>
  <Application>Microsoft Office PowerPoint</Application>
  <PresentationFormat>Breitbild</PresentationFormat>
  <Paragraphs>676</Paragraphs>
  <Slides>19</Slides>
  <Notes>19</Notes>
  <HiddenSlides>0</HiddenSlides>
  <MMClips>2</MMClips>
  <ScaleCrop>false</ScaleCrop>
  <HeadingPairs>
    <vt:vector size="6" baseType="variant">
      <vt:variant>
        <vt:lpstr>Verwendete Schriftarten</vt:lpstr>
      </vt:variant>
      <vt:variant>
        <vt:i4>19</vt:i4>
      </vt:variant>
      <vt:variant>
        <vt:lpstr>Design</vt:lpstr>
      </vt:variant>
      <vt:variant>
        <vt:i4>1</vt:i4>
      </vt:variant>
      <vt:variant>
        <vt:lpstr>Folientitel</vt:lpstr>
      </vt:variant>
      <vt:variant>
        <vt:i4>19</vt:i4>
      </vt:variant>
    </vt:vector>
  </HeadingPairs>
  <TitlesOfParts>
    <vt:vector size="39" baseType="lpstr">
      <vt:lpstr>aileronregular</vt:lpstr>
      <vt:lpstr>arial</vt:lpstr>
      <vt:lpstr>arial</vt:lpstr>
      <vt:lpstr>Arial Narrow</vt:lpstr>
      <vt:lpstr>ArialMT</vt:lpstr>
      <vt:lpstr>Avenir Next LT Pro</vt:lpstr>
      <vt:lpstr>Bell MT</vt:lpstr>
      <vt:lpstr>BundesSerif</vt:lpstr>
      <vt:lpstr>Calibri</vt:lpstr>
      <vt:lpstr>FrutigerLTStd-Light</vt:lpstr>
      <vt:lpstr>Google Sans</vt:lpstr>
      <vt:lpstr>Graphik Web</vt:lpstr>
      <vt:lpstr>NeueDemos</vt:lpstr>
      <vt:lpstr>Open Sans</vt:lpstr>
      <vt:lpstr>Roboto</vt:lpstr>
      <vt:lpstr>Rubik</vt:lpstr>
      <vt:lpstr>silka</vt:lpstr>
      <vt:lpstr>Times New Roman</vt:lpstr>
      <vt:lpstr>Wingdings</vt:lpstr>
      <vt:lpstr>GlowVTI</vt:lpstr>
      <vt:lpstr>dEMENZ </vt:lpstr>
      <vt:lpstr>WORUM GEHT ES?</vt:lpstr>
      <vt:lpstr>PowerPoint-Präsentation</vt:lpstr>
      <vt:lpstr>LEBEN MIT DEMENZ</vt:lpstr>
      <vt:lpstr>ALZHEIMER DEUTSCHLAND Beirat – Leben mit Demenz </vt:lpstr>
      <vt:lpstr>ALZHEIMER EUROPE </vt:lpstr>
      <vt:lpstr>PowerPoint-Präsentation</vt:lpstr>
      <vt:lpstr>dEMENZ - DATEN - ZAHLEN - FAKTEN   </vt:lpstr>
      <vt:lpstr>PowerPoint-Präsentation</vt:lpstr>
      <vt:lpstr>PowerPoint-Präsentation</vt:lpstr>
      <vt:lpstr>PowerPoint-Präsentation</vt:lpstr>
      <vt:lpstr>PowerPoint-Präsentation</vt:lpstr>
      <vt:lpstr>PowerPoint-Präsentation</vt:lpstr>
      <vt:lpstr>PowerPoint-Präsentation</vt:lpstr>
      <vt:lpstr>VERGESSEN IST EIN MENSCH ERST, WENN ER AN UNSEREM LEBEN NICHT MEHR TEIL HAT.  (Torsten Marhold, *1962), dt. Spieleautor)</vt:lpstr>
      <vt:lpstr>… wenn viele MENSCHEN an vielen Orten viele kleine und große Dinge tun, dann können sie GEMEINSAM das Gesicht unserer Gesellschaft verändern. </vt:lpstr>
      <vt:lpstr>Die Zukunft gehört denen, die, die Möglichkeiten erkennen, bevor die offensichtlich werden. (Oskar Wilde 1854-1900)</vt:lpstr>
      <vt:lpstr>ICH WÜNSCHE ALLEN EINEN SCHÖNEN TAG!</vt:lpstr>
      <vt:lpstr>dEMENZ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Herausforderung Demenz</dc:title>
  <dc:creator>Lieselotte Klotz</dc:creator>
  <cp:lastModifiedBy>Kathleen Schluricke</cp:lastModifiedBy>
  <cp:revision>124</cp:revision>
  <cp:lastPrinted>2023-05-04T15:46:39Z</cp:lastPrinted>
  <dcterms:created xsi:type="dcterms:W3CDTF">2022-06-26T06:03:14Z</dcterms:created>
  <dcterms:modified xsi:type="dcterms:W3CDTF">2023-06-20T08:48:38Z</dcterms:modified>
</cp:coreProperties>
</file>